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95" r:id="rId2"/>
    <p:sldMasterId id="2147484726" r:id="rId3"/>
  </p:sldMasterIdLst>
  <p:notesMasterIdLst>
    <p:notesMasterId r:id="rId18"/>
  </p:notesMasterIdLst>
  <p:handoutMasterIdLst>
    <p:handoutMasterId r:id="rId19"/>
  </p:handoutMasterIdLst>
  <p:sldIdLst>
    <p:sldId id="331" r:id="rId4"/>
    <p:sldId id="257" r:id="rId5"/>
    <p:sldId id="327" r:id="rId6"/>
    <p:sldId id="328" r:id="rId7"/>
    <p:sldId id="320" r:id="rId8"/>
    <p:sldId id="323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7360"/>
    <a:srgbClr val="FCD717"/>
    <a:srgbClr val="019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8" autoAdjust="0"/>
    <p:restoredTop sz="94444" autoAdjust="0"/>
  </p:normalViewPr>
  <p:slideViewPr>
    <p:cSldViewPr snapToObjects="1">
      <p:cViewPr varScale="1">
        <p:scale>
          <a:sx n="128" d="100"/>
          <a:sy n="128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82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de-DE" dirty="0" smtClean="0">
                <a:effectLst/>
              </a:rPr>
              <a:t>Falls Sie über entsprechende Zahlen oder fertige Grafiken verfügen, können Sie Ihre Aussagen gern damit illustrieren.</a:t>
            </a:r>
            <a:endParaRPr lang="de-DE" dirty="0">
              <a:effectLst/>
            </a:endParaRPr>
          </a:p>
        </c:rich>
      </c:tx>
      <c:layout/>
      <c:overlay val="0"/>
      <c:spPr>
        <a:noFill/>
        <a:ln w="24101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0198F3"/>
              </a:solidFill>
              <a:ln w="172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CA1-44D9-8599-4F3954C1D5B3}"/>
              </c:ext>
            </c:extLst>
          </c:dPt>
          <c:dPt>
            <c:idx val="1"/>
            <c:bubble3D val="0"/>
            <c:spPr>
              <a:solidFill>
                <a:srgbClr val="FDBB51"/>
              </a:solidFill>
              <a:ln w="172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A1-44D9-8599-4F3954C1D5B3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72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CA1-44D9-8599-4F3954C1D5B3}"/>
              </c:ext>
            </c:extLst>
          </c:dPt>
          <c:dPt>
            <c:idx val="3"/>
            <c:bubble3D val="0"/>
            <c:spPr>
              <a:solidFill>
                <a:srgbClr val="FCD717"/>
              </a:solidFill>
              <a:ln w="172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A1-44D9-8599-4F3954C1D5B3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A1-44D9-8599-4F3954C1D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33D0AC1-F7A4-48C8-AE89-157E24FD37AF}" type="datetime1">
              <a:rPr lang="fr-FR"/>
              <a:pPr>
                <a:defRPr/>
              </a:pPr>
              <a:t>27/07/2022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207652A-1F57-4489-9648-449523AD55A5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0F16E94-8F8F-4F3E-A27A-F7B67EFB08A4}" type="datetime1">
              <a:rPr lang="fr-FR"/>
              <a:pPr>
                <a:defRPr/>
              </a:pPr>
              <a:t>27/07/2022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0A33C63-8EF3-485E-8335-6ACF0CD08A2D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96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4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48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1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0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6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57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304800" y="608013"/>
            <a:ext cx="8509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7239000" y="608013"/>
            <a:ext cx="2667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03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7239000" y="609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304800" y="533400"/>
            <a:ext cx="8509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992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Image 18" descr="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5"/>
          <p:cNvSpPr txBox="1"/>
          <p:nvPr/>
        </p:nvSpPr>
        <p:spPr>
          <a:xfrm>
            <a:off x="7162800" y="6484938"/>
            <a:ext cx="1066800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8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304800" y="608013"/>
            <a:ext cx="8509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7239000" y="608013"/>
            <a:ext cx="2667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/>
          <a:lstStyle/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82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Image 18" descr="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5"/>
          <p:cNvSpPr txBox="1"/>
          <p:nvPr/>
        </p:nvSpPr>
        <p:spPr>
          <a:xfrm>
            <a:off x="7162800" y="6484938"/>
            <a:ext cx="1066800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10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7239000" y="609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304800" y="533400"/>
            <a:ext cx="8509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Rectangle 1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934200" cy="685833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646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304800" y="608013"/>
            <a:ext cx="8509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7239000" y="608013"/>
            <a:ext cx="2667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999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7239000" y="609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304800" y="533400"/>
            <a:ext cx="8509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223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 vert="horz" wrap="square" lIns="864000" tIns="187200" rIns="144000" bIns="1872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>Cliquez pour modifier les styles du texte du masque</a:t>
            </a:r>
          </a:p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31" name="Image 18" descr="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62800" y="6484938"/>
            <a:ext cx="1066800" cy="1444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fr-FR" b="1" kern="1200" cap="all" dirty="0">
          <a:solidFill>
            <a:srgbClr val="009EE0"/>
          </a:solidFill>
          <a:latin typeface="Arial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1725E"/>
          </a:solidFill>
          <a:latin typeface="Arial"/>
          <a:ea typeface="MS PGothic" pitchFamily="34" charset="-128"/>
          <a:cs typeface="ＭＳ Ｐゴシック" pitchFamily="-65" charset="-128"/>
        </a:defRPr>
      </a:lvl1pPr>
      <a:lvl2pPr marL="742950" indent="-10287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2pPr>
      <a:lvl3pPr marL="244475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3pPr>
      <a:lvl4pPr marL="5207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7A"/>
        </a:buClr>
        <a:buFont typeface="Lucida Grande" charset="0"/>
        <a:buChar char="&gt;"/>
        <a:defRPr sz="14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4pPr>
      <a:lvl5pPr marL="773113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 vert="horz" wrap="square" lIns="864000" tIns="187200" rIns="144000" bIns="1872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>Cliquez pour modifier les styles du texte du masque</a:t>
            </a:r>
          </a:p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055" name="Image 18" descr="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62800" y="6484938"/>
            <a:ext cx="1066800" cy="1444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fr-FR" b="1" kern="1200" cap="all" dirty="0">
          <a:solidFill>
            <a:srgbClr val="009EE0"/>
          </a:solidFill>
          <a:latin typeface="Arial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1725E"/>
          </a:solidFill>
          <a:latin typeface="Arial"/>
          <a:ea typeface="MS PGothic" pitchFamily="34" charset="-128"/>
          <a:cs typeface="ＭＳ Ｐゴシック" pitchFamily="-65" charset="-128"/>
        </a:defRPr>
      </a:lvl1pPr>
      <a:lvl2pPr marL="742950" indent="-10287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2pPr>
      <a:lvl3pPr marL="244475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3pPr>
      <a:lvl4pPr marL="5207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7A"/>
        </a:buClr>
        <a:buFont typeface="Lucida Grande" charset="0"/>
        <a:buChar char="&gt;"/>
        <a:defRPr sz="14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4pPr>
      <a:lvl5pPr marL="773113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 vert="horz" wrap="square" lIns="864000" tIns="187200" rIns="144000" bIns="1872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>Cliquez pour modifier les styles du texte du masque</a:t>
            </a:r>
          </a:p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31" name="Image 18" descr="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62800" y="6484938"/>
            <a:ext cx="1066800" cy="1444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15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fr-FR" b="1" kern="1200" cap="all" dirty="0">
          <a:solidFill>
            <a:srgbClr val="009EE0"/>
          </a:solidFill>
          <a:latin typeface="Arial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1725E"/>
          </a:solidFill>
          <a:latin typeface="Arial"/>
          <a:ea typeface="MS PGothic" pitchFamily="34" charset="-128"/>
          <a:cs typeface="ＭＳ Ｐゴシック" pitchFamily="-65" charset="-128"/>
        </a:defRPr>
      </a:lvl1pPr>
      <a:lvl2pPr marL="742950" indent="-10287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2pPr>
      <a:lvl3pPr marL="244475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3pPr>
      <a:lvl4pPr marL="5207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7A"/>
        </a:buClr>
        <a:buFont typeface="Lucida Grande" charset="0"/>
        <a:buChar char="&gt;"/>
        <a:defRPr sz="14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4pPr>
      <a:lvl5pPr marL="773113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fh-ufa.org/programme/studienfuehr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fh-ufa.org/programme/studienfuehr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4" descr="Une image contenant extérieur, personne&#10;&#10;Description générée automatiqu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536" r="12897" b="-536"/>
          <a:stretch>
            <a:fillRect/>
          </a:stretch>
        </p:blipFill>
        <p:spPr bwMode="auto">
          <a:xfrm>
            <a:off x="-19050" y="-49213"/>
            <a:ext cx="9180513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-19050" y="284163"/>
            <a:ext cx="9180513" cy="1223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366713" y="801688"/>
            <a:ext cx="8453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00" tIns="187200" rIns="144000" bIns="18720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b="1" kern="1200" cap="all" dirty="0">
                <a:solidFill>
                  <a:srgbClr val="009EE0"/>
                </a:solidFill>
                <a:latin typeface="Arial"/>
                <a:ea typeface="ＭＳ Ｐゴシック" pitchFamily="-65" charset="-128"/>
                <a:cs typeface="Helvetic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>
              <a:defRPr/>
            </a:pPr>
            <a:r>
              <a:rPr lang="de-DE" altLang="de-DE">
                <a:solidFill>
                  <a:srgbClr val="827360"/>
                </a:solidFill>
                <a:latin typeface="Calibri" panose="020F0502020204030204" pitchFamily="34" charset="0"/>
              </a:rPr>
              <a:t>Die Studiengänge der</a:t>
            </a:r>
          </a:p>
          <a:p>
            <a:pPr algn="ctr">
              <a:defRPr/>
            </a:pPr>
            <a:r>
              <a:rPr lang="de-DE" altLang="de-DE">
                <a:solidFill>
                  <a:srgbClr val="827360"/>
                </a:solidFill>
                <a:latin typeface="Calibri" panose="020F0502020204030204" pitchFamily="34" charset="0"/>
              </a:rPr>
              <a:t>Deutsch-französischen Hochschule (</a:t>
            </a:r>
            <a:r>
              <a:rPr lang="de-DE" altLang="de-DE" err="1">
                <a:solidFill>
                  <a:srgbClr val="827360"/>
                </a:solidFill>
                <a:latin typeface="Calibri" panose="020F0502020204030204" pitchFamily="34" charset="0"/>
              </a:rPr>
              <a:t>Dfh</a:t>
            </a:r>
            <a:r>
              <a:rPr lang="de-DE" altLang="de-DE">
                <a:solidFill>
                  <a:srgbClr val="827360"/>
                </a:solidFill>
                <a:latin typeface="Calibri" panose="020F0502020204030204" pitchFamily="34" charset="0"/>
              </a:rPr>
              <a:t>)</a:t>
            </a:r>
          </a:p>
          <a:p>
            <a:pPr algn="ctr">
              <a:defRPr/>
            </a:pPr>
            <a:r>
              <a:rPr lang="de-DE" altLang="de-DE">
                <a:solidFill>
                  <a:srgbClr val="827360"/>
                </a:solidFill>
                <a:latin typeface="Calibri" panose="020F0502020204030204" pitchFamily="34" charset="0"/>
              </a:rPr>
              <a:t>[Titel Ihres Studiengangs]</a:t>
            </a:r>
          </a:p>
          <a:p>
            <a:pPr algn="ctr">
              <a:defRPr/>
            </a:pPr>
            <a:endParaRPr lang="de-DE" altLang="de-DE" sz="2400">
              <a:solidFill>
                <a:srgbClr val="827360"/>
              </a:solidFill>
              <a:latin typeface="Calibri" panose="020F0502020204030204" pitchFamily="34" charset="0"/>
            </a:endParaRPr>
          </a:p>
        </p:txBody>
      </p:sp>
      <p:pic>
        <p:nvPicPr>
          <p:cNvPr id="9221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0550"/>
            <a:ext cx="1914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ZoneTexte 1"/>
          <p:cNvSpPr txBox="1">
            <a:spLocks noChangeArrowheads="1"/>
          </p:cNvSpPr>
          <p:nvPr/>
        </p:nvSpPr>
        <p:spPr bwMode="auto">
          <a:xfrm>
            <a:off x="2022475" y="6180138"/>
            <a:ext cx="5357813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[ </a:t>
            </a:r>
            <a:r>
              <a:rPr lang="fr-FR" altLang="de-DE" sz="1800" b="1">
                <a:solidFill>
                  <a:schemeClr val="bg1"/>
                </a:solidFill>
              </a:rPr>
              <a:t>KONTAKTDATEN REFERENT</a:t>
            </a:r>
            <a:r>
              <a:rPr lang="de-DE" altLang="de-DE" sz="1800">
                <a:solidFill>
                  <a:schemeClr val="bg1"/>
                </a:solidFill>
              </a:rPr>
              <a:t>]</a:t>
            </a:r>
            <a:endParaRPr lang="fr-FR" altLang="de-DE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Titel Ihres Studiengangs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– Inhalte und Ablauf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2765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684213" y="1720850"/>
            <a:ext cx="7559675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[Ablauf (am besten grafisch)]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[Studieninhalte]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[Wahlmöglichkeiten/Spezialisierungen]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[Abschlussarbeit]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[Praktika]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[Sprachvorbereitung]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[Besonderheiten]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[Studiengebühren]</a:t>
            </a:r>
          </a:p>
        </p:txBody>
      </p:sp>
      <p:sp>
        <p:nvSpPr>
          <p:cNvPr id="2" name="Rechteck 1"/>
          <p:cNvSpPr/>
          <p:nvPr/>
        </p:nvSpPr>
        <p:spPr>
          <a:xfrm>
            <a:off x="980876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1</a:t>
            </a:r>
            <a:endParaRPr lang="de-DE" sz="1300" dirty="0"/>
          </a:p>
        </p:txBody>
      </p:sp>
      <p:sp>
        <p:nvSpPr>
          <p:cNvPr id="10" name="Rechteck 9"/>
          <p:cNvSpPr/>
          <p:nvPr/>
        </p:nvSpPr>
        <p:spPr>
          <a:xfrm>
            <a:off x="2200374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2</a:t>
            </a:r>
            <a:endParaRPr lang="de-DE" sz="1300" dirty="0"/>
          </a:p>
        </p:txBody>
      </p:sp>
      <p:sp>
        <p:nvSpPr>
          <p:cNvPr id="11" name="Rechteck 10"/>
          <p:cNvSpPr/>
          <p:nvPr/>
        </p:nvSpPr>
        <p:spPr>
          <a:xfrm>
            <a:off x="3419872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3</a:t>
            </a:r>
            <a:endParaRPr lang="de-DE" sz="1300" dirty="0"/>
          </a:p>
        </p:txBody>
      </p:sp>
      <p:sp>
        <p:nvSpPr>
          <p:cNvPr id="12" name="Rechteck 11"/>
          <p:cNvSpPr/>
          <p:nvPr/>
        </p:nvSpPr>
        <p:spPr>
          <a:xfrm>
            <a:off x="4639370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4</a:t>
            </a:r>
            <a:endParaRPr lang="de-DE" sz="1300" dirty="0"/>
          </a:p>
        </p:txBody>
      </p:sp>
      <p:sp>
        <p:nvSpPr>
          <p:cNvPr id="13" name="Rechteck 12"/>
          <p:cNvSpPr/>
          <p:nvPr/>
        </p:nvSpPr>
        <p:spPr>
          <a:xfrm>
            <a:off x="5858868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5</a:t>
            </a:r>
            <a:endParaRPr lang="de-DE" sz="1300" dirty="0"/>
          </a:p>
        </p:txBody>
      </p:sp>
      <p:sp>
        <p:nvSpPr>
          <p:cNvPr id="14" name="Rechteck 13"/>
          <p:cNvSpPr/>
          <p:nvPr/>
        </p:nvSpPr>
        <p:spPr>
          <a:xfrm>
            <a:off x="7078364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/>
              <a:t>Semester 6</a:t>
            </a:r>
            <a:endParaRPr lang="de-DE" sz="1300" dirty="0"/>
          </a:p>
        </p:txBody>
      </p:sp>
      <p:sp>
        <p:nvSpPr>
          <p:cNvPr id="22" name="Rechteck 21"/>
          <p:cNvSpPr/>
          <p:nvPr/>
        </p:nvSpPr>
        <p:spPr>
          <a:xfrm>
            <a:off x="980876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00374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419872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</a:p>
        </p:txBody>
      </p:sp>
      <p:sp>
        <p:nvSpPr>
          <p:cNvPr id="25" name="Rechteck 24"/>
          <p:cNvSpPr/>
          <p:nvPr/>
        </p:nvSpPr>
        <p:spPr>
          <a:xfrm>
            <a:off x="4639370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</a:p>
        </p:txBody>
      </p:sp>
      <p:sp>
        <p:nvSpPr>
          <p:cNvPr id="26" name="Rechteck 25"/>
          <p:cNvSpPr/>
          <p:nvPr/>
        </p:nvSpPr>
        <p:spPr>
          <a:xfrm>
            <a:off x="5858868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7078364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Inhalte</a:t>
            </a:r>
          </a:p>
          <a:p>
            <a:pPr algn="ctr"/>
            <a:r>
              <a:rPr lang="de-DE" sz="1300" dirty="0" smtClean="0">
                <a:solidFill>
                  <a:srgbClr val="827360"/>
                </a:solidFill>
              </a:rPr>
              <a:t>Ort</a:t>
            </a:r>
          </a:p>
        </p:txBody>
      </p:sp>
    </p:spTree>
    <p:extLst>
      <p:ext uri="{BB962C8B-B14F-4D97-AF65-F5344CB8AC3E}">
        <p14:creationId xmlns:p14="http://schemas.microsoft.com/office/powerpoint/2010/main" val="21173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Titel Ihres Studiengangs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Bewerbung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2970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559675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[Bewerbungsfrist]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[Studienvoraussetzungen (z.B. Sprachkenntnisse)]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[Einzureichende Unterlagen]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[Bewerbungsverfahren (Tests, Gespräche)]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[Link zum Eintrag des Studiengangs im Studienführer online]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Titel Ihres Studiengangs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Berufsaussichten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3174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559675" cy="7381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[Welche Berufe ergreifen Absolventen des Studiengangs in der Regel?]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[Wie verläuft ihr beruflicher Werdegang?]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2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095721"/>
              </p:ext>
            </p:extLst>
          </p:nvPr>
        </p:nvGraphicFramePr>
        <p:xfrm>
          <a:off x="827088" y="3138488"/>
          <a:ext cx="7632700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86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Weitere Studienmöglichkeiten bei der DFH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3379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55967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88938" y="1539875"/>
            <a:ext cx="823118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 [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Bundesland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]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und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[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Stadt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]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habt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ihr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außerdem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die 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Möglichkeit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, </a:t>
            </a: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weiteren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Fachbereichen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zu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studieren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,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wie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z. B.</a:t>
            </a: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/>
            </a:r>
            <a:b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81725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Im 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Online-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Studienführer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der DFH 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findet</a:t>
            </a:r>
            <a:r>
              <a:rPr kumimoji="0" lang="fr-FR" alt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ihr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aus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einer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Auswahl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von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189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Studiengängen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  <a:p>
            <a:pPr marL="182563" marR="0" lvl="0" indent="-182563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den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idealen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Studiengang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für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das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gewünschte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Fach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und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den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gewünschten</a:t>
            </a:r>
            <a:r>
              <a:rPr kumimoji="0" lang="fr-FR" alt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Standort</a:t>
            </a:r>
            <a:r>
              <a:rPr kumimoji="0" lang="fr-FR" alt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725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endParaRPr kumimoji="0" lang="de-DE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600" b="1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3800" name="Rectangle 1"/>
          <p:cNvSpPr>
            <a:spLocks noChangeArrowheads="1"/>
          </p:cNvSpPr>
          <p:nvPr/>
        </p:nvSpPr>
        <p:spPr bwMode="auto">
          <a:xfrm>
            <a:off x="388938" y="4949825"/>
            <a:ext cx="8313737" cy="584200"/>
          </a:xfrm>
          <a:prstGeom prst="rect">
            <a:avLst/>
          </a:prstGeom>
          <a:solidFill>
            <a:srgbClr val="FCD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Alle Studiengänge der DFH: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4"/>
              </a:rPr>
              <a:t>https://www.dfh-ufa.org/programme/studienfuehrer</a:t>
            </a:r>
            <a:endParaRPr kumimoji="0" lang="fr-FR" altLang="fr-FR" sz="1400" b="0" i="0" u="sng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Rechteck 17"/>
          <p:cNvSpPr/>
          <p:nvPr/>
        </p:nvSpPr>
        <p:spPr>
          <a:xfrm>
            <a:off x="381000" y="2260600"/>
            <a:ext cx="3175000" cy="293688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des Studiengangs </a:t>
            </a: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1]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hteck 19"/>
          <p:cNvSpPr/>
          <p:nvPr/>
        </p:nvSpPr>
        <p:spPr>
          <a:xfrm>
            <a:off x="3556000" y="2251075"/>
            <a:ext cx="5138738" cy="303213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Hochschule in DE und der Hochschule in FR 1]</a:t>
            </a:r>
          </a:p>
        </p:txBody>
      </p:sp>
      <p:sp>
        <p:nvSpPr>
          <p:cNvPr id="12" name="Rechteck 17"/>
          <p:cNvSpPr/>
          <p:nvPr/>
        </p:nvSpPr>
        <p:spPr>
          <a:xfrm>
            <a:off x="381000" y="2660650"/>
            <a:ext cx="3175000" cy="287338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des Studiengangs </a:t>
            </a: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2]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hteck 19"/>
          <p:cNvSpPr/>
          <p:nvPr/>
        </p:nvSpPr>
        <p:spPr>
          <a:xfrm>
            <a:off x="3563938" y="2652713"/>
            <a:ext cx="5138737" cy="295275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Hochschule in DE und der Hochschule in FR 2]</a:t>
            </a:r>
          </a:p>
        </p:txBody>
      </p:sp>
      <p:sp>
        <p:nvSpPr>
          <p:cNvPr id="14" name="Rechteck 19"/>
          <p:cNvSpPr/>
          <p:nvPr/>
        </p:nvSpPr>
        <p:spPr>
          <a:xfrm>
            <a:off x="3562350" y="3046413"/>
            <a:ext cx="5138738" cy="2730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 Hochschule in DE und der Hochschule in FR 3]</a:t>
            </a:r>
          </a:p>
        </p:txBody>
      </p:sp>
      <p:sp>
        <p:nvSpPr>
          <p:cNvPr id="15" name="Rechteck 17"/>
          <p:cNvSpPr/>
          <p:nvPr/>
        </p:nvSpPr>
        <p:spPr>
          <a:xfrm>
            <a:off x="379413" y="3052763"/>
            <a:ext cx="3175000" cy="26670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[Name des Studiengangs </a:t>
            </a: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3]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2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35844" name="Text Box 14"/>
          <p:cNvSpPr txBox="1">
            <a:spLocks noChangeArrowheads="1"/>
          </p:cNvSpPr>
          <p:nvPr/>
        </p:nvSpPr>
        <p:spPr bwMode="auto">
          <a:xfrm>
            <a:off x="4267201" y="1804754"/>
            <a:ext cx="4769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1725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Besucht</a:t>
            </a:r>
            <a:r>
              <a:rPr kumimoji="0" lang="fr-FR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den </a:t>
            </a:r>
            <a:r>
              <a:rPr kumimoji="0" lang="fr-FR" altLang="de-DE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Studienführer</a:t>
            </a:r>
            <a:r>
              <a:rPr kumimoji="0" lang="fr-FR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der</a:t>
            </a:r>
            <a:r>
              <a:rPr kumimoji="0" lang="fr-FR" alt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DFH !</a:t>
            </a:r>
            <a:r>
              <a:rPr kumimoji="0" lang="fr-FR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</p:txBody>
      </p:sp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4943475" y="2204864"/>
            <a:ext cx="33480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de-DE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9DE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www.dfh-ufa.org</a:t>
            </a:r>
            <a:endParaRPr kumimoji="0" lang="de-DE" altLang="de-DE" sz="2400" b="1" i="0" u="sng" strike="noStrike" kern="1200" cap="none" spc="0" normalizeH="0" baseline="0" noProof="0" dirty="0" smtClean="0">
              <a:ln>
                <a:noFill/>
              </a:ln>
              <a:solidFill>
                <a:srgbClr val="009DE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6" name="Rectangle 22"/>
          <p:cNvSpPr>
            <a:spLocks noChangeArrowheads="1"/>
          </p:cNvSpPr>
          <p:nvPr/>
        </p:nvSpPr>
        <p:spPr bwMode="auto">
          <a:xfrm>
            <a:off x="-53975" y="-34925"/>
            <a:ext cx="9251950" cy="1524000"/>
          </a:xfrm>
          <a:prstGeom prst="rect">
            <a:avLst/>
          </a:prstGeom>
          <a:solidFill>
            <a:srgbClr val="009EE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5847" name="Text Box 23"/>
          <p:cNvSpPr txBox="1">
            <a:spLocks noChangeArrowheads="1"/>
          </p:cNvSpPr>
          <p:nvPr/>
        </p:nvSpPr>
        <p:spPr bwMode="auto">
          <a:xfrm>
            <a:off x="3348038" y="442913"/>
            <a:ext cx="24479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3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Noch Fragen?</a:t>
            </a:r>
          </a:p>
        </p:txBody>
      </p:sp>
      <p:pic>
        <p:nvPicPr>
          <p:cNvPr id="3584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12434" r="1836" b="19415"/>
          <a:stretch>
            <a:fillRect/>
          </a:stretch>
        </p:blipFill>
        <p:spPr bwMode="auto">
          <a:xfrm>
            <a:off x="4716463" y="2924175"/>
            <a:ext cx="3802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6237288" y="3743325"/>
            <a:ext cx="625475" cy="1158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Gerade Verbindung 6"/>
          <p:cNvCxnSpPr>
            <a:cxnSpLocks/>
            <a:endCxn id="5" idx="1"/>
          </p:cNvCxnSpPr>
          <p:nvPr/>
        </p:nvCxnSpPr>
        <p:spPr>
          <a:xfrm flipV="1">
            <a:off x="4716463" y="3800475"/>
            <a:ext cx="1520825" cy="993775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cxnSpLocks/>
            <a:endCxn id="5" idx="3"/>
          </p:cNvCxnSpPr>
          <p:nvPr/>
        </p:nvCxnSpPr>
        <p:spPr>
          <a:xfrm flipH="1" flipV="1">
            <a:off x="6862763" y="3800475"/>
            <a:ext cx="1655762" cy="993775"/>
          </a:xfrm>
          <a:prstGeom prst="line">
            <a:avLst/>
          </a:prstGeom>
          <a:ln w="63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852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94250"/>
            <a:ext cx="38020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1"/>
          <p:cNvSpPr txBox="1">
            <a:spLocks noChangeArrowheads="1"/>
          </p:cNvSpPr>
          <p:nvPr/>
        </p:nvSpPr>
        <p:spPr bwMode="auto">
          <a:xfrm>
            <a:off x="420688" y="3532188"/>
            <a:ext cx="3654425" cy="923330"/>
          </a:xfrm>
          <a:prstGeom prst="rect">
            <a:avLst/>
          </a:prstGeom>
          <a:solidFill>
            <a:srgbClr val="FDD817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</a:t>
            </a:r>
            <a:r>
              <a:rPr kumimoji="0" lang="fr-FR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Kontaktdaten</a:t>
            </a:r>
            <a:r>
              <a:rPr kumimoji="0" lang="fr-FR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fr-FR" altLang="de-DE" sz="18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des </a:t>
            </a:r>
            <a:r>
              <a:rPr lang="fr-FR" altLang="de-DE" sz="1800" b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Studiengangsverantwortlichen</a:t>
            </a:r>
            <a:r>
              <a:rPr lang="fr-FR" altLang="de-DE" sz="18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Deutschland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]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39" name="Rechteck 17"/>
          <p:cNvSpPr/>
          <p:nvPr/>
        </p:nvSpPr>
        <p:spPr>
          <a:xfrm>
            <a:off x="814388" y="2319338"/>
            <a:ext cx="1092200" cy="839787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Deutschland</a:t>
            </a:r>
          </a:p>
        </p:txBody>
      </p:sp>
      <p:sp>
        <p:nvSpPr>
          <p:cNvPr id="40" name="Rechteck 19"/>
          <p:cNvSpPr/>
          <p:nvPr/>
        </p:nvSpPr>
        <p:spPr>
          <a:xfrm>
            <a:off x="2606675" y="2320925"/>
            <a:ext cx="1090613" cy="839788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Frankreich</a:t>
            </a:r>
          </a:p>
        </p:txBody>
      </p:sp>
      <p:sp>
        <p:nvSpPr>
          <p:cNvPr id="35856" name="ZoneTexte 1"/>
          <p:cNvSpPr txBox="1">
            <a:spLocks noChangeArrowheads="1"/>
          </p:cNvSpPr>
          <p:nvPr/>
        </p:nvSpPr>
        <p:spPr bwMode="auto">
          <a:xfrm>
            <a:off x="428625" y="4398963"/>
            <a:ext cx="3654425" cy="92333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>
              <a:spcBef>
                <a:spcPct val="0"/>
              </a:spcBef>
            </a:pP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 </a:t>
            </a:r>
            <a:r>
              <a:rPr kumimoji="0" lang="fr-FR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Kontaktdaten</a:t>
            </a:r>
            <a:r>
              <a:rPr lang="fr-FR" altLang="de-DE" sz="1800" b="1" dirty="0">
                <a:solidFill>
                  <a:prstClr val="white"/>
                </a:solidFill>
              </a:rPr>
              <a:t> </a:t>
            </a:r>
            <a:r>
              <a:rPr lang="fr-FR" altLang="de-DE" sz="1800" b="1" dirty="0" smtClean="0">
                <a:solidFill>
                  <a:prstClr val="white"/>
                </a:solidFill>
              </a:rPr>
              <a:t>des </a:t>
            </a:r>
            <a:r>
              <a:rPr lang="fr-FR" altLang="de-DE" sz="1800" b="1" dirty="0" err="1" smtClean="0">
                <a:solidFill>
                  <a:prstClr val="white"/>
                </a:solidFill>
              </a:rPr>
              <a:t>Studiengangsverantwortlichen</a:t>
            </a: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in Frankreich</a:t>
            </a: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]</a:t>
            </a:r>
            <a:endParaRPr kumimoji="0" lang="de-DE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44475" y="5961063"/>
            <a:ext cx="4022725" cy="414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[Link zur Online-Präsenz Ihres Studiengangs]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[Link zum Studierenden- bzw. </a:t>
            </a:r>
            <a:r>
              <a:rPr kumimoji="0" lang="de-DE" altLang="de-D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Alumniverein</a:t>
            </a:r>
            <a:r>
              <a:rPr kumimoji="0" lang="de-DE" alt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Ihres Studiengangs]</a:t>
            </a:r>
          </a:p>
        </p:txBody>
      </p:sp>
      <p:pic>
        <p:nvPicPr>
          <p:cNvPr id="35858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5418186"/>
            <a:ext cx="5222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Image 9" descr="Une image contenant texte, clipart&#10;&#10;Description générée automatiqu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476923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9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Die Deutsch</a:t>
            </a:r>
            <a:r>
              <a:rPr lang="de-DE" altLang="de-DE" sz="2400" b="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-</a:t>
            </a:r>
            <a:r>
              <a:rPr altLang="de-DE" sz="2400" cap="none" dirty="0" err="1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Französische</a:t>
            </a:r>
            <a:r>
              <a:rPr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altLang="de-DE" sz="2400" cap="none" dirty="0" err="1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Hochschule</a:t>
            </a:r>
            <a:r>
              <a:rPr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(DFH)</a:t>
            </a:r>
            <a:endParaRPr lang="de-DE" altLang="de-DE" sz="2400" cap="none" dirty="0" smtClean="0">
              <a:solidFill>
                <a:srgbClr val="82736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130" name="Textfeld 12"/>
          <p:cNvSpPr txBox="1">
            <a:spLocks noChangeArrowheads="1"/>
          </p:cNvSpPr>
          <p:nvPr/>
        </p:nvSpPr>
        <p:spPr bwMode="auto">
          <a:xfrm>
            <a:off x="747713" y="1877283"/>
            <a:ext cx="7415212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b="1" dirty="0" smtClean="0">
                <a:solidFill>
                  <a:srgbClr val="827360"/>
                </a:solidFill>
              </a:rPr>
              <a:t>Aufgaben</a:t>
            </a:r>
            <a:endParaRPr lang="de-DE" altLang="de-DE" sz="1200" b="1" dirty="0">
              <a:solidFill>
                <a:srgbClr val="8273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1200" b="1" dirty="0">
              <a:solidFill>
                <a:srgbClr val="827360"/>
              </a:solidFill>
            </a:endParaRPr>
          </a:p>
          <a:p>
            <a:pPr marL="182563" indent="-182563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Stärkung der </a:t>
            </a:r>
            <a:r>
              <a:rPr lang="de-DE" altLang="de-DE" sz="1200" b="1" dirty="0">
                <a:solidFill>
                  <a:srgbClr val="827360"/>
                </a:solidFill>
              </a:rPr>
              <a:t>Zusammenarbeit </a:t>
            </a:r>
            <a:r>
              <a:rPr lang="de-DE" altLang="de-DE" sz="1200" dirty="0">
                <a:solidFill>
                  <a:srgbClr val="827360"/>
                </a:solidFill>
              </a:rPr>
              <a:t>zwischen</a:t>
            </a:r>
            <a:r>
              <a:rPr lang="de-DE" altLang="de-DE" sz="1200" b="1" dirty="0">
                <a:solidFill>
                  <a:srgbClr val="827360"/>
                </a:solidFill>
              </a:rPr>
              <a:t> Deutschland </a:t>
            </a:r>
            <a:r>
              <a:rPr lang="de-DE" altLang="de-DE" sz="1200" dirty="0">
                <a:solidFill>
                  <a:srgbClr val="827360"/>
                </a:solidFill>
              </a:rPr>
              <a:t>und</a:t>
            </a:r>
            <a:r>
              <a:rPr lang="de-DE" altLang="de-DE" sz="1200" b="1" dirty="0">
                <a:solidFill>
                  <a:srgbClr val="827360"/>
                </a:solidFill>
              </a:rPr>
              <a:t> Frankreich </a:t>
            </a:r>
          </a:p>
          <a:p>
            <a:pPr eaLnBrk="1" hangingPunct="1">
              <a:spcBef>
                <a:spcPct val="0"/>
              </a:spcBef>
              <a:tabLst>
                <a:tab pos="190500" algn="l"/>
              </a:tabLst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   	</a:t>
            </a:r>
            <a:r>
              <a:rPr lang="de-DE" altLang="de-DE" sz="1200" dirty="0">
                <a:solidFill>
                  <a:srgbClr val="827360"/>
                </a:solidFill>
              </a:rPr>
              <a:t>in den Bereichen </a:t>
            </a:r>
            <a:r>
              <a:rPr lang="de-DE" altLang="de-DE" sz="1200" b="1" dirty="0">
                <a:solidFill>
                  <a:srgbClr val="827360"/>
                </a:solidFill>
              </a:rPr>
              <a:t>Hochschule &amp; Forschung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200" b="1" dirty="0">
              <a:solidFill>
                <a:srgbClr val="827360"/>
              </a:solidFill>
            </a:endParaRPr>
          </a:p>
          <a:p>
            <a:pPr marL="182563" indent="-182563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Förderung </a:t>
            </a:r>
            <a:r>
              <a:rPr lang="de-DE" altLang="de-DE" sz="1200" dirty="0">
                <a:solidFill>
                  <a:srgbClr val="827360"/>
                </a:solidFill>
              </a:rPr>
              <a:t>der</a:t>
            </a:r>
            <a:r>
              <a:rPr lang="de-DE" altLang="de-DE" sz="1200" b="1" dirty="0">
                <a:solidFill>
                  <a:srgbClr val="827360"/>
                </a:solidFill>
              </a:rPr>
              <a:t> Mobilität </a:t>
            </a:r>
            <a:r>
              <a:rPr lang="de-DE" altLang="de-DE" sz="1200" dirty="0">
                <a:solidFill>
                  <a:srgbClr val="827360"/>
                </a:solidFill>
              </a:rPr>
              <a:t>und</a:t>
            </a:r>
            <a:r>
              <a:rPr lang="de-DE" altLang="de-DE" sz="1200" b="1" dirty="0">
                <a:solidFill>
                  <a:srgbClr val="827360"/>
                </a:solidFill>
              </a:rPr>
              <a:t> internationaler Karrierechancen </a:t>
            </a:r>
            <a:r>
              <a:rPr lang="de-DE" altLang="de-DE" sz="1200" dirty="0">
                <a:solidFill>
                  <a:srgbClr val="827360"/>
                </a:solidFill>
              </a:rPr>
              <a:t>für Studierende</a:t>
            </a:r>
            <a:endParaRPr lang="en-US" altLang="de-DE" sz="1200" dirty="0">
              <a:solidFill>
                <a:srgbClr val="8273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200" dirty="0">
              <a:solidFill>
                <a:srgbClr val="827360"/>
              </a:solidFill>
            </a:endParaRPr>
          </a:p>
        </p:txBody>
      </p:sp>
      <p:pic>
        <p:nvPicPr>
          <p:cNvPr id="1127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490913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6550"/>
            <a:ext cx="5429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2188"/>
            <a:ext cx="5429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hteck 1"/>
          <p:cNvSpPr>
            <a:spLocks noChangeArrowheads="1"/>
          </p:cNvSpPr>
          <p:nvPr/>
        </p:nvSpPr>
        <p:spPr bwMode="auto">
          <a:xfrm>
            <a:off x="1389063" y="4903788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 smtClean="0">
                <a:solidFill>
                  <a:srgbClr val="009DE0"/>
                </a:solidFill>
              </a:rPr>
              <a:t>6 </a:t>
            </a:r>
            <a:r>
              <a:rPr lang="de-DE" altLang="de-DE" sz="2000" b="1" dirty="0" smtClean="0">
                <a:solidFill>
                  <a:srgbClr val="009DE0"/>
                </a:solidFill>
              </a:rPr>
              <a:t>300</a:t>
            </a:r>
            <a:endParaRPr lang="de-DE" altLang="de-DE" sz="2000" b="1" dirty="0">
              <a:solidFill>
                <a:srgbClr val="009DE0"/>
              </a:solidFill>
            </a:endParaRPr>
          </a:p>
        </p:txBody>
      </p:sp>
      <p:sp>
        <p:nvSpPr>
          <p:cNvPr id="11275" name="Rechteck 1"/>
          <p:cNvSpPr>
            <a:spLocks noChangeArrowheads="1"/>
          </p:cNvSpPr>
          <p:nvPr/>
        </p:nvSpPr>
        <p:spPr bwMode="auto">
          <a:xfrm>
            <a:off x="1389063" y="4243388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 smtClean="0">
                <a:solidFill>
                  <a:srgbClr val="009DE0"/>
                </a:solidFill>
              </a:rPr>
              <a:t>189</a:t>
            </a:r>
            <a:endParaRPr lang="de-DE" altLang="de-DE" sz="2000" b="1" dirty="0">
              <a:solidFill>
                <a:srgbClr val="009DE0"/>
              </a:solidFill>
            </a:endParaRPr>
          </a:p>
        </p:txBody>
      </p:sp>
      <p:sp>
        <p:nvSpPr>
          <p:cNvPr id="11276" name="Rechteck 1"/>
          <p:cNvSpPr>
            <a:spLocks noChangeArrowheads="1"/>
          </p:cNvSpPr>
          <p:nvPr/>
        </p:nvSpPr>
        <p:spPr bwMode="auto">
          <a:xfrm>
            <a:off x="1389063" y="3582988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 smtClean="0">
                <a:solidFill>
                  <a:srgbClr val="009DE0"/>
                </a:solidFill>
              </a:rPr>
              <a:t>213</a:t>
            </a:r>
            <a:endParaRPr lang="de-DE" altLang="de-DE" sz="2000" b="1" dirty="0">
              <a:solidFill>
                <a:srgbClr val="009DE0"/>
              </a:solidFill>
            </a:endParaRP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1919288" y="3568700"/>
            <a:ext cx="70564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200" b="1" dirty="0">
                <a:solidFill>
                  <a:srgbClr val="827360"/>
                </a:solidFill>
              </a:rPr>
              <a:t>deutsche, französische </a:t>
            </a:r>
            <a:r>
              <a:rPr lang="de-DE" altLang="de-DE" sz="1200" dirty="0">
                <a:solidFill>
                  <a:srgbClr val="827360"/>
                </a:solidFill>
              </a:rPr>
              <a:t>sowie</a:t>
            </a:r>
            <a:r>
              <a:rPr lang="de-DE" altLang="de-DE" sz="1200" b="1" dirty="0">
                <a:solidFill>
                  <a:srgbClr val="827360"/>
                </a:solidFill>
              </a:rPr>
              <a:t> internationale Hochschuleinrichtungen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1919288" y="4243388"/>
            <a:ext cx="70564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200" b="1" dirty="0">
                <a:solidFill>
                  <a:srgbClr val="827360"/>
                </a:solidFill>
              </a:rPr>
              <a:t>integrierte Studiengänge </a:t>
            </a:r>
            <a:r>
              <a:rPr lang="de-DE" altLang="de-DE" sz="1200" dirty="0">
                <a:solidFill>
                  <a:srgbClr val="827360"/>
                </a:solidFill>
              </a:rPr>
              <a:t>in</a:t>
            </a:r>
            <a:r>
              <a:rPr lang="de-DE" altLang="de-DE" sz="1200" b="1" dirty="0">
                <a:solidFill>
                  <a:srgbClr val="827360"/>
                </a:solidFill>
              </a:rPr>
              <a:t> zahlreichen Fachbereichen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082800" y="4918075"/>
            <a:ext cx="70564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200" b="1" dirty="0">
                <a:solidFill>
                  <a:srgbClr val="827360"/>
                </a:solidFill>
              </a:rPr>
              <a:t>Studierende</a:t>
            </a:r>
            <a:endParaRPr lang="de-DE" altLang="de-DE" b="1" dirty="0">
              <a:solidFill>
                <a:srgbClr val="827360"/>
              </a:solidFill>
            </a:endParaRPr>
          </a:p>
        </p:txBody>
      </p:sp>
      <p:pic>
        <p:nvPicPr>
          <p:cNvPr id="11280" name="Imag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3143250"/>
            <a:ext cx="4494213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Die Förderprogramme der DFH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331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uppieren 2"/>
          <p:cNvGrpSpPr>
            <a:grpSpLocks/>
          </p:cNvGrpSpPr>
          <p:nvPr/>
        </p:nvGrpSpPr>
        <p:grpSpPr bwMode="auto">
          <a:xfrm>
            <a:off x="3172702" y="3830638"/>
            <a:ext cx="2951162" cy="2513012"/>
            <a:chOff x="2963863" y="3500438"/>
            <a:chExt cx="2951162" cy="2513012"/>
          </a:xfrm>
        </p:grpSpPr>
        <p:sp>
          <p:nvSpPr>
            <p:cNvPr id="12" name="Gleichschenkliges Dreieck 11"/>
            <p:cNvSpPr/>
            <p:nvPr/>
          </p:nvSpPr>
          <p:spPr>
            <a:xfrm>
              <a:off x="2963863" y="3500438"/>
              <a:ext cx="2951162" cy="2513012"/>
            </a:xfrm>
            <a:prstGeom prst="triangle">
              <a:avLst>
                <a:gd name="adj" fmla="val 49369"/>
              </a:avLst>
            </a:prstGeom>
            <a:solidFill>
              <a:srgbClr val="FFD3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13327" name="Textfeld 4"/>
            <p:cNvSpPr txBox="1">
              <a:spLocks noChangeArrowheads="1"/>
            </p:cNvSpPr>
            <p:nvPr/>
          </p:nvSpPr>
          <p:spPr bwMode="auto">
            <a:xfrm>
              <a:off x="3546475" y="5578475"/>
              <a:ext cx="17192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Bachelor / Licence </a:t>
              </a:r>
            </a:p>
          </p:txBody>
        </p:sp>
        <p:sp>
          <p:nvSpPr>
            <p:cNvPr id="13328" name="Textfeld 5"/>
            <p:cNvSpPr txBox="1">
              <a:spLocks noChangeArrowheads="1"/>
            </p:cNvSpPr>
            <p:nvPr/>
          </p:nvSpPr>
          <p:spPr bwMode="auto">
            <a:xfrm>
              <a:off x="3905250" y="4895850"/>
              <a:ext cx="10017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Master</a:t>
              </a: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13329" name="Textfeld 6"/>
            <p:cNvSpPr txBox="1">
              <a:spLocks noChangeArrowheads="1"/>
            </p:cNvSpPr>
            <p:nvPr/>
          </p:nvSpPr>
          <p:spPr bwMode="auto">
            <a:xfrm>
              <a:off x="3995738" y="4032250"/>
              <a:ext cx="9112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Doktorat / PhD</a:t>
              </a:r>
            </a:p>
          </p:txBody>
        </p:sp>
        <p:cxnSp>
          <p:nvCxnSpPr>
            <p:cNvPr id="18" name="Gerade Verbindung 27"/>
            <p:cNvCxnSpPr/>
            <p:nvPr/>
          </p:nvCxnSpPr>
          <p:spPr>
            <a:xfrm>
              <a:off x="3365500" y="5364163"/>
              <a:ext cx="21605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8"/>
            <p:cNvCxnSpPr/>
            <p:nvPr/>
          </p:nvCxnSpPr>
          <p:spPr>
            <a:xfrm>
              <a:off x="3756025" y="4645025"/>
              <a:ext cx="13319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Geschweifte Klammer links 19"/>
          <p:cNvSpPr/>
          <p:nvPr/>
        </p:nvSpPr>
        <p:spPr>
          <a:xfrm>
            <a:off x="3172702" y="3913188"/>
            <a:ext cx="376237" cy="1590675"/>
          </a:xfrm>
          <a:prstGeom prst="leftBrac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Geschweifte Klammer links 20"/>
          <p:cNvSpPr/>
          <p:nvPr/>
        </p:nvSpPr>
        <p:spPr>
          <a:xfrm rot="10800000">
            <a:off x="6223877" y="5081588"/>
            <a:ext cx="376237" cy="1225550"/>
          </a:xfrm>
          <a:prstGeom prst="leftBrace">
            <a:avLst/>
          </a:prstGeom>
          <a:ln>
            <a:solidFill>
              <a:srgbClr val="009D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321" name="Textfeld 5"/>
          <p:cNvSpPr txBox="1">
            <a:spLocks noChangeArrowheads="1"/>
          </p:cNvSpPr>
          <p:nvPr/>
        </p:nvSpPr>
        <p:spPr bwMode="auto">
          <a:xfrm>
            <a:off x="953668" y="4292600"/>
            <a:ext cx="2175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rgbClr val="009DE0"/>
                </a:solidFill>
              </a:rPr>
              <a:t>Förderprogramme mit Beginn im Master und Doktorgrad als Abschluss (</a:t>
            </a:r>
            <a:r>
              <a:rPr lang="de-DE" altLang="de-DE" sz="1200" dirty="0" err="1">
                <a:solidFill>
                  <a:srgbClr val="009DE0"/>
                </a:solidFill>
              </a:rPr>
              <a:t>PhD</a:t>
            </a:r>
            <a:r>
              <a:rPr lang="de-DE" altLang="de-DE" sz="1200" dirty="0">
                <a:solidFill>
                  <a:srgbClr val="009DE0"/>
                </a:solidFill>
              </a:rPr>
              <a:t>-Track)</a:t>
            </a:r>
          </a:p>
        </p:txBody>
      </p:sp>
      <p:sp>
        <p:nvSpPr>
          <p:cNvPr id="13322" name="Textfeld 19"/>
          <p:cNvSpPr txBox="1">
            <a:spLocks noChangeArrowheads="1"/>
          </p:cNvSpPr>
          <p:nvPr/>
        </p:nvSpPr>
        <p:spPr bwMode="auto">
          <a:xfrm>
            <a:off x="6600114" y="5370513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9DE0"/>
                </a:solidFill>
              </a:rPr>
              <a:t>Förderprogramme mit Beginn im Bachelor und Masterabschluss</a:t>
            </a:r>
          </a:p>
        </p:txBody>
      </p:sp>
      <p:sp>
        <p:nvSpPr>
          <p:cNvPr id="22" name="Textfeld 1"/>
          <p:cNvSpPr txBox="1">
            <a:spLocks noChangeArrowheads="1"/>
          </p:cNvSpPr>
          <p:nvPr/>
        </p:nvSpPr>
        <p:spPr bwMode="auto">
          <a:xfrm>
            <a:off x="755576" y="1701800"/>
            <a:ext cx="2668588" cy="2200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Hochschultypen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in Deutschland: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Universitäten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Technische Universitäten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Fachhochschulen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Pädagogische Hochschulen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Duale Hochschulen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600" b="1" dirty="0">
              <a:solidFill>
                <a:srgbClr val="827360"/>
              </a:solidFill>
            </a:endParaRP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5959409" y="1733550"/>
            <a:ext cx="2759075" cy="1892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Hochschultypen</a:t>
            </a:r>
            <a:endParaRPr lang="fr-FR" altLang="de-DE" sz="1200" b="1" dirty="0">
              <a:solidFill>
                <a:srgbClr val="82736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fr-FR" altLang="de-DE" sz="1200" b="1" dirty="0">
                <a:solidFill>
                  <a:srgbClr val="827360"/>
                </a:solidFill>
              </a:rPr>
              <a:t>in </a:t>
            </a:r>
            <a:r>
              <a:rPr lang="fr-FR" altLang="de-DE" sz="1200" b="1" dirty="0" err="1">
                <a:solidFill>
                  <a:srgbClr val="827360"/>
                </a:solidFill>
              </a:rPr>
              <a:t>Frankreich</a:t>
            </a:r>
            <a:r>
              <a:rPr lang="fr-FR" altLang="de-DE" sz="1200" b="1" dirty="0">
                <a:solidFill>
                  <a:srgbClr val="827360"/>
                </a:solidFill>
              </a:rPr>
              <a:t>:</a:t>
            </a:r>
            <a:r>
              <a:rPr lang="de-DE" altLang="de-DE" sz="1200" b="1" dirty="0">
                <a:solidFill>
                  <a:srgbClr val="827360"/>
                </a:solidFill>
              </a:rPr>
              <a:t> 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Universités  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Grandes Écoles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Instituts d’Études Politiques 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Écoles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600" b="1" dirty="0">
              <a:solidFill>
                <a:srgbClr val="1F97C1"/>
              </a:solidFill>
            </a:endParaRPr>
          </a:p>
        </p:txBody>
      </p:sp>
      <p:pic>
        <p:nvPicPr>
          <p:cNvPr id="13325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251075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Die verschiedenen Fachrichtungen</a:t>
            </a:r>
            <a:endParaRPr lang="de-DE" altLang="de-DE" sz="2400" cap="none" smtClean="0">
              <a:solidFill>
                <a:srgbClr val="009DE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536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feld 25"/>
          <p:cNvSpPr txBox="1">
            <a:spLocks noChangeArrowheads="1"/>
          </p:cNvSpPr>
          <p:nvPr/>
        </p:nvSpPr>
        <p:spPr bwMode="auto">
          <a:xfrm>
            <a:off x="355600" y="2657475"/>
            <a:ext cx="4349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800" b="1">
                <a:solidFill>
                  <a:srgbClr val="827360"/>
                </a:solidFill>
              </a:rPr>
              <a:t>Ingenieur- und Naturwissenschaften, Mathematik und Informatik</a:t>
            </a:r>
          </a:p>
        </p:txBody>
      </p:sp>
      <p:sp>
        <p:nvSpPr>
          <p:cNvPr id="15367" name="Textfeld 27"/>
          <p:cNvSpPr txBox="1">
            <a:spLocks noChangeArrowheads="1"/>
          </p:cNvSpPr>
          <p:nvPr/>
        </p:nvSpPr>
        <p:spPr bwMode="auto">
          <a:xfrm>
            <a:off x="4430713" y="4038600"/>
            <a:ext cx="319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827360"/>
                </a:solidFill>
              </a:rPr>
              <a:t>Wirtschaftswissenschaften</a:t>
            </a:r>
          </a:p>
        </p:txBody>
      </p:sp>
      <p:sp>
        <p:nvSpPr>
          <p:cNvPr id="9224" name="Rechteck 5"/>
          <p:cNvSpPr>
            <a:spLocks noChangeArrowheads="1"/>
          </p:cNvSpPr>
          <p:nvPr/>
        </p:nvSpPr>
        <p:spPr bwMode="auto">
          <a:xfrm rot="16200000">
            <a:off x="2029619" y="3569494"/>
            <a:ext cx="1084262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Maschinenbau</a:t>
            </a:r>
            <a:endParaRPr lang="de-DE" altLang="de-DE" dirty="0">
              <a:solidFill>
                <a:srgbClr val="009DE0"/>
              </a:solidFill>
            </a:endParaRPr>
          </a:p>
        </p:txBody>
      </p:sp>
      <p:sp>
        <p:nvSpPr>
          <p:cNvPr id="9225" name="Rechteck 25"/>
          <p:cNvSpPr>
            <a:spLocks noChangeArrowheads="1"/>
          </p:cNvSpPr>
          <p:nvPr/>
        </p:nvSpPr>
        <p:spPr bwMode="auto">
          <a:xfrm>
            <a:off x="7151688" y="2033588"/>
            <a:ext cx="1016000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Journalismus</a:t>
            </a:r>
          </a:p>
        </p:txBody>
      </p:sp>
      <p:sp>
        <p:nvSpPr>
          <p:cNvPr id="9226" name="Rechteck 9256"/>
          <p:cNvSpPr>
            <a:spLocks noChangeArrowheads="1"/>
          </p:cNvSpPr>
          <p:nvPr/>
        </p:nvSpPr>
        <p:spPr bwMode="auto">
          <a:xfrm>
            <a:off x="1249363" y="3432175"/>
            <a:ext cx="10318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827360"/>
                </a:solidFill>
              </a:rPr>
              <a:t>Elektrotechnik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sp>
        <p:nvSpPr>
          <p:cNvPr id="9227" name="Rechteck 10"/>
          <p:cNvSpPr>
            <a:spLocks noChangeArrowheads="1"/>
          </p:cNvSpPr>
          <p:nvPr/>
        </p:nvSpPr>
        <p:spPr bwMode="auto">
          <a:xfrm rot="16200000">
            <a:off x="3574257" y="2204244"/>
            <a:ext cx="952500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Mechatronik</a:t>
            </a:r>
          </a:p>
        </p:txBody>
      </p:sp>
      <p:sp>
        <p:nvSpPr>
          <p:cNvPr id="9228" name="Rechteck 22"/>
          <p:cNvSpPr>
            <a:spLocks noChangeArrowheads="1"/>
          </p:cNvSpPr>
          <p:nvPr/>
        </p:nvSpPr>
        <p:spPr bwMode="auto">
          <a:xfrm rot="16200000">
            <a:off x="320675" y="2360613"/>
            <a:ext cx="690563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Biologie</a:t>
            </a:r>
          </a:p>
        </p:txBody>
      </p:sp>
      <p:sp>
        <p:nvSpPr>
          <p:cNvPr id="9229" name="Rechteck 9242"/>
          <p:cNvSpPr>
            <a:spLocks noChangeArrowheads="1"/>
          </p:cNvSpPr>
          <p:nvPr/>
        </p:nvSpPr>
        <p:spPr bwMode="auto">
          <a:xfrm>
            <a:off x="6403975" y="2487613"/>
            <a:ext cx="700088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Literatur</a:t>
            </a:r>
            <a:endParaRPr lang="de-DE" altLang="de-DE" sz="1100" dirty="0">
              <a:solidFill>
                <a:srgbClr val="827360"/>
              </a:solidFill>
            </a:endParaRPr>
          </a:p>
        </p:txBody>
      </p:sp>
      <p:sp>
        <p:nvSpPr>
          <p:cNvPr id="9230" name="Rechteck 9274"/>
          <p:cNvSpPr>
            <a:spLocks noChangeArrowheads="1"/>
          </p:cNvSpPr>
          <p:nvPr/>
        </p:nvSpPr>
        <p:spPr bwMode="auto">
          <a:xfrm>
            <a:off x="5311775" y="2654300"/>
            <a:ext cx="1116013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Kommunikation</a:t>
            </a:r>
            <a:endParaRPr lang="de-DE" altLang="de-DE" sz="1050" dirty="0">
              <a:solidFill>
                <a:srgbClr val="009DE0"/>
              </a:solidFill>
            </a:endParaRPr>
          </a:p>
        </p:txBody>
      </p:sp>
      <p:sp>
        <p:nvSpPr>
          <p:cNvPr id="9231" name="Rechteck 9276"/>
          <p:cNvSpPr>
            <a:spLocks noChangeArrowheads="1"/>
          </p:cNvSpPr>
          <p:nvPr/>
        </p:nvSpPr>
        <p:spPr bwMode="auto">
          <a:xfrm rot="16200000">
            <a:off x="6796087" y="2565401"/>
            <a:ext cx="538163" cy="2524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Kultur</a:t>
            </a:r>
            <a:endParaRPr lang="de-DE" altLang="de-DE" sz="1100" dirty="0">
              <a:solidFill>
                <a:srgbClr val="009DE0"/>
              </a:solidFill>
            </a:endParaRPr>
          </a:p>
        </p:txBody>
      </p:sp>
      <p:sp>
        <p:nvSpPr>
          <p:cNvPr id="9232" name="Rechteck 9221"/>
          <p:cNvSpPr>
            <a:spLocks noChangeArrowheads="1"/>
          </p:cNvSpPr>
          <p:nvPr/>
        </p:nvSpPr>
        <p:spPr bwMode="auto">
          <a:xfrm rot="16200000">
            <a:off x="4899025" y="1839913"/>
            <a:ext cx="647700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827360"/>
                </a:solidFill>
              </a:rPr>
              <a:t>Medien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sp>
        <p:nvSpPr>
          <p:cNvPr id="9233" name="Rechteck 9254"/>
          <p:cNvSpPr>
            <a:spLocks noChangeArrowheads="1"/>
          </p:cNvSpPr>
          <p:nvPr/>
        </p:nvSpPr>
        <p:spPr bwMode="auto">
          <a:xfrm>
            <a:off x="3316288" y="3011488"/>
            <a:ext cx="10255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Kryptographie</a:t>
            </a:r>
          </a:p>
        </p:txBody>
      </p:sp>
      <p:sp>
        <p:nvSpPr>
          <p:cNvPr id="9234" name="Rechteck 9268"/>
          <p:cNvSpPr>
            <a:spLocks noChangeArrowheads="1"/>
          </p:cNvSpPr>
          <p:nvPr/>
        </p:nvSpPr>
        <p:spPr bwMode="auto">
          <a:xfrm>
            <a:off x="4759325" y="2463800"/>
            <a:ext cx="1490663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de-DE" sz="1050" dirty="0" err="1">
                <a:solidFill>
                  <a:srgbClr val="827360"/>
                </a:solidFill>
              </a:rPr>
              <a:t>Interkulturelle</a:t>
            </a:r>
            <a:r>
              <a:rPr lang="fr-FR" altLang="de-DE" sz="1050" dirty="0">
                <a:solidFill>
                  <a:srgbClr val="827360"/>
                </a:solidFill>
              </a:rPr>
              <a:t> </a:t>
            </a:r>
            <a:r>
              <a:rPr lang="fr-FR" altLang="de-DE" sz="1050" dirty="0" err="1">
                <a:solidFill>
                  <a:srgbClr val="827360"/>
                </a:solidFill>
              </a:rPr>
              <a:t>Studien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sp>
        <p:nvSpPr>
          <p:cNvPr id="9236" name="Rechteck 3"/>
          <p:cNvSpPr>
            <a:spLocks noChangeArrowheads="1"/>
          </p:cNvSpPr>
          <p:nvPr/>
        </p:nvSpPr>
        <p:spPr bwMode="auto">
          <a:xfrm>
            <a:off x="2884488" y="3230563"/>
            <a:ext cx="1425575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Bauingenieurwesen</a:t>
            </a:r>
          </a:p>
        </p:txBody>
      </p:sp>
      <p:sp>
        <p:nvSpPr>
          <p:cNvPr id="9237" name="Rechteck 9227"/>
          <p:cNvSpPr>
            <a:spLocks noChangeArrowheads="1"/>
          </p:cNvSpPr>
          <p:nvPr/>
        </p:nvSpPr>
        <p:spPr bwMode="auto">
          <a:xfrm>
            <a:off x="4530725" y="3890963"/>
            <a:ext cx="1296988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Betriebswirtschaft</a:t>
            </a:r>
            <a:endParaRPr lang="de-DE" altLang="de-DE" sz="1100" dirty="0">
              <a:solidFill>
                <a:srgbClr val="009DE0"/>
              </a:solidFill>
            </a:endParaRPr>
          </a:p>
        </p:txBody>
      </p:sp>
      <p:sp>
        <p:nvSpPr>
          <p:cNvPr id="9238" name="Rechteck 9267"/>
          <p:cNvSpPr>
            <a:spLocks noChangeArrowheads="1"/>
          </p:cNvSpPr>
          <p:nvPr/>
        </p:nvSpPr>
        <p:spPr bwMode="auto">
          <a:xfrm rot="16200000">
            <a:off x="6674644" y="1750219"/>
            <a:ext cx="85883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Geschichte</a:t>
            </a:r>
          </a:p>
        </p:txBody>
      </p:sp>
      <p:sp>
        <p:nvSpPr>
          <p:cNvPr id="9239" name="Rechteck 9282"/>
          <p:cNvSpPr>
            <a:spLocks noChangeArrowheads="1"/>
          </p:cNvSpPr>
          <p:nvPr/>
        </p:nvSpPr>
        <p:spPr bwMode="auto">
          <a:xfrm>
            <a:off x="7313613" y="2654300"/>
            <a:ext cx="1468437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Politikwissenschaften</a:t>
            </a:r>
            <a:endParaRPr lang="de-DE" altLang="de-DE" sz="1050" dirty="0">
              <a:solidFill>
                <a:srgbClr val="009DE0"/>
              </a:solidFill>
            </a:endParaRPr>
          </a:p>
        </p:txBody>
      </p:sp>
      <p:sp>
        <p:nvSpPr>
          <p:cNvPr id="9240" name="Rechteck 9280"/>
          <p:cNvSpPr>
            <a:spLocks noChangeArrowheads="1"/>
          </p:cNvSpPr>
          <p:nvPr/>
        </p:nvSpPr>
        <p:spPr bwMode="auto">
          <a:xfrm>
            <a:off x="7127875" y="2451100"/>
            <a:ext cx="1543050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827360"/>
                </a:solidFill>
              </a:rPr>
              <a:t>Öffentliche</a:t>
            </a:r>
            <a:r>
              <a:rPr lang="fr-FR" altLang="de-DE" sz="1050" dirty="0">
                <a:solidFill>
                  <a:srgbClr val="827360"/>
                </a:solidFill>
              </a:rPr>
              <a:t> </a:t>
            </a:r>
            <a:r>
              <a:rPr lang="fr-FR" altLang="de-DE" sz="1050" dirty="0" err="1">
                <a:solidFill>
                  <a:srgbClr val="827360"/>
                </a:solidFill>
              </a:rPr>
              <a:t>Verwaltung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sp>
        <p:nvSpPr>
          <p:cNvPr id="9241" name="Rechteck 9272"/>
          <p:cNvSpPr>
            <a:spLocks noChangeArrowheads="1"/>
          </p:cNvSpPr>
          <p:nvPr/>
        </p:nvSpPr>
        <p:spPr bwMode="auto">
          <a:xfrm>
            <a:off x="6207125" y="1862138"/>
            <a:ext cx="917575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>
                <a:solidFill>
                  <a:srgbClr val="009DE0"/>
                </a:solidFill>
              </a:rPr>
              <a:t>Philosophie</a:t>
            </a:r>
            <a:endParaRPr lang="de-DE" altLang="de-DE" sz="1050" dirty="0">
              <a:solidFill>
                <a:srgbClr val="009DE0"/>
              </a:solidFill>
            </a:endParaRPr>
          </a:p>
        </p:txBody>
      </p:sp>
      <p:sp>
        <p:nvSpPr>
          <p:cNvPr id="9242" name="Rechteck 9277"/>
          <p:cNvSpPr>
            <a:spLocks noChangeArrowheads="1"/>
          </p:cNvSpPr>
          <p:nvPr/>
        </p:nvSpPr>
        <p:spPr bwMode="auto">
          <a:xfrm rot="16200000">
            <a:off x="5099844" y="1828007"/>
            <a:ext cx="649287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009DE0"/>
                </a:solidFill>
              </a:rPr>
              <a:t>Kunst</a:t>
            </a:r>
            <a:endParaRPr lang="de-DE" altLang="de-DE" sz="1100" dirty="0">
              <a:solidFill>
                <a:srgbClr val="009DE0"/>
              </a:solidFill>
            </a:endParaRPr>
          </a:p>
        </p:txBody>
      </p:sp>
      <p:sp>
        <p:nvSpPr>
          <p:cNvPr id="9243" name="Rechteck 4"/>
          <p:cNvSpPr>
            <a:spLocks noChangeArrowheads="1"/>
          </p:cNvSpPr>
          <p:nvPr/>
        </p:nvSpPr>
        <p:spPr bwMode="auto">
          <a:xfrm rot="16200000">
            <a:off x="2441575" y="2212975"/>
            <a:ext cx="858838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Architektur</a:t>
            </a:r>
            <a:endParaRPr lang="de-DE" altLang="de-DE" sz="1100" dirty="0">
              <a:solidFill>
                <a:srgbClr val="827360"/>
              </a:solidFill>
            </a:endParaRPr>
          </a:p>
        </p:txBody>
      </p:sp>
      <p:sp>
        <p:nvSpPr>
          <p:cNvPr id="9244" name="Rechteck 9264"/>
          <p:cNvSpPr>
            <a:spLocks noChangeArrowheads="1"/>
          </p:cNvSpPr>
          <p:nvPr/>
        </p:nvSpPr>
        <p:spPr bwMode="auto">
          <a:xfrm>
            <a:off x="5880100" y="3890963"/>
            <a:ext cx="1084263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Volkswirtschaft</a:t>
            </a:r>
            <a:endParaRPr lang="de-DE" altLang="de-DE" sz="1600" dirty="0">
              <a:solidFill>
                <a:srgbClr val="009DE0"/>
              </a:solidFill>
            </a:endParaRPr>
          </a:p>
        </p:txBody>
      </p:sp>
      <p:sp>
        <p:nvSpPr>
          <p:cNvPr id="9245" name="Rechteck 9240"/>
          <p:cNvSpPr>
            <a:spLocks noChangeArrowheads="1"/>
          </p:cNvSpPr>
          <p:nvPr/>
        </p:nvSpPr>
        <p:spPr bwMode="auto">
          <a:xfrm>
            <a:off x="796925" y="3219450"/>
            <a:ext cx="179863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Wirtschaftsingenieurwesen</a:t>
            </a:r>
            <a:endParaRPr lang="de-DE" altLang="de-DE" sz="1050" dirty="0">
              <a:solidFill>
                <a:srgbClr val="009DE0"/>
              </a:solidFill>
            </a:endParaRPr>
          </a:p>
        </p:txBody>
      </p:sp>
      <p:sp>
        <p:nvSpPr>
          <p:cNvPr id="9246" name="Rechteck 16"/>
          <p:cNvSpPr>
            <a:spLocks noChangeArrowheads="1"/>
          </p:cNvSpPr>
          <p:nvPr/>
        </p:nvSpPr>
        <p:spPr bwMode="auto">
          <a:xfrm>
            <a:off x="2916238" y="2527300"/>
            <a:ext cx="1120775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Chemietechnik</a:t>
            </a:r>
          </a:p>
        </p:txBody>
      </p:sp>
      <p:sp>
        <p:nvSpPr>
          <p:cNvPr id="9247" name="Rechteck 9218"/>
          <p:cNvSpPr>
            <a:spLocks noChangeArrowheads="1"/>
          </p:cNvSpPr>
          <p:nvPr/>
        </p:nvSpPr>
        <p:spPr bwMode="auto">
          <a:xfrm>
            <a:off x="5519738" y="2039938"/>
            <a:ext cx="1460500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Musikwissenschaften</a:t>
            </a:r>
          </a:p>
        </p:txBody>
      </p:sp>
      <p:sp>
        <p:nvSpPr>
          <p:cNvPr id="9248" name="Rechteck 9245"/>
          <p:cNvSpPr>
            <a:spLocks noChangeArrowheads="1"/>
          </p:cNvSpPr>
          <p:nvPr/>
        </p:nvSpPr>
        <p:spPr bwMode="auto">
          <a:xfrm>
            <a:off x="5622925" y="4316413"/>
            <a:ext cx="1006475" cy="2619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Management</a:t>
            </a:r>
          </a:p>
        </p:txBody>
      </p:sp>
      <p:sp>
        <p:nvSpPr>
          <p:cNvPr id="9249" name="Rechteck 11"/>
          <p:cNvSpPr>
            <a:spLocks noChangeArrowheads="1"/>
          </p:cNvSpPr>
          <p:nvPr/>
        </p:nvSpPr>
        <p:spPr bwMode="auto">
          <a:xfrm>
            <a:off x="1579563" y="2343150"/>
            <a:ext cx="1225550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>
                <a:solidFill>
                  <a:srgbClr val="827360"/>
                </a:solidFill>
              </a:rPr>
              <a:t>Werkstofftechnik</a:t>
            </a:r>
          </a:p>
        </p:txBody>
      </p:sp>
      <p:sp>
        <p:nvSpPr>
          <p:cNvPr id="9250" name="Rechteck 9265"/>
          <p:cNvSpPr>
            <a:spLocks noChangeArrowheads="1"/>
          </p:cNvSpPr>
          <p:nvPr/>
        </p:nvSpPr>
        <p:spPr bwMode="auto">
          <a:xfrm>
            <a:off x="4724400" y="4327525"/>
            <a:ext cx="81438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Tourismus</a:t>
            </a:r>
            <a:endParaRPr lang="de-DE" altLang="de-DE" sz="1100" dirty="0">
              <a:solidFill>
                <a:srgbClr val="009DE0"/>
              </a:solidFill>
            </a:endParaRPr>
          </a:p>
        </p:txBody>
      </p:sp>
      <p:sp>
        <p:nvSpPr>
          <p:cNvPr id="9251" name="Rechteck 9250"/>
          <p:cNvSpPr>
            <a:spLocks noChangeArrowheads="1"/>
          </p:cNvSpPr>
          <p:nvPr/>
        </p:nvSpPr>
        <p:spPr bwMode="auto">
          <a:xfrm>
            <a:off x="1203325" y="2519363"/>
            <a:ext cx="158908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009DE0"/>
                </a:solidFill>
              </a:rPr>
              <a:t>Materialwissenschaften</a:t>
            </a:r>
            <a:endParaRPr lang="de-DE" altLang="de-DE" sz="1050" dirty="0">
              <a:solidFill>
                <a:srgbClr val="009DE0"/>
              </a:solidFill>
            </a:endParaRPr>
          </a:p>
        </p:txBody>
      </p:sp>
      <p:sp>
        <p:nvSpPr>
          <p:cNvPr id="15395" name="Rechteck 1"/>
          <p:cNvSpPr>
            <a:spLocks noChangeArrowheads="1"/>
          </p:cNvSpPr>
          <p:nvPr/>
        </p:nvSpPr>
        <p:spPr bwMode="auto">
          <a:xfrm>
            <a:off x="5386388" y="5510213"/>
            <a:ext cx="274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827360"/>
                </a:solidFill>
              </a:rPr>
              <a:t>Rechtswissenschaften</a:t>
            </a:r>
          </a:p>
        </p:txBody>
      </p:sp>
      <p:sp>
        <p:nvSpPr>
          <p:cNvPr id="15396" name="Rechteck 2"/>
          <p:cNvSpPr>
            <a:spLocks noChangeArrowheads="1"/>
          </p:cNvSpPr>
          <p:nvPr/>
        </p:nvSpPr>
        <p:spPr bwMode="auto">
          <a:xfrm>
            <a:off x="4919663" y="2174875"/>
            <a:ext cx="4076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9DE0"/>
                </a:solidFill>
              </a:rPr>
              <a:t>Geistes- und Sozialwissenschaften</a:t>
            </a:r>
          </a:p>
        </p:txBody>
      </p:sp>
      <p:sp>
        <p:nvSpPr>
          <p:cNvPr id="15397" name="Rechteck 3"/>
          <p:cNvSpPr>
            <a:spLocks noChangeArrowheads="1"/>
          </p:cNvSpPr>
          <p:nvPr/>
        </p:nvSpPr>
        <p:spPr bwMode="auto">
          <a:xfrm>
            <a:off x="1495425" y="523875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9DE0"/>
                </a:solidFill>
              </a:rPr>
              <a:t>Lehrerbildung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5405438" y="3571875"/>
            <a:ext cx="87153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827360"/>
                </a:solidFill>
                <a:latin typeface="Arial" charset="0"/>
              </a:rPr>
              <a:t>Marketing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5260975" y="4446588"/>
            <a:ext cx="669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Logistik</a:t>
            </a:r>
          </a:p>
        </p:txBody>
      </p:sp>
      <p:sp>
        <p:nvSpPr>
          <p:cNvPr id="43" name="Rechteck 9280"/>
          <p:cNvSpPr>
            <a:spLocks noChangeArrowheads="1"/>
          </p:cNvSpPr>
          <p:nvPr/>
        </p:nvSpPr>
        <p:spPr bwMode="auto">
          <a:xfrm rot="16200000">
            <a:off x="7407275" y="5068888"/>
            <a:ext cx="1339850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de-DE" sz="1050" dirty="0" err="1">
                <a:solidFill>
                  <a:srgbClr val="827360"/>
                </a:solidFill>
              </a:rPr>
              <a:t>Europäischer</a:t>
            </a:r>
            <a:r>
              <a:rPr lang="fr-FR" altLang="de-DE" sz="1050" dirty="0">
                <a:solidFill>
                  <a:srgbClr val="827360"/>
                </a:solidFill>
              </a:rPr>
              <a:t> </a:t>
            </a:r>
            <a:r>
              <a:rPr lang="fr-FR" altLang="de-DE" sz="1050" dirty="0" err="1">
                <a:solidFill>
                  <a:srgbClr val="827360"/>
                </a:solidFill>
              </a:rPr>
              <a:t>Jurist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59475" y="5757863"/>
            <a:ext cx="29606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Nationales und Europäisches Wirtschaftsrecht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395913" y="5353050"/>
            <a:ext cx="23050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Deutsch-Französisches Recht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952625" y="5503863"/>
            <a:ext cx="20383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050" dirty="0" err="1">
                <a:solidFill>
                  <a:srgbClr val="827360"/>
                </a:solidFill>
                <a:latin typeface="Arial" charset="0"/>
              </a:rPr>
              <a:t>Lehramt</a:t>
            </a:r>
            <a:r>
              <a:rPr lang="fr-FR" sz="1050" dirty="0">
                <a:solidFill>
                  <a:srgbClr val="827360"/>
                </a:solidFill>
                <a:latin typeface="Arial" charset="0"/>
              </a:rPr>
              <a:t> </a:t>
            </a:r>
            <a:r>
              <a:rPr lang="fr-FR" sz="1050" dirty="0" err="1">
                <a:solidFill>
                  <a:srgbClr val="827360"/>
                </a:solidFill>
                <a:latin typeface="Arial" charset="0"/>
              </a:rPr>
              <a:t>Sekundarstufe</a:t>
            </a:r>
            <a:r>
              <a:rPr lang="fr-FR" sz="1050" dirty="0">
                <a:solidFill>
                  <a:srgbClr val="827360"/>
                </a:solidFill>
                <a:latin typeface="Arial" charset="0"/>
              </a:rPr>
              <a:t> 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24013" y="5111750"/>
            <a:ext cx="15700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827360"/>
                </a:solidFill>
                <a:latin typeface="Arial" charset="0"/>
              </a:rPr>
              <a:t>Lehramt Gymnasium</a:t>
            </a:r>
          </a:p>
        </p:txBody>
      </p:sp>
      <p:sp>
        <p:nvSpPr>
          <p:cNvPr id="48" name="Textfeld 47"/>
          <p:cNvSpPr txBox="1"/>
          <p:nvPr/>
        </p:nvSpPr>
        <p:spPr>
          <a:xfrm rot="16200000">
            <a:off x="2532857" y="4760119"/>
            <a:ext cx="14398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Lehramt Primarstufe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660650" y="3409950"/>
            <a:ext cx="1439863" cy="25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Informationstechnik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44538" y="2551113"/>
            <a:ext cx="7000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009DE0"/>
                </a:solidFill>
                <a:latin typeface="Arial" charset="0"/>
              </a:rPr>
              <a:t>Physik</a:t>
            </a: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6000750" y="2644775"/>
            <a:ext cx="774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050" dirty="0">
                <a:solidFill>
                  <a:srgbClr val="827360"/>
                </a:solidFill>
                <a:latin typeface="Arial" charset="0"/>
              </a:rPr>
              <a:t>Sprachen</a:t>
            </a:r>
          </a:p>
        </p:txBody>
      </p:sp>
      <p:sp>
        <p:nvSpPr>
          <p:cNvPr id="15409" name="Rectangle 1"/>
          <p:cNvSpPr>
            <a:spLocks noChangeArrowheads="1"/>
          </p:cNvSpPr>
          <p:nvPr/>
        </p:nvSpPr>
        <p:spPr bwMode="auto">
          <a:xfrm>
            <a:off x="468313" y="6116638"/>
            <a:ext cx="8313737" cy="584200"/>
          </a:xfrm>
          <a:prstGeom prst="rect">
            <a:avLst/>
          </a:prstGeom>
          <a:solidFill>
            <a:srgbClr val="FCD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827360"/>
                </a:solidFill>
              </a:rPr>
              <a:t>Alle</a:t>
            </a:r>
            <a:r>
              <a:rPr lang="fr-FR" altLang="fr-FR" sz="1800" b="1" dirty="0">
                <a:solidFill>
                  <a:srgbClr val="827360"/>
                </a:solidFill>
              </a:rPr>
              <a:t> </a:t>
            </a:r>
            <a:r>
              <a:rPr lang="fr-FR" altLang="fr-FR" sz="1800" b="1" dirty="0" smtClean="0">
                <a:solidFill>
                  <a:srgbClr val="827360"/>
                </a:solidFill>
              </a:rPr>
              <a:t>189 </a:t>
            </a:r>
            <a:r>
              <a:rPr lang="fr-FR" altLang="fr-FR" sz="1800" b="1" dirty="0" err="1">
                <a:solidFill>
                  <a:srgbClr val="827360"/>
                </a:solidFill>
              </a:rPr>
              <a:t>Studiengänge</a:t>
            </a:r>
            <a:r>
              <a:rPr lang="fr-FR" altLang="fr-FR" sz="1800" b="1" dirty="0">
                <a:solidFill>
                  <a:srgbClr val="827360"/>
                </a:solidFill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u="sng" dirty="0">
                <a:solidFill>
                  <a:schemeClr val="tx1"/>
                </a:solidFill>
                <a:hlinkClick r:id="rId4"/>
              </a:rPr>
              <a:t>https://www.dfh-ufa.org/programme/studienfuehrer</a:t>
            </a:r>
            <a:endParaRPr lang="fr-FR" altLang="fr-FR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291513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Qualitätsmerkmale eines integrierten DFH-Studiengangs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20113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741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92163" y="1837010"/>
            <a:ext cx="7812087" cy="460126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Aft>
                <a:spcPts val="600"/>
              </a:spcAft>
              <a:defRPr/>
            </a:pPr>
            <a:r>
              <a:rPr lang="de-DE" altLang="de-DE" sz="1200" b="1" dirty="0">
                <a:solidFill>
                  <a:srgbClr val="0198F3"/>
                </a:solidFill>
              </a:rPr>
              <a:t>GUTE ORGANISATION </a:t>
            </a:r>
          </a:p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eine </a:t>
            </a:r>
            <a:r>
              <a:rPr lang="de-DE" altLang="de-DE" sz="1200" b="1" dirty="0">
                <a:solidFill>
                  <a:srgbClr val="827360"/>
                </a:solidFill>
              </a:rPr>
              <a:t>gemeinsame Studien- und Prüfungsregelung </a:t>
            </a:r>
            <a:r>
              <a:rPr lang="de-DE" altLang="de-DE" sz="1200" dirty="0">
                <a:solidFill>
                  <a:srgbClr val="827360"/>
                </a:solidFill>
              </a:rPr>
              <a:t>der beiden Partnerhochschulen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zwei national anerkannte Abschlüsse (</a:t>
            </a:r>
            <a:r>
              <a:rPr lang="de-DE" altLang="de-DE" sz="1200" b="1" dirty="0">
                <a:solidFill>
                  <a:srgbClr val="827360"/>
                </a:solidFill>
              </a:rPr>
              <a:t>Doppeldiplom</a:t>
            </a:r>
            <a:r>
              <a:rPr lang="de-DE" altLang="de-DE" sz="1200" dirty="0">
                <a:solidFill>
                  <a:srgbClr val="827360"/>
                </a:solidFill>
              </a:rPr>
              <a:t>)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i.d.R. keine Verlängerung der </a:t>
            </a:r>
            <a:r>
              <a:rPr lang="de-DE" altLang="de-DE" sz="1200" b="1" dirty="0">
                <a:solidFill>
                  <a:srgbClr val="827360"/>
                </a:solidFill>
              </a:rPr>
              <a:t>Regelstudienzeit</a:t>
            </a:r>
            <a:r>
              <a:rPr lang="de-DE" altLang="de-DE" sz="1200" dirty="0">
                <a:solidFill>
                  <a:srgbClr val="827360"/>
                </a:solidFill>
              </a:rPr>
              <a:t> trotz Auslandsaufenthalt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600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altLang="de-DE" sz="1200" b="1" dirty="0">
                <a:solidFill>
                  <a:srgbClr val="0198F3"/>
                </a:solidFill>
              </a:rPr>
              <a:t>LAND UND LEUTE ENTDECKEN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gemeinsames Studium innerhalb einer</a:t>
            </a:r>
            <a:r>
              <a:rPr lang="de-DE" altLang="de-DE" sz="1200" b="1" dirty="0">
                <a:solidFill>
                  <a:srgbClr val="827360"/>
                </a:solidFill>
              </a:rPr>
              <a:t> deutsch-französischen Gruppe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sz="1200" b="1" dirty="0">
                <a:solidFill>
                  <a:srgbClr val="827360"/>
                </a:solidFill>
              </a:rPr>
              <a:t>Studienaufenthalt im Partnerland</a:t>
            </a:r>
            <a:r>
              <a:rPr lang="de-DE" sz="1200" dirty="0">
                <a:solidFill>
                  <a:srgbClr val="827360"/>
                </a:solidFill>
              </a:rPr>
              <a:t> (i.d.R. die Hälfte der Studiendauer, 2-3 Semester)</a:t>
            </a:r>
          </a:p>
          <a:p>
            <a:pPr defTabSz="914400" eaLnBrk="1" hangingPunct="1">
              <a:defRPr/>
            </a:pPr>
            <a:endParaRPr lang="de-DE" sz="1600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>
                <a:solidFill>
                  <a:srgbClr val="0198F3"/>
                </a:solidFill>
              </a:rPr>
              <a:t>BETREUUNG</a:t>
            </a: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sz="1200" b="1" dirty="0">
                <a:solidFill>
                  <a:srgbClr val="827360"/>
                </a:solidFill>
              </a:rPr>
              <a:t>gezielte fachliche, sprachliche und organisatorische Vorbereitung </a:t>
            </a:r>
            <a:r>
              <a:rPr lang="de-DE" sz="1200" dirty="0">
                <a:solidFill>
                  <a:srgbClr val="827360"/>
                </a:solidFill>
              </a:rPr>
              <a:t>(Sprachkurse usw.)</a:t>
            </a:r>
            <a:endParaRPr lang="de-DE" sz="1200" b="1" dirty="0">
              <a:solidFill>
                <a:srgbClr val="00B0F0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  <a:defRPr/>
            </a:pPr>
            <a:r>
              <a:rPr lang="de-DE" sz="1200" b="1" dirty="0">
                <a:solidFill>
                  <a:srgbClr val="827360"/>
                </a:solidFill>
              </a:rPr>
              <a:t>besondere Betreuung und Förderung </a:t>
            </a:r>
            <a:r>
              <a:rPr lang="de-DE" sz="1200" dirty="0">
                <a:solidFill>
                  <a:srgbClr val="827360"/>
                </a:solidFill>
              </a:rPr>
              <a:t>im In- und Ausland </a:t>
            </a:r>
          </a:p>
          <a:p>
            <a:pPr defTabSz="914400" eaLnBrk="1" hangingPunct="1">
              <a:defRPr/>
            </a:pPr>
            <a:endParaRPr lang="de-DE" sz="1600" b="1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>
                <a:solidFill>
                  <a:srgbClr val="0198F3"/>
                </a:solidFill>
              </a:rPr>
              <a:t>KOMPETENZEN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dirty="0" smtClean="0">
                <a:solidFill>
                  <a:srgbClr val="827360"/>
                </a:solidFill>
              </a:rPr>
              <a:t>Erwerb</a:t>
            </a:r>
            <a:r>
              <a:rPr lang="de-DE" altLang="de-DE" sz="1200" b="1" dirty="0" smtClean="0">
                <a:solidFill>
                  <a:srgbClr val="827360"/>
                </a:solidFill>
              </a:rPr>
              <a:t> </a:t>
            </a:r>
            <a:r>
              <a:rPr lang="de-DE" altLang="de-DE" sz="1200" b="1" dirty="0">
                <a:solidFill>
                  <a:srgbClr val="827360"/>
                </a:solidFill>
              </a:rPr>
              <a:t>herausragender fachlicher, sprachlicher sowie interkultureller </a:t>
            </a:r>
            <a:r>
              <a:rPr lang="de-DE" altLang="de-DE" sz="1200" b="1" dirty="0" smtClean="0">
                <a:solidFill>
                  <a:srgbClr val="827360"/>
                </a:solidFill>
              </a:rPr>
              <a:t>Kompetenzen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ganzheitliche</a:t>
            </a:r>
            <a:r>
              <a:rPr lang="de-DE" altLang="de-DE" sz="1200" b="1" dirty="0">
                <a:solidFill>
                  <a:srgbClr val="827360"/>
                </a:solidFill>
              </a:rPr>
              <a:t> Persönlichkeitsentwicklung </a:t>
            </a:r>
            <a:r>
              <a:rPr lang="de-DE" altLang="de-DE" sz="1200" dirty="0">
                <a:solidFill>
                  <a:srgbClr val="827360"/>
                </a:solidFill>
              </a:rPr>
              <a:t>(Selbständigkeit, Belastbarkeit, Flexibilität, Teamfähigkeit)</a:t>
            </a:r>
            <a:endParaRPr lang="de-DE" altLang="de-DE" sz="100" dirty="0">
              <a:solidFill>
                <a:srgbClr val="827360"/>
              </a:solidFill>
            </a:endParaRP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endParaRPr lang="de-DE" sz="1600" b="1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>
                <a:solidFill>
                  <a:srgbClr val="0198F3"/>
                </a:solidFill>
              </a:rPr>
              <a:t>MOBILITÄTSBEIHIFLE</a:t>
            </a:r>
            <a:endParaRPr lang="de-DE" altLang="de-DE" sz="1200" b="1" dirty="0">
              <a:solidFill>
                <a:srgbClr val="0198F3"/>
              </a:solidFill>
            </a:endParaRP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200" b="1" dirty="0">
                <a:solidFill>
                  <a:srgbClr val="827360"/>
                </a:solidFill>
              </a:rPr>
              <a:t>300 € DFH-Mobilitätsbeihilfe </a:t>
            </a:r>
            <a:r>
              <a:rPr lang="de-DE" altLang="de-DE" sz="1200" dirty="0">
                <a:solidFill>
                  <a:srgbClr val="827360"/>
                </a:solidFill>
              </a:rPr>
              <a:t>monatlich für die Dauer des Auslandsaufenthaltes  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200" dirty="0">
              <a:solidFill>
                <a:srgbClr val="827360"/>
              </a:solidFill>
            </a:endParaRPr>
          </a:p>
          <a:p>
            <a:pPr defTabSz="914400" eaLnBrk="1" hangingPunct="1">
              <a:defRPr/>
            </a:pPr>
            <a:endParaRPr lang="de-DE" sz="1200" dirty="0">
              <a:solidFill>
                <a:srgbClr val="8273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Was bietet die DFH zusätzlich?</a:t>
            </a:r>
            <a:endParaRPr altLang="de-DE" sz="2400" cap="none" smtClean="0">
              <a:solidFill>
                <a:srgbClr val="82736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946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385570" y="2032100"/>
            <a:ext cx="7126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rgbClr val="827360"/>
                </a:solidFill>
              </a:rPr>
              <a:t>Interkulturelle</a:t>
            </a:r>
            <a:r>
              <a:rPr lang="fr-FR" altLang="de-DE" sz="1200" dirty="0">
                <a:solidFill>
                  <a:srgbClr val="827360"/>
                </a:solidFill>
              </a:rPr>
              <a:t> </a:t>
            </a:r>
            <a:r>
              <a:rPr lang="de-DE" altLang="de-DE" sz="1200" dirty="0">
                <a:solidFill>
                  <a:srgbClr val="827360"/>
                </a:solidFill>
              </a:rPr>
              <a:t>Bewerbertrainings</a:t>
            </a:r>
            <a:r>
              <a:rPr lang="fr-FR" altLang="de-DE" sz="1200" dirty="0">
                <a:solidFill>
                  <a:srgbClr val="827360"/>
                </a:solidFill>
              </a:rPr>
              <a:t> </a:t>
            </a:r>
          </a:p>
        </p:txBody>
      </p:sp>
      <p:pic>
        <p:nvPicPr>
          <p:cNvPr id="19463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6784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" y="1975902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" y="266011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63165"/>
            <a:ext cx="3968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hteck 1"/>
          <p:cNvSpPr>
            <a:spLocks noChangeArrowheads="1"/>
          </p:cNvSpPr>
          <p:nvPr/>
        </p:nvSpPr>
        <p:spPr bwMode="auto">
          <a:xfrm>
            <a:off x="807720" y="341894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198F3"/>
                </a:solidFill>
              </a:rPr>
              <a:t>72%</a:t>
            </a:r>
          </a:p>
        </p:txBody>
      </p:sp>
      <p:sp>
        <p:nvSpPr>
          <p:cNvPr id="19468" name="Rechteck 1"/>
          <p:cNvSpPr>
            <a:spLocks noChangeArrowheads="1"/>
          </p:cNvSpPr>
          <p:nvPr/>
        </p:nvSpPr>
        <p:spPr bwMode="auto">
          <a:xfrm>
            <a:off x="812483" y="403489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0198F3"/>
                </a:solidFill>
              </a:rPr>
              <a:t>68%</a:t>
            </a:r>
          </a:p>
        </p:txBody>
      </p:sp>
      <p:sp>
        <p:nvSpPr>
          <p:cNvPr id="19469" name="Rechteck 1"/>
          <p:cNvSpPr>
            <a:spLocks noChangeArrowheads="1"/>
          </p:cNvSpPr>
          <p:nvPr/>
        </p:nvSpPr>
        <p:spPr bwMode="auto">
          <a:xfrm>
            <a:off x="807720" y="4611152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198F3"/>
                </a:solidFill>
              </a:rPr>
              <a:t>93%</a:t>
            </a:r>
          </a:p>
        </p:txBody>
      </p:sp>
      <p:sp>
        <p:nvSpPr>
          <p:cNvPr id="19470" name="Text Box 8"/>
          <p:cNvSpPr txBox="1">
            <a:spLocks noChangeArrowheads="1"/>
          </p:cNvSpPr>
          <p:nvPr/>
        </p:nvSpPr>
        <p:spPr bwMode="auto">
          <a:xfrm>
            <a:off x="1374459" y="2736247"/>
            <a:ext cx="29815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rgbClr val="827360"/>
                </a:solidFill>
              </a:rPr>
              <a:t>Exzellenzpreise</a:t>
            </a:r>
            <a:r>
              <a:rPr lang="fr-FR" altLang="de-DE" sz="1200" b="0" dirty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1" name="Text Box 8"/>
          <p:cNvSpPr txBox="1">
            <a:spLocks noChangeArrowheads="1"/>
          </p:cNvSpPr>
          <p:nvPr/>
        </p:nvSpPr>
        <p:spPr bwMode="auto">
          <a:xfrm>
            <a:off x="5761354" y="2027395"/>
            <a:ext cx="18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rgbClr val="827360"/>
                </a:solidFill>
              </a:rPr>
              <a:t>Wirtschaftskontakte</a:t>
            </a:r>
            <a:r>
              <a:rPr lang="fr-FR" altLang="de-DE" sz="1200" b="0" dirty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2" name="Text Box 8"/>
          <p:cNvSpPr txBox="1">
            <a:spLocks noChangeArrowheads="1"/>
          </p:cNvSpPr>
          <p:nvPr/>
        </p:nvSpPr>
        <p:spPr bwMode="auto">
          <a:xfrm>
            <a:off x="5758849" y="2732063"/>
            <a:ext cx="180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rgbClr val="827360"/>
                </a:solidFill>
              </a:rPr>
              <a:t>Alumni-Netzwerke</a:t>
            </a:r>
            <a:r>
              <a:rPr lang="fr-FR" altLang="de-DE" sz="1200" b="0" dirty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3" name="Text Box 9"/>
          <p:cNvSpPr txBox="1">
            <a:spLocks noChangeArrowheads="1"/>
          </p:cNvSpPr>
          <p:nvPr/>
        </p:nvSpPr>
        <p:spPr bwMode="auto">
          <a:xfrm>
            <a:off x="771208" y="3430052"/>
            <a:ext cx="7200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200" b="0" dirty="0">
                <a:solidFill>
                  <a:srgbClr val="827360"/>
                </a:solidFill>
              </a:rPr>
              <a:t>der Absolventen sehen in ihrem </a:t>
            </a:r>
            <a:r>
              <a:rPr lang="de-DE" altLang="de-DE" sz="1200" dirty="0">
                <a:solidFill>
                  <a:srgbClr val="827360"/>
                </a:solidFill>
              </a:rPr>
              <a:t>deutsch-französischen Doppeldiplom </a:t>
            </a:r>
            <a:r>
              <a:rPr lang="de-DE" altLang="de-DE" sz="1200" b="0" dirty="0">
                <a:solidFill>
                  <a:srgbClr val="827360"/>
                </a:solidFill>
              </a:rPr>
              <a:t>einen</a:t>
            </a:r>
            <a:r>
              <a:rPr lang="de-DE" altLang="de-DE" sz="1200" dirty="0">
                <a:solidFill>
                  <a:srgbClr val="827360"/>
                </a:solidFill>
              </a:rPr>
              <a:t> Vorteil </a:t>
            </a:r>
            <a:r>
              <a:rPr lang="de-DE" altLang="de-DE" sz="1200" b="0" dirty="0">
                <a:solidFill>
                  <a:srgbClr val="827360"/>
                </a:solidFill>
              </a:rPr>
              <a:t>für das </a:t>
            </a:r>
            <a:r>
              <a:rPr lang="de-DE" altLang="de-DE" sz="1200" dirty="0">
                <a:solidFill>
                  <a:srgbClr val="827360"/>
                </a:solidFill>
              </a:rPr>
              <a:t>Bewerbungsverfahren.</a:t>
            </a:r>
          </a:p>
        </p:txBody>
      </p:sp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807720" y="4066640"/>
            <a:ext cx="7164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200" b="0" dirty="0">
                <a:solidFill>
                  <a:srgbClr val="827360"/>
                </a:solidFill>
              </a:rPr>
              <a:t>der DFH-Absolventen</a:t>
            </a:r>
            <a:r>
              <a:rPr lang="de-DE" altLang="de-DE" sz="1200" dirty="0">
                <a:solidFill>
                  <a:srgbClr val="827360"/>
                </a:solidFill>
              </a:rPr>
              <a:t> fanden innerhalb von drei Monaten </a:t>
            </a:r>
            <a:r>
              <a:rPr lang="de-DE" altLang="de-DE" sz="1200" b="0" dirty="0">
                <a:solidFill>
                  <a:srgbClr val="827360"/>
                </a:solidFill>
              </a:rPr>
              <a:t>eine</a:t>
            </a:r>
            <a:r>
              <a:rPr lang="de-DE" altLang="de-DE" sz="1200" dirty="0">
                <a:solidFill>
                  <a:srgbClr val="827360"/>
                </a:solidFill>
              </a:rPr>
              <a:t> adäquate Arbeitsstelle.</a:t>
            </a:r>
          </a:p>
        </p:txBody>
      </p:sp>
      <p:sp>
        <p:nvSpPr>
          <p:cNvPr id="19475" name="Text Box 9"/>
          <p:cNvSpPr txBox="1">
            <a:spLocks noChangeArrowheads="1"/>
          </p:cNvSpPr>
          <p:nvPr/>
        </p:nvSpPr>
        <p:spPr bwMode="auto">
          <a:xfrm>
            <a:off x="771208" y="4563527"/>
            <a:ext cx="7200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200" b="0" dirty="0">
                <a:solidFill>
                  <a:srgbClr val="827360"/>
                </a:solidFill>
              </a:rPr>
              <a:t>der Absolventen </a:t>
            </a:r>
            <a:r>
              <a:rPr lang="de-DE" altLang="de-DE" sz="1200" dirty="0">
                <a:solidFill>
                  <a:srgbClr val="827360"/>
                </a:solidFill>
              </a:rPr>
              <a:t>würden zukünftigen Studierenden </a:t>
            </a:r>
            <a:r>
              <a:rPr lang="de-DE" altLang="de-DE" sz="1200" b="0" dirty="0">
                <a:solidFill>
                  <a:srgbClr val="827360"/>
                </a:solidFill>
              </a:rPr>
              <a:t>einen</a:t>
            </a:r>
            <a:r>
              <a:rPr lang="de-DE" altLang="de-DE" sz="1200" dirty="0">
                <a:solidFill>
                  <a:srgbClr val="827360"/>
                </a:solidFill>
              </a:rPr>
              <a:t> integrierten deutsch-französischen Studiengang empfehlen.</a:t>
            </a:r>
          </a:p>
        </p:txBody>
      </p:sp>
      <p:sp>
        <p:nvSpPr>
          <p:cNvPr id="19476" name="Textfeld 1"/>
          <p:cNvSpPr txBox="1">
            <a:spLocks noChangeArrowheads="1"/>
          </p:cNvSpPr>
          <p:nvPr/>
        </p:nvSpPr>
        <p:spPr bwMode="auto">
          <a:xfrm>
            <a:off x="1049020" y="5491510"/>
            <a:ext cx="736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</a:pPr>
            <a:r>
              <a:rPr lang="de-DE" altLang="de-DE" sz="1200" dirty="0">
                <a:solidFill>
                  <a:srgbClr val="827360"/>
                </a:solidFill>
              </a:rPr>
              <a:t>Bessere Karrierechancen </a:t>
            </a:r>
            <a:r>
              <a:rPr lang="de-DE" altLang="de-DE" sz="1200" b="0" dirty="0">
                <a:solidFill>
                  <a:srgbClr val="827360"/>
                </a:solidFill>
              </a:rPr>
              <a:t>auf dem deutschen, französischen und internationalen Arbeitsmarkt!</a:t>
            </a:r>
          </a:p>
        </p:txBody>
      </p:sp>
      <p:pic>
        <p:nvPicPr>
          <p:cNvPr id="19477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8" y="5381972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9050" y="284163"/>
            <a:ext cx="9180513" cy="1223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366713" y="590550"/>
            <a:ext cx="84534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00" tIns="187200" rIns="144000" bIns="18720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b="1" kern="1200" cap="all" dirty="0">
                <a:solidFill>
                  <a:srgbClr val="009EE0"/>
                </a:solidFill>
                <a:latin typeface="Arial"/>
                <a:ea typeface="ＭＳ Ｐゴシック" pitchFamily="-65" charset="-128"/>
                <a:cs typeface="Helvetic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all" spc="0" normalizeH="0" baseline="0" noProof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65" charset="-128"/>
                <a:cs typeface="Helvetica"/>
              </a:rPr>
              <a:t>[Titel Ihres Studiengangs]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1" i="0" u="none" strike="noStrike" kern="1200" cap="all" spc="0" normalizeH="0" baseline="0" noProof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65" charset="-128"/>
              <a:cs typeface="Helvetica"/>
            </a:endParaRPr>
          </a:p>
        </p:txBody>
      </p:sp>
      <p:pic>
        <p:nvPicPr>
          <p:cNvPr id="21508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0550"/>
            <a:ext cx="1914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1417638" y="2636838"/>
            <a:ext cx="6351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Beteiligte Hochschulen in Frankreich/Deutschland/(Drittland)</a:t>
            </a:r>
          </a:p>
        </p:txBody>
      </p:sp>
      <p:sp>
        <p:nvSpPr>
          <p:cNvPr id="10" name="Rechteck 17"/>
          <p:cNvSpPr/>
          <p:nvPr/>
        </p:nvSpPr>
        <p:spPr>
          <a:xfrm>
            <a:off x="2411413" y="3544888"/>
            <a:ext cx="1439862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Deutschland</a:t>
            </a:r>
          </a:p>
        </p:txBody>
      </p:sp>
      <p:sp>
        <p:nvSpPr>
          <p:cNvPr id="11" name="Rechteck 19"/>
          <p:cNvSpPr/>
          <p:nvPr/>
        </p:nvSpPr>
        <p:spPr>
          <a:xfrm>
            <a:off x="5292725" y="3614738"/>
            <a:ext cx="1439863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Frankreich</a:t>
            </a:r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179388" y="2178050"/>
            <a:ext cx="884396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[ Name der Hochschule in Deutschland 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 Name der Hochschule in Frankreich ]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 ggf. Name der Hochschule im Drittland 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3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Titel Ihres Studiengangs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Übersicht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2355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792163" y="2159000"/>
            <a:ext cx="75596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[Abschluss in Deutschland und Abschluss in Frankreich]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[Studiendauer]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[Ansprechpartner*in</a:t>
            </a:r>
            <a:r>
              <a:rPr kumimoji="0" lang="de-DE" altLang="de-DE" sz="1400" b="0" i="0" u="none" strike="noStrike" kern="1200" cap="none" spc="0" normalizeH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de-DE" alt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</a:t>
            </a: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Deutschland]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[Ansprechpartner*in in Frankreich]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 smtClean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088" y="4221163"/>
            <a:ext cx="3654425" cy="2052637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Bild der Hochschule in Deutschland</a:t>
            </a:r>
          </a:p>
        </p:txBody>
      </p:sp>
      <p:sp>
        <p:nvSpPr>
          <p:cNvPr id="15" name="Rechteck 14"/>
          <p:cNvSpPr/>
          <p:nvPr/>
        </p:nvSpPr>
        <p:spPr>
          <a:xfrm>
            <a:off x="4603750" y="4221163"/>
            <a:ext cx="3654425" cy="2052637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Bild der Hochschule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Frankreich</a:t>
            </a:r>
          </a:p>
        </p:txBody>
      </p:sp>
      <p:sp>
        <p:nvSpPr>
          <p:cNvPr id="18" name="Rechteck 17"/>
          <p:cNvSpPr/>
          <p:nvPr/>
        </p:nvSpPr>
        <p:spPr>
          <a:xfrm>
            <a:off x="6804025" y="1830388"/>
            <a:ext cx="1439863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Deutschland</a:t>
            </a:r>
          </a:p>
        </p:txBody>
      </p:sp>
      <p:sp>
        <p:nvSpPr>
          <p:cNvPr id="20" name="Rechteck 19"/>
          <p:cNvSpPr/>
          <p:nvPr/>
        </p:nvSpPr>
        <p:spPr>
          <a:xfrm>
            <a:off x="6818313" y="2986088"/>
            <a:ext cx="1439862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Frankreich</a:t>
            </a:r>
          </a:p>
        </p:txBody>
      </p:sp>
      <p:sp>
        <p:nvSpPr>
          <p:cNvPr id="11" name="Ellipse 10"/>
          <p:cNvSpPr/>
          <p:nvPr/>
        </p:nvSpPr>
        <p:spPr>
          <a:xfrm rot="959641">
            <a:off x="6937375" y="352425"/>
            <a:ext cx="2236788" cy="5334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1</a:t>
            </a:r>
          </a:p>
        </p:txBody>
      </p:sp>
    </p:spTree>
    <p:extLst>
      <p:ext uri="{BB962C8B-B14F-4D97-AF65-F5344CB8AC3E}">
        <p14:creationId xmlns:p14="http://schemas.microsoft.com/office/powerpoint/2010/main" val="14444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Titel Ihres Studiengangs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Übersicht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  <p:pic>
        <p:nvPicPr>
          <p:cNvPr id="2560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55650" y="1858963"/>
            <a:ext cx="7559675" cy="2524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[Name Ihres Studiengangs]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 Studienmöglichkeit im Bachelor]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 Studienmöglichkeit im Master]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-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804025" y="1830388"/>
            <a:ext cx="1439863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Deutschland</a:t>
            </a:r>
          </a:p>
        </p:txBody>
      </p:sp>
      <p:sp>
        <p:nvSpPr>
          <p:cNvPr id="24" name="Rechteck 23"/>
          <p:cNvSpPr/>
          <p:nvPr/>
        </p:nvSpPr>
        <p:spPr>
          <a:xfrm>
            <a:off x="6818313" y="2986088"/>
            <a:ext cx="1439862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der Hochschule in Frankreich</a:t>
            </a:r>
          </a:p>
        </p:txBody>
      </p:sp>
      <p:sp>
        <p:nvSpPr>
          <p:cNvPr id="3" name="Ellipse 2"/>
          <p:cNvSpPr/>
          <p:nvPr/>
        </p:nvSpPr>
        <p:spPr>
          <a:xfrm rot="959641">
            <a:off x="6937375" y="352425"/>
            <a:ext cx="2236788" cy="5334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2</a:t>
            </a:r>
          </a:p>
        </p:txBody>
      </p:sp>
      <p:sp>
        <p:nvSpPr>
          <p:cNvPr id="25" name="Rechteck 24"/>
          <p:cNvSpPr/>
          <p:nvPr/>
        </p:nvSpPr>
        <p:spPr>
          <a:xfrm>
            <a:off x="827088" y="4508500"/>
            <a:ext cx="3654425" cy="2052638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Bild der Hochschule in Deutschland</a:t>
            </a:r>
          </a:p>
        </p:txBody>
      </p:sp>
      <p:sp>
        <p:nvSpPr>
          <p:cNvPr id="26" name="Rechteck 25"/>
          <p:cNvSpPr/>
          <p:nvPr/>
        </p:nvSpPr>
        <p:spPr>
          <a:xfrm>
            <a:off x="4603750" y="4508500"/>
            <a:ext cx="3654425" cy="2052638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Bild der Hochschule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Frankreich</a:t>
            </a:r>
          </a:p>
        </p:txBody>
      </p:sp>
    </p:spTree>
    <p:extLst>
      <p:ext uri="{BB962C8B-B14F-4D97-AF65-F5344CB8AC3E}">
        <p14:creationId xmlns:p14="http://schemas.microsoft.com/office/powerpoint/2010/main" val="39004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A_modele_Power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UFA_modele_Power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UFA_modele_Power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UFA_modele_PowerPoint</Template>
  <TotalTime>0</TotalTime>
  <Words>828</Words>
  <Application>Microsoft Office PowerPoint</Application>
  <PresentationFormat>Bildschirmpräsentation (4:3)</PresentationFormat>
  <Paragraphs>225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Helvetica</vt:lpstr>
      <vt:lpstr>Lucida Grande</vt:lpstr>
      <vt:lpstr>UFA_modele_PowerPoint</vt:lpstr>
      <vt:lpstr>2_UFA_modele_PowerPoint</vt:lpstr>
      <vt:lpstr>1_UFA_modele_PowerPoint</vt:lpstr>
      <vt:lpstr>PowerPoint-Präsentation</vt:lpstr>
      <vt:lpstr>Die Deutsch-Französische Hochschule (DFH)</vt:lpstr>
      <vt:lpstr>Die Förderprogramme der DFH</vt:lpstr>
      <vt:lpstr>Die verschiedenen Fachrichtungen</vt:lpstr>
      <vt:lpstr>Qualitätsmerkmale eines integrierten DFH-Studiengangs</vt:lpstr>
      <vt:lpstr>Was bietet die DFH zusätzlich?</vt:lpstr>
      <vt:lpstr>PowerPoint-Präsentation</vt:lpstr>
      <vt:lpstr>[Titel Ihres Studiengangs] - Übersicht</vt:lpstr>
      <vt:lpstr>[Titel Ihres Studiengangs] - Übersicht</vt:lpstr>
      <vt:lpstr>[Titel Ihres Studiengangs] – Inhalte und Ablauf</vt:lpstr>
      <vt:lpstr>[Titel Ihres Studiengangs] - Bewerbung</vt:lpstr>
      <vt:lpstr>[Titel Ihres Studiengangs] - Berufsaussichten</vt:lpstr>
      <vt:lpstr>Weitere Studienmöglichkeiten bei der DFH</vt:lpstr>
      <vt:lpstr>PowerPoint-Präsentation</vt:lpstr>
    </vt:vector>
  </TitlesOfParts>
  <Company>DFH-UFA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woelfle</dc:creator>
  <cp:lastModifiedBy>Sandra Reuther</cp:lastModifiedBy>
  <cp:revision>866</cp:revision>
  <cp:lastPrinted>2017-09-12T07:14:14Z</cp:lastPrinted>
  <dcterms:created xsi:type="dcterms:W3CDTF">2009-04-28T12:25:23Z</dcterms:created>
  <dcterms:modified xsi:type="dcterms:W3CDTF">2022-07-27T11:48:32Z</dcterms:modified>
</cp:coreProperties>
</file>