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395" r:id="rId2"/>
  </p:sldMasterIdLst>
  <p:notesMasterIdLst>
    <p:notesMasterId r:id="rId17"/>
  </p:notesMasterIdLst>
  <p:handoutMasterIdLst>
    <p:handoutMasterId r:id="rId18"/>
  </p:handoutMasterIdLst>
  <p:sldIdLst>
    <p:sldId id="331" r:id="rId3"/>
    <p:sldId id="257" r:id="rId4"/>
    <p:sldId id="327" r:id="rId5"/>
    <p:sldId id="328" r:id="rId6"/>
    <p:sldId id="320" r:id="rId7"/>
    <p:sldId id="323" r:id="rId8"/>
    <p:sldId id="344" r:id="rId9"/>
    <p:sldId id="338" r:id="rId10"/>
    <p:sldId id="343" r:id="rId11"/>
    <p:sldId id="341" r:id="rId12"/>
    <p:sldId id="339" r:id="rId13"/>
    <p:sldId id="340" r:id="rId14"/>
    <p:sldId id="345" r:id="rId15"/>
    <p:sldId id="330" r:id="rId16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0" autoAdjust="0"/>
    <p:restoredTop sz="94444" autoAdjust="0"/>
  </p:normalViewPr>
  <p:slideViewPr>
    <p:cSldViewPr snapToObjects="1">
      <p:cViewPr varScale="1">
        <p:scale>
          <a:sx n="128" d="100"/>
          <a:sy n="128" d="100"/>
        </p:scale>
        <p:origin x="14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noProof="0" dirty="0" smtClean="0"/>
              <a:t>Si vous disposez de chiffres</a:t>
            </a:r>
            <a:r>
              <a:rPr lang="fr-FR" baseline="0" noProof="0" dirty="0" smtClean="0"/>
              <a:t> ou </a:t>
            </a:r>
            <a:r>
              <a:rPr lang="fr-FR" noProof="0" dirty="0" smtClean="0"/>
              <a:t>de graphiques, vous pouvez</a:t>
            </a:r>
            <a:r>
              <a:rPr lang="fr-FR" baseline="0" noProof="0" dirty="0" smtClean="0"/>
              <a:t> les insérer ici. </a:t>
            </a:r>
            <a:endParaRPr lang="fr-FR" noProof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8997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2A9-47B1-97CB-E2B2EB04BB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8997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A9-47B1-97CB-E2B2EB04BB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8997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2A9-47B1-97CB-E2B2EB04BB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8997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A9-47B1-97CB-E2B2EB04BB63}"/>
              </c:ext>
            </c:extLst>
          </c:dPt>
          <c:cat>
            <c:strRef>
              <c:f>Tabelle1!$A$2:$A$5</c:f>
              <c:strCache>
                <c:ptCount val="4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A9-47B1-97CB-E2B2EB04B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3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20EDE22-AA76-4AB5-80EE-FC48B5B9D9C1}" type="datetime1">
              <a:rPr lang="fr-FR"/>
              <a:pPr>
                <a:defRPr/>
              </a:pPr>
              <a:t>27/07/2022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1D39A63-37FF-45BF-A591-11D63E62D3E0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402B8E5-055D-44E0-9F66-9140F7642E62}" type="datetime1">
              <a:rPr lang="fr-FR"/>
              <a:pPr>
                <a:defRPr/>
              </a:pPr>
              <a:t>27/07/2022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80E5376-1B01-48B0-96B8-A8A0325F364A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" name="Rectangle 12"/>
          <p:cNvSpPr/>
          <p:nvPr/>
        </p:nvSpPr>
        <p:spPr>
          <a:xfrm>
            <a:off x="304800" y="608013"/>
            <a:ext cx="8509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13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7239000" y="608013"/>
            <a:ext cx="2667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528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7239000" y="609600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13"/>
          <p:cNvSpPr/>
          <p:nvPr/>
        </p:nvSpPr>
        <p:spPr>
          <a:xfrm>
            <a:off x="304800" y="533400"/>
            <a:ext cx="8509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16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Rectangle 17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9183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9"/>
          <p:cNvCxnSpPr/>
          <p:nvPr/>
        </p:nvCxnSpPr>
        <p:spPr>
          <a:xfrm>
            <a:off x="1295400" y="728663"/>
            <a:ext cx="990600" cy="1587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10"/>
          <p:cNvCxnSpPr/>
          <p:nvPr/>
        </p:nvCxnSpPr>
        <p:spPr>
          <a:xfrm>
            <a:off x="1295400" y="1416050"/>
            <a:ext cx="990600" cy="1588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6" name="Image 18" descr="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9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15"/>
          <p:cNvSpPr txBox="1"/>
          <p:nvPr/>
        </p:nvSpPr>
        <p:spPr>
          <a:xfrm>
            <a:off x="7162800" y="6484938"/>
            <a:ext cx="1066800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sz="1400" b="1" baseline="30000">
                <a:solidFill>
                  <a:srgbClr val="009EE0"/>
                </a:solidFill>
                <a:cs typeface="Arial" charset="0"/>
              </a:rPr>
              <a:t>www.dfh-ufa.org</a:t>
            </a:r>
            <a:endParaRPr lang="fr-FR" sz="1400"/>
          </a:p>
        </p:txBody>
      </p:sp>
      <p:sp>
        <p:nvSpPr>
          <p:cNvPr id="8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304800" y="608013"/>
            <a:ext cx="8509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Rectangle 14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Rectangle 16"/>
          <p:cNvSpPr/>
          <p:nvPr/>
        </p:nvSpPr>
        <p:spPr>
          <a:xfrm>
            <a:off x="7239000" y="608013"/>
            <a:ext cx="2667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730250"/>
            <a:ext cx="6858000" cy="685800"/>
          </a:xfrm>
          <a:prstGeom prst="rect">
            <a:avLst/>
          </a:prstGeom>
          <a:noFill/>
          <a:ln w="9525">
            <a:solidFill>
              <a:srgbClr val="81725E"/>
            </a:solidFill>
            <a:miter lim="800000"/>
            <a:headEnd/>
            <a:tailEnd/>
          </a:ln>
        </p:spPr>
        <p:txBody>
          <a:bodyPr/>
          <a:lstStyle/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612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9"/>
          <p:cNvCxnSpPr/>
          <p:nvPr/>
        </p:nvCxnSpPr>
        <p:spPr>
          <a:xfrm>
            <a:off x="1295400" y="728663"/>
            <a:ext cx="990600" cy="1587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10"/>
          <p:cNvCxnSpPr/>
          <p:nvPr/>
        </p:nvCxnSpPr>
        <p:spPr>
          <a:xfrm>
            <a:off x="1295400" y="1416050"/>
            <a:ext cx="990600" cy="1588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8" name="Image 18" descr="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9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15"/>
          <p:cNvSpPr txBox="1"/>
          <p:nvPr/>
        </p:nvSpPr>
        <p:spPr>
          <a:xfrm>
            <a:off x="7162800" y="6484938"/>
            <a:ext cx="1066800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sz="1400" b="1" baseline="30000">
                <a:solidFill>
                  <a:srgbClr val="009EE0"/>
                </a:solidFill>
                <a:cs typeface="Arial" charset="0"/>
              </a:rPr>
              <a:t>www.dfh-ufa.org</a:t>
            </a:r>
            <a:endParaRPr lang="fr-FR" sz="1400"/>
          </a:p>
        </p:txBody>
      </p:sp>
      <p:sp>
        <p:nvSpPr>
          <p:cNvPr id="10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Rectangle 12"/>
          <p:cNvSpPr/>
          <p:nvPr/>
        </p:nvSpPr>
        <p:spPr>
          <a:xfrm>
            <a:off x="7239000" y="609600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Rectangle 13"/>
          <p:cNvSpPr/>
          <p:nvPr/>
        </p:nvSpPr>
        <p:spPr>
          <a:xfrm>
            <a:off x="304800" y="533400"/>
            <a:ext cx="8509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Rectangle 16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Rectangle 17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730250"/>
            <a:ext cx="6934200" cy="685833"/>
          </a:xfrm>
          <a:prstGeom prst="rect">
            <a:avLst/>
          </a:prstGeom>
          <a:noFill/>
          <a:ln w="9525">
            <a:solidFill>
              <a:srgbClr val="81725E"/>
            </a:solidFill>
            <a:miter lim="800000"/>
            <a:headEnd/>
            <a:tailEnd/>
          </a:ln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0468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730250"/>
            <a:ext cx="6858000" cy="685800"/>
          </a:xfrm>
          <a:prstGeom prst="rect">
            <a:avLst/>
          </a:prstGeom>
          <a:noFill/>
          <a:ln w="9525">
            <a:solidFill>
              <a:srgbClr val="81725E"/>
            </a:solidFill>
            <a:miter lim="800000"/>
            <a:headEnd/>
            <a:tailEnd/>
          </a:ln>
        </p:spPr>
        <p:txBody>
          <a:bodyPr vert="horz" wrap="square" lIns="864000" tIns="187200" rIns="144000" bIns="1872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781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de-DE" smtClean="0"/>
              <a:t>Cliquez pour modifier les styles du texte du masque</a:t>
            </a:r>
          </a:p>
          <a:p>
            <a:pPr lvl="1"/>
            <a:r>
              <a:rPr lang="fr-FR" altLang="de-DE" smtClean="0"/>
              <a:t>Deuxième niveau</a:t>
            </a:r>
          </a:p>
          <a:p>
            <a:pPr lvl="2"/>
            <a:r>
              <a:rPr lang="fr-FR" altLang="de-DE" smtClean="0"/>
              <a:t>Troisième niveau</a:t>
            </a:r>
          </a:p>
          <a:p>
            <a:pPr lvl="3"/>
            <a:r>
              <a:rPr lang="fr-FR" altLang="de-DE" smtClean="0"/>
              <a:t>Quatrième niveau</a:t>
            </a:r>
          </a:p>
          <a:p>
            <a:pPr lvl="4"/>
            <a:r>
              <a:rPr lang="fr-FR" altLang="de-DE" smtClean="0"/>
              <a:t>Cinquième niveau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295400" y="728663"/>
            <a:ext cx="990600" cy="1587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295400" y="1416050"/>
            <a:ext cx="990600" cy="1588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031" name="Image 18" descr="LOG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9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162800" y="6484938"/>
            <a:ext cx="1066800" cy="1444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sz="1400" b="1" baseline="30000">
                <a:solidFill>
                  <a:srgbClr val="009EE0"/>
                </a:solidFill>
                <a:cs typeface="Arial" charset="0"/>
              </a:rPr>
              <a:t>www.dfh-ufa.org</a:t>
            </a:r>
            <a:endParaRPr lang="fr-FR" sz="1400"/>
          </a:p>
        </p:txBody>
      </p:sp>
      <p:sp>
        <p:nvSpPr>
          <p:cNvPr id="9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fr-FR" b="1" kern="1200" cap="all" dirty="0">
          <a:solidFill>
            <a:srgbClr val="009EE0"/>
          </a:solidFill>
          <a:latin typeface="Arial"/>
          <a:ea typeface="MS PGothic" pitchFamily="34" charset="-128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1725E"/>
          </a:solidFill>
          <a:latin typeface="Arial"/>
          <a:ea typeface="MS PGothic" pitchFamily="34" charset="-128"/>
          <a:cs typeface="ＭＳ Ｐゴシック" pitchFamily="-65" charset="-128"/>
        </a:defRPr>
      </a:lvl1pPr>
      <a:lvl2pPr marL="742950" indent="-10287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2pPr>
      <a:lvl3pPr marL="244475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panose="020B0604020202020204" pitchFamily="34" charset="0"/>
        <a:buChar char="•"/>
        <a:defRPr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3pPr>
      <a:lvl4pPr marL="5207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2007A"/>
        </a:buClr>
        <a:buFont typeface="Lucida Grande" charset="0"/>
        <a:buChar char="&gt;"/>
        <a:defRPr sz="1400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4pPr>
      <a:lvl5pPr marL="773113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730250"/>
            <a:ext cx="6858000" cy="685800"/>
          </a:xfrm>
          <a:prstGeom prst="rect">
            <a:avLst/>
          </a:prstGeom>
          <a:noFill/>
          <a:ln w="9525">
            <a:solidFill>
              <a:srgbClr val="81725E"/>
            </a:solidFill>
            <a:miter lim="800000"/>
            <a:headEnd/>
            <a:tailEnd/>
          </a:ln>
        </p:spPr>
        <p:txBody>
          <a:bodyPr vert="horz" wrap="square" lIns="864000" tIns="187200" rIns="144000" bIns="1872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/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781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de-DE" smtClean="0"/>
              <a:t>Cliquez pour modifier les styles du texte du masque</a:t>
            </a:r>
          </a:p>
          <a:p>
            <a:pPr lvl="1"/>
            <a:r>
              <a:rPr lang="fr-FR" altLang="de-DE" smtClean="0"/>
              <a:t>Deuxième niveau</a:t>
            </a:r>
          </a:p>
          <a:p>
            <a:pPr lvl="2"/>
            <a:r>
              <a:rPr lang="fr-FR" altLang="de-DE" smtClean="0"/>
              <a:t>Troisième niveau</a:t>
            </a:r>
          </a:p>
          <a:p>
            <a:pPr lvl="3"/>
            <a:r>
              <a:rPr lang="fr-FR" altLang="de-DE" smtClean="0"/>
              <a:t>Quatrième niveau</a:t>
            </a:r>
          </a:p>
          <a:p>
            <a:pPr lvl="4"/>
            <a:r>
              <a:rPr lang="fr-FR" altLang="de-DE" smtClean="0"/>
              <a:t>Cinquième niveau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295400" y="728663"/>
            <a:ext cx="990600" cy="1587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295400" y="1416050"/>
            <a:ext cx="990600" cy="1588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2055" name="Image 18" descr="LOG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9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162800" y="6484938"/>
            <a:ext cx="1066800" cy="1444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sz="1400" b="1" baseline="30000">
                <a:solidFill>
                  <a:srgbClr val="009EE0"/>
                </a:solidFill>
                <a:cs typeface="Arial" charset="0"/>
              </a:rPr>
              <a:t>www.dfh-ufa.org</a:t>
            </a:r>
            <a:endParaRPr lang="fr-FR" sz="1400"/>
          </a:p>
        </p:txBody>
      </p:sp>
      <p:sp>
        <p:nvSpPr>
          <p:cNvPr id="9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0" r:id="rId1"/>
    <p:sldLayoutId id="2147484741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fr-FR" b="1" kern="1200" cap="all" dirty="0">
          <a:solidFill>
            <a:srgbClr val="009EE0"/>
          </a:solidFill>
          <a:latin typeface="Arial"/>
          <a:ea typeface="MS PGothic" pitchFamily="34" charset="-128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1725E"/>
          </a:solidFill>
          <a:latin typeface="Arial"/>
          <a:ea typeface="MS PGothic" pitchFamily="34" charset="-128"/>
          <a:cs typeface="ＭＳ Ｐゴシック" pitchFamily="-65" charset="-128"/>
        </a:defRPr>
      </a:lvl1pPr>
      <a:lvl2pPr marL="742950" indent="-10287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2pPr>
      <a:lvl3pPr marL="244475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panose="020B0604020202020204" pitchFamily="34" charset="0"/>
        <a:buChar char="•"/>
        <a:defRPr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3pPr>
      <a:lvl4pPr marL="5207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2007A"/>
        </a:buClr>
        <a:buFont typeface="Lucida Grande" charset="0"/>
        <a:buChar char="&gt;"/>
        <a:defRPr sz="1400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4pPr>
      <a:lvl5pPr marL="773113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fh-ufa.org/fr/programmes/guide-des-etud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dfh-ufa.org/fr/programmes/guide-des-etud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4" descr="Une image contenant extérieur, personne&#10;&#10;Description générée automatiqu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536" r="12897" b="-536"/>
          <a:stretch>
            <a:fillRect/>
          </a:stretch>
        </p:blipFill>
        <p:spPr bwMode="auto">
          <a:xfrm>
            <a:off x="-19050" y="-49213"/>
            <a:ext cx="9180513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-19050" y="284163"/>
            <a:ext cx="9180513" cy="1223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366713" y="801688"/>
            <a:ext cx="84534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000" tIns="187200" rIns="144000" bIns="187200"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fr-FR" b="1" kern="1200" cap="all" dirty="0">
                <a:solidFill>
                  <a:srgbClr val="009EE0"/>
                </a:solidFill>
                <a:latin typeface="Arial"/>
                <a:ea typeface="ＭＳ Ｐゴシック" pitchFamily="-65" charset="-128"/>
                <a:cs typeface="Helvetic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>
              <a:defRPr/>
            </a:pPr>
            <a:r>
              <a:rPr lang="fr-FR" altLang="de-DE" dirty="0" smtClean="0">
                <a:solidFill>
                  <a:srgbClr val="827360"/>
                </a:solidFill>
                <a:latin typeface="Calibri" panose="020F0502020204030204" pitchFamily="34" charset="0"/>
              </a:rPr>
              <a:t>Les CURSUS de l’UNIVERSITE FRANCO-ALLEMANDE (UFA)</a:t>
            </a:r>
          </a:p>
          <a:p>
            <a:pPr algn="ctr">
              <a:defRPr/>
            </a:pPr>
            <a:r>
              <a:rPr lang="fr-FR" altLang="de-DE" dirty="0" smtClean="0">
                <a:solidFill>
                  <a:srgbClr val="827360"/>
                </a:solidFill>
                <a:latin typeface="Calibri" panose="020F0502020204030204" pitchFamily="34" charset="0"/>
              </a:rPr>
              <a:t> [Nom de votre cursus]</a:t>
            </a:r>
          </a:p>
          <a:p>
            <a:pPr algn="ctr">
              <a:defRPr/>
            </a:pPr>
            <a:endParaRPr lang="fr-FR" altLang="de-DE" sz="2400" dirty="0">
              <a:solidFill>
                <a:srgbClr val="827360"/>
              </a:solidFill>
              <a:latin typeface="Calibri" panose="020F0502020204030204" pitchFamily="34" charset="0"/>
            </a:endParaRPr>
          </a:p>
        </p:txBody>
      </p:sp>
      <p:pic>
        <p:nvPicPr>
          <p:cNvPr id="9221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0550"/>
            <a:ext cx="19145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ZoneTexte 1"/>
          <p:cNvSpPr txBox="1">
            <a:spLocks noChangeArrowheads="1"/>
          </p:cNvSpPr>
          <p:nvPr/>
        </p:nvSpPr>
        <p:spPr bwMode="auto">
          <a:xfrm>
            <a:off x="2022475" y="6180138"/>
            <a:ext cx="5357813" cy="3698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[ </a:t>
            </a:r>
            <a:r>
              <a:rPr lang="fr-FR" altLang="de-DE" sz="1800" b="1">
                <a:solidFill>
                  <a:schemeClr val="bg1"/>
                </a:solidFill>
              </a:rPr>
              <a:t>Contact de l’intervenant</a:t>
            </a:r>
            <a:r>
              <a:rPr lang="de-DE" altLang="de-DE" sz="1800">
                <a:solidFill>
                  <a:schemeClr val="bg1"/>
                </a:solidFill>
              </a:rPr>
              <a:t>]</a:t>
            </a:r>
            <a:endParaRPr lang="fr-FR" altLang="de-DE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22"/>
          <p:cNvSpPr>
            <a:spLocks noGrp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</p:spPr>
        <p:txBody>
          <a:bodyPr rIns="180000"/>
          <a:lstStyle/>
          <a:p>
            <a:pPr>
              <a:defRPr/>
            </a:pP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[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</a:rPr>
              <a:t>Nom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 de 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</a:rPr>
              <a:t>votre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</a:rPr>
              <a:t>cursus</a:t>
            </a: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] 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- 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Contenu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 et 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déroulement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 </a:t>
            </a:r>
            <a:r>
              <a:rPr lang="de-DE" altLang="de-DE" sz="2400" cap="none" smtClean="0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des </a:t>
            </a:r>
            <a:r>
              <a:rPr lang="de-DE" altLang="de-DE" sz="2400" cap="none" err="1" smtClean="0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études</a:t>
            </a:r>
            <a:endParaRPr lang="de-DE" altLang="de-DE" sz="2400" cap="none">
              <a:solidFill>
                <a:srgbClr val="827360"/>
              </a:solidFill>
              <a:latin typeface="Calibri" panose="020F0502020204030204" pitchFamily="34" charset="0"/>
              <a:cs typeface="Helvetica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27653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684213" y="1720850"/>
            <a:ext cx="7559675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de-DE" dirty="0" smtClean="0">
                <a:solidFill>
                  <a:srgbClr val="827360"/>
                </a:solidFill>
              </a:rPr>
              <a:t>[Déroulement des études (idéalement sous forme de graphique)]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de-DE" dirty="0" smtClean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de-DE" dirty="0" smtClean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de-DE" dirty="0" smtClean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de-DE" dirty="0" smtClean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de-DE" dirty="0" smtClean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de-DE" dirty="0" smtClean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de-DE" dirty="0" smtClean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de-DE" dirty="0" smtClean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de-DE" dirty="0" smtClean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de-DE" dirty="0" smtClean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de-DE" dirty="0" smtClean="0">
                <a:solidFill>
                  <a:srgbClr val="827360"/>
                </a:solidFill>
              </a:rPr>
              <a:t>[Contenu des cours]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de-DE" dirty="0" smtClean="0">
                <a:solidFill>
                  <a:srgbClr val="827360"/>
                </a:solidFill>
              </a:rPr>
              <a:t>[Choix de matières/spécialisations]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de-DE" dirty="0" smtClean="0">
                <a:solidFill>
                  <a:srgbClr val="827360"/>
                </a:solidFill>
              </a:rPr>
              <a:t>[Mémoire de fin d’études]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de-DE" dirty="0" smtClean="0">
                <a:solidFill>
                  <a:srgbClr val="827360"/>
                </a:solidFill>
              </a:rPr>
              <a:t>[Stages]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de-DE" dirty="0" smtClean="0">
                <a:solidFill>
                  <a:srgbClr val="827360"/>
                </a:solidFill>
              </a:rPr>
              <a:t>[Préparation linguistique]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de-DE" dirty="0" smtClean="0">
                <a:solidFill>
                  <a:srgbClr val="827360"/>
                </a:solidFill>
              </a:rPr>
              <a:t>[Particularités]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de-DE" dirty="0" smtClean="0">
                <a:solidFill>
                  <a:srgbClr val="827360"/>
                </a:solidFill>
              </a:rPr>
              <a:t>[Frais d’inscription]</a:t>
            </a:r>
            <a:endParaRPr lang="fr-FR" altLang="de-DE" dirty="0">
              <a:solidFill>
                <a:srgbClr val="82736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80876" y="2204864"/>
            <a:ext cx="1080120" cy="288032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 smtClean="0"/>
              <a:t>Semestre</a:t>
            </a:r>
            <a:r>
              <a:rPr lang="de-DE" sz="1300" dirty="0" smtClean="0"/>
              <a:t> 1</a:t>
            </a:r>
            <a:endParaRPr lang="de-DE" sz="1300" dirty="0"/>
          </a:p>
        </p:txBody>
      </p:sp>
      <p:sp>
        <p:nvSpPr>
          <p:cNvPr id="10" name="Rechteck 9"/>
          <p:cNvSpPr/>
          <p:nvPr/>
        </p:nvSpPr>
        <p:spPr>
          <a:xfrm>
            <a:off x="2200374" y="2204864"/>
            <a:ext cx="1080120" cy="288032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 smtClean="0"/>
              <a:t>Semestre</a:t>
            </a:r>
            <a:r>
              <a:rPr lang="de-DE" sz="1300" dirty="0" smtClean="0"/>
              <a:t> 2</a:t>
            </a:r>
            <a:endParaRPr lang="de-DE" sz="1300" dirty="0"/>
          </a:p>
        </p:txBody>
      </p:sp>
      <p:sp>
        <p:nvSpPr>
          <p:cNvPr id="11" name="Rechteck 10"/>
          <p:cNvSpPr/>
          <p:nvPr/>
        </p:nvSpPr>
        <p:spPr>
          <a:xfrm>
            <a:off x="3419872" y="2204864"/>
            <a:ext cx="1080120" cy="288032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 smtClean="0"/>
              <a:t>Semestre</a:t>
            </a:r>
            <a:r>
              <a:rPr lang="de-DE" sz="1300" dirty="0" smtClean="0"/>
              <a:t> 3</a:t>
            </a:r>
            <a:endParaRPr lang="de-DE" sz="1300" dirty="0"/>
          </a:p>
        </p:txBody>
      </p:sp>
      <p:sp>
        <p:nvSpPr>
          <p:cNvPr id="12" name="Rechteck 11"/>
          <p:cNvSpPr/>
          <p:nvPr/>
        </p:nvSpPr>
        <p:spPr>
          <a:xfrm>
            <a:off x="4639370" y="2204864"/>
            <a:ext cx="1080120" cy="288032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 smtClean="0"/>
              <a:t>Semestre</a:t>
            </a:r>
            <a:r>
              <a:rPr lang="de-DE" sz="1300" dirty="0" smtClean="0"/>
              <a:t> 4</a:t>
            </a:r>
            <a:endParaRPr lang="de-DE" sz="1300" dirty="0"/>
          </a:p>
        </p:txBody>
      </p:sp>
      <p:sp>
        <p:nvSpPr>
          <p:cNvPr id="13" name="Rechteck 12"/>
          <p:cNvSpPr/>
          <p:nvPr/>
        </p:nvSpPr>
        <p:spPr>
          <a:xfrm>
            <a:off x="5858868" y="2204864"/>
            <a:ext cx="1080120" cy="288032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 smtClean="0"/>
              <a:t>Semestre</a:t>
            </a:r>
            <a:r>
              <a:rPr lang="de-DE" sz="1300" dirty="0" smtClean="0"/>
              <a:t> 5</a:t>
            </a:r>
            <a:endParaRPr lang="de-DE" sz="1300" dirty="0"/>
          </a:p>
        </p:txBody>
      </p:sp>
      <p:sp>
        <p:nvSpPr>
          <p:cNvPr id="14" name="Rechteck 13"/>
          <p:cNvSpPr/>
          <p:nvPr/>
        </p:nvSpPr>
        <p:spPr>
          <a:xfrm>
            <a:off x="7078364" y="2204864"/>
            <a:ext cx="1080120" cy="288032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 smtClean="0"/>
              <a:t>Semestre</a:t>
            </a:r>
            <a:r>
              <a:rPr lang="de-DE" sz="1300" dirty="0" smtClean="0"/>
              <a:t> 6</a:t>
            </a:r>
            <a:endParaRPr lang="de-DE" sz="1300" dirty="0"/>
          </a:p>
        </p:txBody>
      </p:sp>
      <p:sp>
        <p:nvSpPr>
          <p:cNvPr id="15" name="Rechteck 14"/>
          <p:cNvSpPr/>
          <p:nvPr/>
        </p:nvSpPr>
        <p:spPr>
          <a:xfrm>
            <a:off x="980876" y="2576152"/>
            <a:ext cx="1080120" cy="78084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 smtClean="0">
                <a:solidFill>
                  <a:srgbClr val="827360"/>
                </a:solidFill>
              </a:rPr>
              <a:t>Contenu</a:t>
            </a:r>
            <a:endParaRPr lang="de-DE" sz="1300" dirty="0" smtClean="0">
              <a:solidFill>
                <a:srgbClr val="827360"/>
              </a:solidFill>
            </a:endParaRPr>
          </a:p>
          <a:p>
            <a:pPr algn="ctr"/>
            <a:r>
              <a:rPr lang="de-DE" sz="1300" dirty="0" err="1" smtClean="0">
                <a:solidFill>
                  <a:srgbClr val="827360"/>
                </a:solidFill>
              </a:rPr>
              <a:t>Lieu</a:t>
            </a:r>
            <a:endParaRPr lang="de-DE" sz="1300" dirty="0">
              <a:solidFill>
                <a:srgbClr val="82736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200374" y="2576152"/>
            <a:ext cx="1080120" cy="78084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 smtClean="0">
                <a:solidFill>
                  <a:srgbClr val="827360"/>
                </a:solidFill>
              </a:rPr>
              <a:t>Contenu</a:t>
            </a:r>
            <a:endParaRPr lang="de-DE" sz="1300" dirty="0" smtClean="0">
              <a:solidFill>
                <a:srgbClr val="827360"/>
              </a:solidFill>
            </a:endParaRPr>
          </a:p>
          <a:p>
            <a:pPr algn="ctr"/>
            <a:r>
              <a:rPr lang="de-DE" sz="1300" dirty="0" err="1" smtClean="0">
                <a:solidFill>
                  <a:srgbClr val="827360"/>
                </a:solidFill>
              </a:rPr>
              <a:t>Lieu</a:t>
            </a:r>
            <a:endParaRPr lang="de-DE" sz="1300" dirty="0">
              <a:solidFill>
                <a:srgbClr val="827360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419872" y="2576152"/>
            <a:ext cx="1080120" cy="78084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 smtClean="0">
                <a:solidFill>
                  <a:srgbClr val="827360"/>
                </a:solidFill>
              </a:rPr>
              <a:t>Contenu</a:t>
            </a:r>
            <a:endParaRPr lang="de-DE" sz="1300" dirty="0" smtClean="0">
              <a:solidFill>
                <a:srgbClr val="827360"/>
              </a:solidFill>
            </a:endParaRPr>
          </a:p>
          <a:p>
            <a:pPr algn="ctr"/>
            <a:r>
              <a:rPr lang="de-DE" sz="1300" dirty="0" err="1" smtClean="0">
                <a:solidFill>
                  <a:srgbClr val="827360"/>
                </a:solidFill>
              </a:rPr>
              <a:t>Lieu</a:t>
            </a:r>
            <a:endParaRPr lang="de-DE" sz="1300" dirty="0">
              <a:solidFill>
                <a:srgbClr val="82736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39370" y="2576152"/>
            <a:ext cx="1080120" cy="78084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 smtClean="0">
                <a:solidFill>
                  <a:srgbClr val="827360"/>
                </a:solidFill>
              </a:rPr>
              <a:t>Contenu</a:t>
            </a:r>
            <a:endParaRPr lang="de-DE" sz="1300" dirty="0" smtClean="0">
              <a:solidFill>
                <a:srgbClr val="827360"/>
              </a:solidFill>
            </a:endParaRPr>
          </a:p>
          <a:p>
            <a:pPr algn="ctr"/>
            <a:r>
              <a:rPr lang="de-DE" sz="1300" dirty="0" err="1" smtClean="0">
                <a:solidFill>
                  <a:srgbClr val="827360"/>
                </a:solidFill>
              </a:rPr>
              <a:t>Lieu</a:t>
            </a:r>
            <a:endParaRPr lang="de-DE" sz="1300" dirty="0">
              <a:solidFill>
                <a:srgbClr val="82736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858868" y="2576152"/>
            <a:ext cx="1080120" cy="78084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 smtClean="0">
                <a:solidFill>
                  <a:srgbClr val="827360"/>
                </a:solidFill>
              </a:rPr>
              <a:t>Contenu</a:t>
            </a:r>
            <a:endParaRPr lang="de-DE" sz="1300" dirty="0" smtClean="0">
              <a:solidFill>
                <a:srgbClr val="827360"/>
              </a:solidFill>
            </a:endParaRPr>
          </a:p>
          <a:p>
            <a:pPr algn="ctr"/>
            <a:r>
              <a:rPr lang="de-DE" sz="1300" dirty="0" err="1" smtClean="0">
                <a:solidFill>
                  <a:srgbClr val="827360"/>
                </a:solidFill>
              </a:rPr>
              <a:t>Lieu</a:t>
            </a:r>
            <a:endParaRPr lang="de-DE" sz="1300" dirty="0">
              <a:solidFill>
                <a:srgbClr val="827360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078364" y="2576152"/>
            <a:ext cx="1080120" cy="78084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 smtClean="0">
                <a:solidFill>
                  <a:srgbClr val="827360"/>
                </a:solidFill>
              </a:rPr>
              <a:t>Contenu</a:t>
            </a:r>
            <a:endParaRPr lang="de-DE" sz="1300" dirty="0" smtClean="0">
              <a:solidFill>
                <a:srgbClr val="827360"/>
              </a:solidFill>
            </a:endParaRPr>
          </a:p>
          <a:p>
            <a:pPr algn="ctr"/>
            <a:r>
              <a:rPr lang="de-DE" sz="1300" dirty="0" err="1" smtClean="0">
                <a:solidFill>
                  <a:srgbClr val="827360"/>
                </a:solidFill>
              </a:rPr>
              <a:t>Lieu</a:t>
            </a:r>
            <a:endParaRPr lang="de-DE" sz="1300" dirty="0">
              <a:solidFill>
                <a:srgbClr val="8273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22"/>
          <p:cNvSpPr>
            <a:spLocks noGrp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</p:spPr>
        <p:txBody>
          <a:bodyPr rIns="180000"/>
          <a:lstStyle/>
          <a:p>
            <a:pPr>
              <a:defRPr/>
            </a:pP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[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</a:rPr>
              <a:t>Nom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 de 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</a:rPr>
              <a:t>votre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</a:rPr>
              <a:t>cursus</a:t>
            </a: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] </a:t>
            </a:r>
            <a:r>
              <a:rPr lang="de-DE" altLang="de-DE" sz="2400" cap="none" smtClean="0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- </a:t>
            </a:r>
            <a:r>
              <a:rPr lang="de-DE" altLang="de-DE" sz="2400" cap="none" err="1" smtClean="0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Candidature</a:t>
            </a:r>
            <a:endParaRPr lang="de-DE" altLang="de-DE" sz="2400" cap="none">
              <a:solidFill>
                <a:srgbClr val="827360"/>
              </a:solidFill>
              <a:latin typeface="Calibri" panose="020F0502020204030204" pitchFamily="34" charset="0"/>
              <a:cs typeface="Helvetica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29701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684213" y="2195513"/>
            <a:ext cx="7559675" cy="1600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panose="020B0600040502020204" pitchFamily="34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 smtClean="0">
                <a:solidFill>
                  <a:srgbClr val="827360"/>
                </a:solidFill>
              </a:rPr>
              <a:t>[</a:t>
            </a:r>
            <a:r>
              <a:rPr lang="fr-FR" altLang="de-DE" dirty="0" smtClean="0">
                <a:solidFill>
                  <a:srgbClr val="827360"/>
                </a:solidFill>
              </a:rPr>
              <a:t>Délais d’inscription]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altLang="de-DE" dirty="0" smtClean="0">
                <a:solidFill>
                  <a:srgbClr val="827360"/>
                </a:solidFill>
              </a:rPr>
              <a:t>[Conditions </a:t>
            </a:r>
            <a:r>
              <a:rPr lang="fr-FR" altLang="de-DE" dirty="0" err="1" smtClean="0">
                <a:solidFill>
                  <a:srgbClr val="827360"/>
                </a:solidFill>
              </a:rPr>
              <a:t>prérequises</a:t>
            </a:r>
            <a:r>
              <a:rPr lang="fr-FR" altLang="de-DE" dirty="0" smtClean="0">
                <a:solidFill>
                  <a:srgbClr val="827360"/>
                </a:solidFill>
              </a:rPr>
              <a:t>  (par exemple : niveau de langue minimum)]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altLang="de-DE" dirty="0" smtClean="0">
                <a:solidFill>
                  <a:srgbClr val="827360"/>
                </a:solidFill>
              </a:rPr>
              <a:t>[Documents à joindre]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 smtClean="0">
                <a:solidFill>
                  <a:srgbClr val="827360"/>
                </a:solidFill>
              </a:rPr>
              <a:t>[</a:t>
            </a:r>
            <a:r>
              <a:rPr lang="fr-FR" altLang="de-DE" dirty="0">
                <a:solidFill>
                  <a:srgbClr val="827360"/>
                </a:solidFill>
              </a:rPr>
              <a:t>Processus de candidature (tests, entretiens)]</a:t>
            </a:r>
            <a:endParaRPr lang="de-DE" altLang="de-DE" dirty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 smtClean="0">
                <a:solidFill>
                  <a:srgbClr val="827360"/>
                </a:solidFill>
              </a:rPr>
              <a:t>[</a:t>
            </a:r>
            <a:r>
              <a:rPr lang="fr-FR" altLang="de-DE" dirty="0">
                <a:solidFill>
                  <a:srgbClr val="827360"/>
                </a:solidFill>
              </a:rPr>
              <a:t>Lien vers la rubrique du programme d'études dans le guide des études en ligne</a:t>
            </a:r>
            <a:r>
              <a:rPr lang="de-DE" altLang="de-DE" dirty="0" smtClean="0">
                <a:solidFill>
                  <a:srgbClr val="827360"/>
                </a:solidFill>
              </a:rPr>
              <a:t>]</a:t>
            </a:r>
            <a:endParaRPr lang="de-DE" altLang="de-DE" dirty="0">
              <a:solidFill>
                <a:srgbClr val="827360"/>
              </a:solidFill>
            </a:endParaRPr>
          </a:p>
          <a:p>
            <a:pPr marL="0" indent="0" defTabSz="914400" eaLnBrk="1" hangingPunct="1">
              <a:spcBef>
                <a:spcPct val="0"/>
              </a:spcBef>
              <a:defRPr/>
            </a:pPr>
            <a:endParaRPr lang="de-DE" altLang="de-DE" dirty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de-DE" altLang="de-DE" b="1" dirty="0">
              <a:solidFill>
                <a:srgbClr val="8273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22"/>
          <p:cNvSpPr>
            <a:spLocks noGrp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</p:spPr>
        <p:txBody>
          <a:bodyPr rIns="180000"/>
          <a:lstStyle/>
          <a:p>
            <a:pPr>
              <a:defRPr/>
            </a:pPr>
            <a:r>
              <a:rPr lang="fr-FR" altLang="de-DE" sz="2400" dirty="0" smtClean="0">
                <a:solidFill>
                  <a:srgbClr val="827360"/>
                </a:solidFill>
                <a:latin typeface="Calibri" panose="020F0502020204030204" pitchFamily="34" charset="0"/>
              </a:rPr>
              <a:t>[</a:t>
            </a:r>
            <a:r>
              <a:rPr lang="fr-FR" altLang="de-DE" sz="2400" cap="none" dirty="0" smtClean="0">
                <a:solidFill>
                  <a:srgbClr val="827360"/>
                </a:solidFill>
                <a:latin typeface="Calibri" panose="020F0502020204030204" pitchFamily="34" charset="0"/>
              </a:rPr>
              <a:t>Nom de votre cursus</a:t>
            </a:r>
            <a:r>
              <a:rPr lang="fr-FR" altLang="de-DE" sz="2400" dirty="0" smtClean="0">
                <a:solidFill>
                  <a:srgbClr val="827360"/>
                </a:solidFill>
                <a:latin typeface="Calibri" panose="020F0502020204030204" pitchFamily="34" charset="0"/>
              </a:rPr>
              <a:t>] </a:t>
            </a:r>
            <a:r>
              <a:rPr lang="fr-FR" altLang="de-DE" sz="2400" cap="none" dirty="0" smtClean="0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– Perspectives d’emploi</a:t>
            </a:r>
            <a:endParaRPr lang="fr-FR" altLang="de-DE" sz="2400" cap="none" dirty="0">
              <a:solidFill>
                <a:srgbClr val="827360"/>
              </a:solidFill>
              <a:latin typeface="Calibri" panose="020F0502020204030204" pitchFamily="34" charset="0"/>
              <a:cs typeface="Helvetica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1749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84213" y="2195513"/>
            <a:ext cx="7775575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77800" indent="-177800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1400" dirty="0" smtClean="0">
                <a:solidFill>
                  <a:srgbClr val="827360"/>
                </a:solidFill>
              </a:rPr>
              <a:t>[</a:t>
            </a:r>
            <a:r>
              <a:rPr lang="fr-FR" altLang="de-DE" sz="1400" dirty="0">
                <a:solidFill>
                  <a:srgbClr val="827360"/>
                </a:solidFill>
              </a:rPr>
              <a:t>Quelles sont les carrières dans lesquelles s'engagent généralement les diplômés du </a:t>
            </a:r>
            <a:r>
              <a:rPr lang="fr-FR" altLang="de-DE" sz="1400" dirty="0" smtClean="0">
                <a:solidFill>
                  <a:srgbClr val="827360"/>
                </a:solidFill>
              </a:rPr>
              <a:t>cursus?</a:t>
            </a:r>
            <a:endParaRPr lang="de-DE" altLang="de-DE" sz="1400" dirty="0">
              <a:solidFill>
                <a:srgbClr val="827360"/>
              </a:solidFill>
            </a:endParaRPr>
          </a:p>
          <a:p>
            <a:pPr marL="177800" indent="-177800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fr-FR" altLang="de-DE" sz="1400" dirty="0" smtClean="0">
                <a:solidFill>
                  <a:srgbClr val="827360"/>
                </a:solidFill>
              </a:rPr>
              <a:t>[Comment se déroulent leurs parcours professionnels?]</a:t>
            </a:r>
          </a:p>
          <a:p>
            <a:pPr marL="182563" indent="-182563" defTabSz="914400" eaLnBrk="1" hangingPunct="1">
              <a:buFont typeface="Arial" panose="020B0604020202020204" pitchFamily="34" charset="0"/>
              <a:buChar char="•"/>
              <a:defRPr/>
            </a:pPr>
            <a:endParaRPr lang="de-DE" altLang="de-DE" sz="1400" b="1" dirty="0">
              <a:solidFill>
                <a:srgbClr val="827360"/>
              </a:solidFill>
            </a:endParaRPr>
          </a:p>
        </p:txBody>
      </p:sp>
      <p:graphicFrame>
        <p:nvGraphicFramePr>
          <p:cNvPr id="2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09572"/>
              </p:ext>
            </p:extLst>
          </p:nvPr>
        </p:nvGraphicFramePr>
        <p:xfrm>
          <a:off x="1619672" y="3500438"/>
          <a:ext cx="5832648" cy="296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/>
          <a:lstStyle/>
          <a:p>
            <a:r>
              <a:rPr lang="fr-FR" altLang="de-DE" sz="2400" cap="none" dirty="0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Autres possibilités d’études à l’UFA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379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84213" y="2195513"/>
            <a:ext cx="7559675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panose="020B0600040502020204" pitchFamily="34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defTabSz="914400" eaLnBrk="1" hangingPunct="1">
              <a:spcBef>
                <a:spcPct val="0"/>
              </a:spcBef>
              <a:defRPr/>
            </a:pPr>
            <a:endParaRPr lang="de-DE" altLang="de-DE" dirty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de-DE" altLang="de-DE" b="1" dirty="0">
              <a:solidFill>
                <a:srgbClr val="827360"/>
              </a:solidFill>
            </a:endParaRP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388938" y="1539875"/>
            <a:ext cx="8231187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dirty="0"/>
              <a:t>Dans [ la région ] et [ la ville </a:t>
            </a:r>
            <a:r>
              <a:rPr lang="fr-FR" altLang="fr-FR" dirty="0" smtClean="0"/>
              <a:t>], </a:t>
            </a:r>
            <a:r>
              <a:rPr lang="fr-FR" altLang="fr-FR" dirty="0"/>
              <a:t>vous avez également la </a:t>
            </a:r>
            <a:r>
              <a:rPr lang="fr-FR" altLang="fr-FR" dirty="0" smtClean="0"/>
              <a:t>possibilité </a:t>
            </a:r>
            <a:endParaRPr lang="fr-FR" altLang="fr-FR" dirty="0"/>
          </a:p>
          <a:p>
            <a:pPr algn="ctr"/>
            <a:r>
              <a:rPr lang="fr-FR" altLang="fr-FR" dirty="0"/>
              <a:t>d'étudier dans d'autres </a:t>
            </a:r>
            <a:r>
              <a:rPr lang="fr-FR" altLang="fr-FR" dirty="0" smtClean="0"/>
              <a:t>disciplines comme :</a:t>
            </a:r>
            <a:endParaRPr lang="fr-FR" altLang="fr-FR" dirty="0"/>
          </a:p>
          <a:p>
            <a:pPr algn="ctr"/>
            <a:endParaRPr lang="fr-FR" altLang="fr-FR" dirty="0"/>
          </a:p>
          <a:p>
            <a:pPr algn="ctr"/>
            <a:r>
              <a:rPr lang="fr-FR" altLang="fr-FR" dirty="0"/>
              <a:t/>
            </a:r>
            <a:br>
              <a:rPr lang="fr-FR" altLang="fr-FR" dirty="0"/>
            </a:br>
            <a:endParaRPr lang="fr-FR" altLang="fr-FR" dirty="0"/>
          </a:p>
          <a:p>
            <a:pPr algn="ctr"/>
            <a:endParaRPr lang="fr-FR" altLang="fr-FR" dirty="0"/>
          </a:p>
          <a:p>
            <a:pPr algn="ctr"/>
            <a:endParaRPr lang="fr-FR" altLang="fr-FR" dirty="0"/>
          </a:p>
          <a:p>
            <a:pPr algn="ctr"/>
            <a:endParaRPr lang="fr-FR" altLang="fr-FR" dirty="0"/>
          </a:p>
          <a:p>
            <a:pPr algn="ctr"/>
            <a:r>
              <a:rPr lang="fr-FR" altLang="fr-FR" dirty="0"/>
              <a:t>Le </a:t>
            </a:r>
            <a:r>
              <a:rPr lang="fr-FR" altLang="fr-FR" b="1" dirty="0"/>
              <a:t>guide des études en ligne </a:t>
            </a:r>
            <a:r>
              <a:rPr lang="fr-FR" altLang="fr-FR" dirty="0"/>
              <a:t>de l'UFA vous permet de trouver </a:t>
            </a:r>
            <a:r>
              <a:rPr lang="fr-FR" altLang="fr-FR" b="1" dirty="0"/>
              <a:t>le cursus idéal </a:t>
            </a:r>
            <a:r>
              <a:rPr lang="fr-FR" altLang="fr-FR" dirty="0"/>
              <a:t>dans </a:t>
            </a:r>
            <a:r>
              <a:rPr lang="fr-FR" altLang="fr-FR" b="1" dirty="0" smtClean="0"/>
              <a:t>la discipline </a:t>
            </a:r>
            <a:r>
              <a:rPr lang="fr-FR" altLang="fr-FR" dirty="0" smtClean="0"/>
              <a:t>et </a:t>
            </a:r>
            <a:r>
              <a:rPr lang="fr-FR" altLang="fr-FR" dirty="0"/>
              <a:t>le </a:t>
            </a:r>
            <a:r>
              <a:rPr lang="fr-FR" altLang="fr-FR" b="1" dirty="0"/>
              <a:t>lieu</a:t>
            </a:r>
            <a:r>
              <a:rPr lang="fr-FR" altLang="fr-FR" dirty="0"/>
              <a:t> de votre choix parmi une sélection de </a:t>
            </a:r>
            <a:r>
              <a:rPr lang="fr-FR" altLang="fr-FR" b="1" dirty="0" smtClean="0"/>
              <a:t>189 </a:t>
            </a:r>
            <a:r>
              <a:rPr lang="fr-FR" altLang="fr-FR" b="1" dirty="0"/>
              <a:t>cursus</a:t>
            </a:r>
            <a:r>
              <a:rPr lang="fr-FR" altLang="fr-FR" dirty="0"/>
              <a:t>.</a:t>
            </a:r>
          </a:p>
        </p:txBody>
      </p:sp>
      <p:sp>
        <p:nvSpPr>
          <p:cNvPr id="33800" name="Rectangle 1"/>
          <p:cNvSpPr>
            <a:spLocks noChangeArrowheads="1"/>
          </p:cNvSpPr>
          <p:nvPr/>
        </p:nvSpPr>
        <p:spPr bwMode="auto">
          <a:xfrm>
            <a:off x="388938" y="4949825"/>
            <a:ext cx="8313737" cy="584200"/>
          </a:xfrm>
          <a:prstGeom prst="rect">
            <a:avLst/>
          </a:prstGeom>
          <a:solidFill>
            <a:srgbClr val="FCD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827360"/>
                </a:solidFill>
              </a:rPr>
              <a:t>Tous les cursus de </a:t>
            </a:r>
            <a:r>
              <a:rPr lang="fr-FR" altLang="fr-FR" sz="1800" b="1" dirty="0" smtClean="0">
                <a:solidFill>
                  <a:srgbClr val="827360"/>
                </a:solidFill>
              </a:rPr>
              <a:t>l’UFA :</a:t>
            </a:r>
            <a:endParaRPr lang="fr-FR" altLang="fr-FR" sz="1800" b="1" dirty="0">
              <a:solidFill>
                <a:srgbClr val="82736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u="sng" dirty="0" smtClean="0">
                <a:solidFill>
                  <a:schemeClr val="tx1"/>
                </a:solidFill>
                <a:hlinkClick r:id="rId4"/>
              </a:rPr>
              <a:t>www.dfh-ufa.org/fr/programmes/guide-des-etudes</a:t>
            </a:r>
            <a:endParaRPr lang="fr-FR" altLang="fr-FR" u="sng" dirty="0" smtClean="0">
              <a:solidFill>
                <a:schemeClr val="tx1"/>
              </a:solidFill>
            </a:endParaRPr>
          </a:p>
        </p:txBody>
      </p:sp>
      <p:sp>
        <p:nvSpPr>
          <p:cNvPr id="10" name="Rechteck 17"/>
          <p:cNvSpPr/>
          <p:nvPr/>
        </p:nvSpPr>
        <p:spPr>
          <a:xfrm>
            <a:off x="381000" y="2260600"/>
            <a:ext cx="3175000" cy="293688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fr-FR" sz="900" dirty="0">
                <a:solidFill>
                  <a:schemeClr val="tx1"/>
                </a:solidFill>
              </a:rPr>
              <a:t>[ </a:t>
            </a:r>
            <a:r>
              <a:rPr lang="de-DE" sz="900" dirty="0" err="1">
                <a:solidFill>
                  <a:schemeClr val="tx1"/>
                </a:solidFill>
              </a:rPr>
              <a:t>Nom</a:t>
            </a:r>
            <a:r>
              <a:rPr lang="de-DE" sz="900" dirty="0">
                <a:solidFill>
                  <a:schemeClr val="tx1"/>
                </a:solidFill>
              </a:rPr>
              <a:t> du </a:t>
            </a:r>
            <a:r>
              <a:rPr lang="de-DE" sz="900" dirty="0" err="1">
                <a:solidFill>
                  <a:schemeClr val="tx1"/>
                </a:solidFill>
              </a:rPr>
              <a:t>cursus</a:t>
            </a:r>
            <a:r>
              <a:rPr lang="de-DE" sz="900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11" name="Rechteck 19"/>
          <p:cNvSpPr/>
          <p:nvPr/>
        </p:nvSpPr>
        <p:spPr>
          <a:xfrm>
            <a:off x="3556000" y="2251075"/>
            <a:ext cx="5138738" cy="303213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900" dirty="0" err="1"/>
              <a:t>Nom</a:t>
            </a:r>
            <a:r>
              <a:rPr lang="de-DE" sz="900" dirty="0"/>
              <a:t> de </a:t>
            </a:r>
            <a:r>
              <a:rPr lang="de-DE" sz="900" dirty="0" err="1" smtClean="0"/>
              <a:t>l‘établissement</a:t>
            </a:r>
            <a:r>
              <a:rPr lang="de-DE" sz="900" dirty="0" smtClean="0"/>
              <a:t> en </a:t>
            </a:r>
            <a:r>
              <a:rPr lang="de-DE" sz="900" dirty="0" err="1"/>
              <a:t>Allemagne</a:t>
            </a:r>
            <a:r>
              <a:rPr lang="de-DE" sz="900" dirty="0"/>
              <a:t> et de </a:t>
            </a:r>
            <a:r>
              <a:rPr lang="de-DE" sz="900" dirty="0" err="1" smtClean="0"/>
              <a:t>l‘établissement</a:t>
            </a:r>
            <a:r>
              <a:rPr lang="de-DE" sz="900" dirty="0" smtClean="0"/>
              <a:t> </a:t>
            </a:r>
            <a:r>
              <a:rPr lang="de-DE" sz="900" dirty="0"/>
              <a:t>en France </a:t>
            </a:r>
            <a:r>
              <a:rPr lang="de-DE" sz="900" dirty="0" smtClean="0"/>
              <a:t>1]</a:t>
            </a:r>
            <a:endParaRPr lang="de-DE" sz="900" dirty="0"/>
          </a:p>
        </p:txBody>
      </p:sp>
      <p:sp>
        <p:nvSpPr>
          <p:cNvPr id="12" name="Rechteck 17"/>
          <p:cNvSpPr/>
          <p:nvPr/>
        </p:nvSpPr>
        <p:spPr>
          <a:xfrm>
            <a:off x="381000" y="2660650"/>
            <a:ext cx="3175000" cy="287338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fr-FR" sz="900" dirty="0">
                <a:solidFill>
                  <a:schemeClr val="tx1"/>
                </a:solidFill>
              </a:rPr>
              <a:t>[ </a:t>
            </a:r>
            <a:r>
              <a:rPr lang="de-DE" sz="900" dirty="0" err="1">
                <a:solidFill>
                  <a:schemeClr val="tx1"/>
                </a:solidFill>
              </a:rPr>
              <a:t>Nom</a:t>
            </a:r>
            <a:r>
              <a:rPr lang="de-DE" sz="900" dirty="0">
                <a:solidFill>
                  <a:schemeClr val="tx1"/>
                </a:solidFill>
              </a:rPr>
              <a:t> du </a:t>
            </a:r>
            <a:r>
              <a:rPr lang="de-DE" sz="900" dirty="0" err="1">
                <a:solidFill>
                  <a:schemeClr val="tx1"/>
                </a:solidFill>
              </a:rPr>
              <a:t>cursus</a:t>
            </a:r>
            <a:r>
              <a:rPr lang="de-DE" sz="900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13" name="Rechteck 19"/>
          <p:cNvSpPr/>
          <p:nvPr/>
        </p:nvSpPr>
        <p:spPr>
          <a:xfrm>
            <a:off x="3563938" y="2652713"/>
            <a:ext cx="5138737" cy="295275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900" dirty="0" err="1"/>
              <a:t>Nom</a:t>
            </a:r>
            <a:r>
              <a:rPr lang="de-DE" sz="900" dirty="0"/>
              <a:t> de </a:t>
            </a:r>
            <a:r>
              <a:rPr lang="de-DE" sz="900" dirty="0" err="1"/>
              <a:t>l‘établissement</a:t>
            </a:r>
            <a:r>
              <a:rPr lang="de-DE" sz="900" dirty="0"/>
              <a:t> en </a:t>
            </a:r>
            <a:r>
              <a:rPr lang="de-DE" sz="900" dirty="0" err="1"/>
              <a:t>Allemagne</a:t>
            </a:r>
            <a:r>
              <a:rPr lang="de-DE" sz="900" dirty="0"/>
              <a:t> et de </a:t>
            </a:r>
            <a:r>
              <a:rPr lang="de-DE" sz="900" dirty="0" err="1"/>
              <a:t>l‘établissement</a:t>
            </a:r>
            <a:r>
              <a:rPr lang="de-DE" sz="900" dirty="0"/>
              <a:t> en France </a:t>
            </a:r>
            <a:r>
              <a:rPr lang="de-DE" sz="900" dirty="0" smtClean="0"/>
              <a:t>2]</a:t>
            </a:r>
            <a:endParaRPr lang="de-DE" sz="900" dirty="0"/>
          </a:p>
        </p:txBody>
      </p:sp>
      <p:sp>
        <p:nvSpPr>
          <p:cNvPr id="14" name="Rechteck 19"/>
          <p:cNvSpPr/>
          <p:nvPr/>
        </p:nvSpPr>
        <p:spPr>
          <a:xfrm>
            <a:off x="3562350" y="3046413"/>
            <a:ext cx="5138738" cy="273050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900" dirty="0" err="1"/>
              <a:t>Nom</a:t>
            </a:r>
            <a:r>
              <a:rPr lang="de-DE" sz="900" dirty="0"/>
              <a:t> de </a:t>
            </a:r>
            <a:r>
              <a:rPr lang="de-DE" sz="900" dirty="0" err="1"/>
              <a:t>l‘établissement</a:t>
            </a:r>
            <a:r>
              <a:rPr lang="de-DE" sz="900" dirty="0"/>
              <a:t> en </a:t>
            </a:r>
            <a:r>
              <a:rPr lang="de-DE" sz="900" dirty="0" err="1"/>
              <a:t>Allemagne</a:t>
            </a:r>
            <a:r>
              <a:rPr lang="de-DE" sz="900" dirty="0"/>
              <a:t> et de </a:t>
            </a:r>
            <a:r>
              <a:rPr lang="de-DE" sz="900" dirty="0" err="1"/>
              <a:t>l‘établissement</a:t>
            </a:r>
            <a:r>
              <a:rPr lang="de-DE" sz="900" dirty="0"/>
              <a:t> en </a:t>
            </a:r>
            <a:r>
              <a:rPr lang="de-DE" sz="900"/>
              <a:t>France </a:t>
            </a:r>
            <a:r>
              <a:rPr lang="de-DE" sz="900" smtClean="0"/>
              <a:t>3]</a:t>
            </a:r>
            <a:endParaRPr lang="de-DE" sz="900" dirty="0"/>
          </a:p>
        </p:txBody>
      </p:sp>
      <p:sp>
        <p:nvSpPr>
          <p:cNvPr id="15" name="Rechteck 17"/>
          <p:cNvSpPr/>
          <p:nvPr/>
        </p:nvSpPr>
        <p:spPr>
          <a:xfrm>
            <a:off x="379413" y="3052763"/>
            <a:ext cx="3175000" cy="26670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fr-FR" sz="900" dirty="0">
                <a:solidFill>
                  <a:schemeClr val="tx1"/>
                </a:solidFill>
              </a:rPr>
              <a:t>[ </a:t>
            </a:r>
            <a:r>
              <a:rPr lang="de-DE" sz="900" dirty="0" err="1">
                <a:solidFill>
                  <a:schemeClr val="tx1"/>
                </a:solidFill>
              </a:rPr>
              <a:t>Nom</a:t>
            </a:r>
            <a:r>
              <a:rPr lang="de-DE" sz="900" dirty="0">
                <a:solidFill>
                  <a:schemeClr val="tx1"/>
                </a:solidFill>
              </a:rPr>
              <a:t> du </a:t>
            </a:r>
            <a:r>
              <a:rPr lang="de-DE" sz="900" dirty="0" err="1">
                <a:solidFill>
                  <a:schemeClr val="tx1"/>
                </a:solidFill>
              </a:rPr>
              <a:t>cursus</a:t>
            </a:r>
            <a:r>
              <a:rPr lang="de-DE" sz="900" dirty="0">
                <a:solidFill>
                  <a:schemeClr val="tx1"/>
                </a:solidFill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5844" name="Text Box 14"/>
          <p:cNvSpPr txBox="1">
            <a:spLocks noChangeArrowheads="1"/>
          </p:cNvSpPr>
          <p:nvPr/>
        </p:nvSpPr>
        <p:spPr bwMode="auto">
          <a:xfrm>
            <a:off x="4431670" y="1853206"/>
            <a:ext cx="47692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1725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fr-FR" altLang="de-DE" sz="1800" b="1" dirty="0">
                <a:solidFill>
                  <a:srgbClr val="827360"/>
                </a:solidFill>
              </a:rPr>
              <a:t>Consultez le guide des études </a:t>
            </a:r>
            <a:r>
              <a:rPr lang="fr-FR" altLang="de-DE" sz="1800" b="1" dirty="0" smtClean="0">
                <a:solidFill>
                  <a:srgbClr val="827360"/>
                </a:solidFill>
              </a:rPr>
              <a:t>de </a:t>
            </a:r>
            <a:r>
              <a:rPr lang="fr-FR" altLang="de-DE" sz="1800" b="1" dirty="0">
                <a:solidFill>
                  <a:srgbClr val="827360"/>
                </a:solidFill>
              </a:rPr>
              <a:t>l’UFA! </a:t>
            </a:r>
          </a:p>
        </p:txBody>
      </p:sp>
      <p:sp>
        <p:nvSpPr>
          <p:cNvPr id="35845" name="Text Box 20"/>
          <p:cNvSpPr txBox="1">
            <a:spLocks noChangeArrowheads="1"/>
          </p:cNvSpPr>
          <p:nvPr/>
        </p:nvSpPr>
        <p:spPr bwMode="auto">
          <a:xfrm>
            <a:off x="4943475" y="2276872"/>
            <a:ext cx="334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</a:pPr>
            <a:r>
              <a:rPr lang="fr-FR" altLang="de-DE" sz="1800" b="1" u="sng" dirty="0">
                <a:solidFill>
                  <a:srgbClr val="009DE0"/>
                </a:solidFill>
              </a:rPr>
              <a:t>www.dfh-ufa.org</a:t>
            </a:r>
            <a:endParaRPr lang="de-DE" altLang="de-DE" sz="1800" b="1" u="sng" dirty="0">
              <a:solidFill>
                <a:srgbClr val="009DE0"/>
              </a:solidFill>
            </a:endParaRPr>
          </a:p>
        </p:txBody>
      </p:sp>
      <p:sp>
        <p:nvSpPr>
          <p:cNvPr id="35846" name="Rectangle 22"/>
          <p:cNvSpPr>
            <a:spLocks noChangeArrowheads="1"/>
          </p:cNvSpPr>
          <p:nvPr/>
        </p:nvSpPr>
        <p:spPr bwMode="auto">
          <a:xfrm>
            <a:off x="-53975" y="-34925"/>
            <a:ext cx="9251950" cy="1524000"/>
          </a:xfrm>
          <a:prstGeom prst="rect">
            <a:avLst/>
          </a:prstGeom>
          <a:solidFill>
            <a:srgbClr val="009EE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rgbClr val="000000"/>
              </a:solidFill>
            </a:endParaRPr>
          </a:p>
        </p:txBody>
      </p:sp>
      <p:sp>
        <p:nvSpPr>
          <p:cNvPr id="35847" name="Text Box 23"/>
          <p:cNvSpPr txBox="1">
            <a:spLocks noChangeArrowheads="1"/>
          </p:cNvSpPr>
          <p:nvPr/>
        </p:nvSpPr>
        <p:spPr bwMode="auto">
          <a:xfrm>
            <a:off x="3348038" y="442913"/>
            <a:ext cx="24479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de-DE" altLang="de-DE" sz="2300" b="1" dirty="0">
                <a:solidFill>
                  <a:schemeClr val="bg1"/>
                </a:solidFill>
              </a:rPr>
              <a:t>Des </a:t>
            </a:r>
            <a:r>
              <a:rPr lang="de-DE" altLang="de-DE" sz="2300" b="1" dirty="0" err="1">
                <a:solidFill>
                  <a:schemeClr val="bg1"/>
                </a:solidFill>
              </a:rPr>
              <a:t>questions</a:t>
            </a:r>
            <a:r>
              <a:rPr lang="de-DE" altLang="de-DE" sz="23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8" name="ZoneTexte 1"/>
          <p:cNvSpPr txBox="1">
            <a:spLocks noChangeArrowheads="1"/>
          </p:cNvSpPr>
          <p:nvPr/>
        </p:nvSpPr>
        <p:spPr bwMode="auto">
          <a:xfrm>
            <a:off x="420688" y="3532188"/>
            <a:ext cx="3654425" cy="646331"/>
          </a:xfrm>
          <a:prstGeom prst="rect">
            <a:avLst/>
          </a:prstGeom>
          <a:solidFill>
            <a:srgbClr val="FDD817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panose="020B0600040502020204" pitchFamily="34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 </a:t>
            </a:r>
            <a:r>
              <a:rPr lang="de-DE" altLang="de-DE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Coordonnées</a:t>
            </a:r>
            <a:r>
              <a:rPr lang="de-DE" altLang="de-DE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responsable en France</a:t>
            </a:r>
            <a:r>
              <a:rPr lang="de-DE" altLang="de-DE" sz="1800" b="1" dirty="0" smtClean="0">
                <a:solidFill>
                  <a:srgbClr val="827360"/>
                </a:solidFill>
                <a:latin typeface="Calibri" panose="020F0502020204030204" pitchFamily="34" charset="0"/>
              </a:rPr>
              <a:t>]</a:t>
            </a:r>
            <a:r>
              <a:rPr lang="de-DE" altLang="de-DE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de-DE" altLang="de-DE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Rechteck 17"/>
          <p:cNvSpPr/>
          <p:nvPr/>
        </p:nvSpPr>
        <p:spPr>
          <a:xfrm>
            <a:off x="814388" y="2319338"/>
            <a:ext cx="1092200" cy="839787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900" dirty="0">
                <a:solidFill>
                  <a:schemeClr val="tx1"/>
                </a:solidFill>
              </a:rPr>
              <a:t>Logo de </a:t>
            </a:r>
            <a:r>
              <a:rPr lang="de-DE" sz="900" dirty="0" err="1" smtClean="0">
                <a:solidFill>
                  <a:schemeClr val="tx1"/>
                </a:solidFill>
              </a:rPr>
              <a:t>l‘établissement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>
                <a:solidFill>
                  <a:schemeClr val="tx1"/>
                </a:solidFill>
              </a:rPr>
              <a:t>en France</a:t>
            </a:r>
          </a:p>
        </p:txBody>
      </p:sp>
      <p:sp>
        <p:nvSpPr>
          <p:cNvPr id="40" name="Rechteck 19"/>
          <p:cNvSpPr/>
          <p:nvPr/>
        </p:nvSpPr>
        <p:spPr>
          <a:xfrm>
            <a:off x="2606675" y="2320925"/>
            <a:ext cx="1090613" cy="839788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900" dirty="0"/>
              <a:t>Logo de </a:t>
            </a:r>
            <a:r>
              <a:rPr lang="de-DE" sz="900" dirty="0" err="1" smtClean="0"/>
              <a:t>l‘établissement</a:t>
            </a:r>
            <a:r>
              <a:rPr lang="de-DE" sz="900" dirty="0" smtClean="0"/>
              <a:t> </a:t>
            </a:r>
            <a:r>
              <a:rPr lang="de-DE" sz="900" dirty="0"/>
              <a:t>en </a:t>
            </a:r>
            <a:r>
              <a:rPr lang="de-DE" sz="900" dirty="0" err="1"/>
              <a:t>Allemagne</a:t>
            </a:r>
            <a:endParaRPr lang="de-DE" sz="900" dirty="0"/>
          </a:p>
        </p:txBody>
      </p:sp>
      <p:sp>
        <p:nvSpPr>
          <p:cNvPr id="35851" name="ZoneTexte 1"/>
          <p:cNvSpPr txBox="1">
            <a:spLocks noChangeArrowheads="1"/>
          </p:cNvSpPr>
          <p:nvPr/>
        </p:nvSpPr>
        <p:spPr bwMode="auto">
          <a:xfrm>
            <a:off x="428625" y="4398963"/>
            <a:ext cx="36544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chemeClr val="bg1"/>
                </a:solidFill>
              </a:rPr>
              <a:t>[</a:t>
            </a:r>
            <a:r>
              <a:rPr lang="de-DE" altLang="de-DE" sz="1800" b="1" dirty="0" err="1">
                <a:solidFill>
                  <a:schemeClr val="bg1"/>
                </a:solidFill>
              </a:rPr>
              <a:t>Coordonnées</a:t>
            </a:r>
            <a:r>
              <a:rPr lang="de-DE" altLang="de-DE" sz="1800" b="1" dirty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chemeClr val="bg1"/>
                </a:solidFill>
              </a:rPr>
              <a:t>r</a:t>
            </a:r>
            <a:r>
              <a:rPr lang="de-DE" altLang="de-DE" sz="1800" b="1" dirty="0" smtClean="0">
                <a:solidFill>
                  <a:schemeClr val="bg1"/>
                </a:solidFill>
              </a:rPr>
              <a:t>esponsable en </a:t>
            </a:r>
            <a:r>
              <a:rPr lang="de-DE" altLang="de-DE" sz="1800" b="1" dirty="0" err="1">
                <a:solidFill>
                  <a:schemeClr val="bg1"/>
                </a:solidFill>
              </a:rPr>
              <a:t>Allemagne</a:t>
            </a:r>
            <a:r>
              <a:rPr lang="de-DE" altLang="de-DE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]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44475" y="5961063"/>
            <a:ext cx="4022725" cy="577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panose="020B0600040502020204" pitchFamily="34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 smtClean="0">
                <a:solidFill>
                  <a:srgbClr val="827360"/>
                </a:solidFill>
              </a:rPr>
              <a:t>[Lien des </a:t>
            </a:r>
            <a:r>
              <a:rPr lang="de-DE" altLang="de-DE" sz="1050" dirty="0" err="1" smtClean="0">
                <a:solidFill>
                  <a:srgbClr val="827360"/>
                </a:solidFill>
              </a:rPr>
              <a:t>présences</a:t>
            </a:r>
            <a:r>
              <a:rPr lang="de-DE" altLang="de-DE" sz="1050" dirty="0" smtClean="0">
                <a:solidFill>
                  <a:srgbClr val="827360"/>
                </a:solidFill>
              </a:rPr>
              <a:t> </a:t>
            </a:r>
            <a:r>
              <a:rPr lang="de-DE" altLang="de-DE" sz="1050" dirty="0" err="1" smtClean="0">
                <a:solidFill>
                  <a:srgbClr val="827360"/>
                </a:solidFill>
              </a:rPr>
              <a:t>sur</a:t>
            </a:r>
            <a:r>
              <a:rPr lang="de-DE" altLang="de-DE" sz="1050" dirty="0" smtClean="0">
                <a:solidFill>
                  <a:srgbClr val="827360"/>
                </a:solidFill>
              </a:rPr>
              <a:t> les </a:t>
            </a:r>
            <a:r>
              <a:rPr lang="de-DE" altLang="de-DE" sz="1050" dirty="0" err="1" smtClean="0">
                <a:solidFill>
                  <a:srgbClr val="827360"/>
                </a:solidFill>
              </a:rPr>
              <a:t>réseaux</a:t>
            </a:r>
            <a:r>
              <a:rPr lang="de-DE" altLang="de-DE" sz="1050" dirty="0" smtClean="0">
                <a:solidFill>
                  <a:srgbClr val="827360"/>
                </a:solidFill>
              </a:rPr>
              <a:t> </a:t>
            </a:r>
            <a:r>
              <a:rPr lang="de-DE" altLang="de-DE" sz="1050" dirty="0" err="1" smtClean="0">
                <a:solidFill>
                  <a:srgbClr val="827360"/>
                </a:solidFill>
              </a:rPr>
              <a:t>sociaux</a:t>
            </a:r>
            <a:r>
              <a:rPr lang="de-DE" altLang="de-DE" sz="1050" dirty="0" smtClean="0">
                <a:solidFill>
                  <a:srgbClr val="827360"/>
                </a:solidFill>
              </a:rPr>
              <a:t> du </a:t>
            </a:r>
            <a:r>
              <a:rPr lang="de-DE" altLang="de-DE" sz="1050" dirty="0" err="1" smtClean="0">
                <a:solidFill>
                  <a:srgbClr val="827360"/>
                </a:solidFill>
              </a:rPr>
              <a:t>cursus</a:t>
            </a:r>
            <a:r>
              <a:rPr lang="de-DE" altLang="de-DE" sz="1050" dirty="0" smtClean="0">
                <a:solidFill>
                  <a:srgbClr val="827360"/>
                </a:solidFill>
              </a:rPr>
              <a:t>]</a:t>
            </a:r>
            <a:endParaRPr lang="de-DE" altLang="de-DE" sz="1050" dirty="0">
              <a:solidFill>
                <a:srgbClr val="827360"/>
              </a:solidFill>
            </a:endParaRPr>
          </a:p>
          <a:p>
            <a:pPr algn="ctr" defTabSz="914400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 smtClean="0">
                <a:solidFill>
                  <a:srgbClr val="827360"/>
                </a:solidFill>
              </a:rPr>
              <a:t>[</a:t>
            </a:r>
            <a:r>
              <a:rPr lang="fr-FR" altLang="de-DE" sz="1050" dirty="0">
                <a:solidFill>
                  <a:srgbClr val="827360"/>
                </a:solidFill>
              </a:rPr>
              <a:t>Lien vers une éventuelle association d'étudiants ou d'anciens </a:t>
            </a:r>
            <a:r>
              <a:rPr lang="fr-FR" altLang="de-DE" sz="1050" dirty="0" smtClean="0">
                <a:solidFill>
                  <a:srgbClr val="827360"/>
                </a:solidFill>
              </a:rPr>
              <a:t>étudiants du cursus</a:t>
            </a:r>
            <a:r>
              <a:rPr lang="de-DE" altLang="de-DE" sz="1050" dirty="0" smtClean="0">
                <a:solidFill>
                  <a:srgbClr val="827360"/>
                </a:solidFill>
              </a:rPr>
              <a:t>]</a:t>
            </a:r>
            <a:endParaRPr lang="de-DE" altLang="de-DE" sz="1050" dirty="0">
              <a:solidFill>
                <a:srgbClr val="827360"/>
              </a:solidFill>
            </a:endParaRPr>
          </a:p>
        </p:txBody>
      </p:sp>
      <p:pic>
        <p:nvPicPr>
          <p:cNvPr id="35853" name="Imag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5221288"/>
            <a:ext cx="5222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Image 9" descr="Une image contenant texte, clipart&#10;&#10;Description générée automatiqu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280025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2811463"/>
            <a:ext cx="3952875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/>
          <a:lstStyle/>
          <a:p>
            <a:r>
              <a:rPr altLang="de-DE" sz="2400" cap="none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L’université franco-allemande (UFA)</a:t>
            </a:r>
            <a:endParaRPr lang="de-DE" altLang="de-DE" sz="2400" cap="none" smtClean="0">
              <a:solidFill>
                <a:srgbClr val="82736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130" name="Textfeld 12"/>
          <p:cNvSpPr txBox="1">
            <a:spLocks noChangeArrowheads="1"/>
          </p:cNvSpPr>
          <p:nvPr/>
        </p:nvSpPr>
        <p:spPr bwMode="auto">
          <a:xfrm>
            <a:off x="747713" y="1757363"/>
            <a:ext cx="7415212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sz="1200" b="1" dirty="0"/>
              <a:t>Missions </a:t>
            </a:r>
          </a:p>
          <a:p>
            <a:pPr eaLnBrk="1" hangingPunct="1">
              <a:spcBef>
                <a:spcPct val="0"/>
              </a:spcBef>
              <a:defRPr/>
            </a:pPr>
            <a:endParaRPr lang="fr-FR" sz="1200" b="1" dirty="0"/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renforcement de la </a:t>
            </a:r>
            <a:r>
              <a:rPr lang="fr-FR" sz="1200" b="1" dirty="0"/>
              <a:t>coopération franco-allemande</a:t>
            </a:r>
            <a:r>
              <a:rPr lang="fr-FR" sz="1200" dirty="0"/>
              <a:t> 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dirty="0" smtClean="0"/>
              <a:t>dans </a:t>
            </a:r>
            <a:r>
              <a:rPr lang="fr-FR" sz="1200" dirty="0"/>
              <a:t>les domaines de l’enseignement supérieur et de la recherche </a:t>
            </a:r>
          </a:p>
          <a:p>
            <a:pPr eaLnBrk="1" hangingPunct="1">
              <a:spcBef>
                <a:spcPct val="0"/>
              </a:spcBef>
              <a:defRPr/>
            </a:pPr>
            <a:endParaRPr lang="fr-FR" sz="1200" dirty="0"/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soutien à la </a:t>
            </a:r>
            <a:r>
              <a:rPr lang="fr-FR" sz="1200" b="1" dirty="0"/>
              <a:t>mobilité</a:t>
            </a:r>
            <a:r>
              <a:rPr lang="fr-FR" sz="1200" dirty="0"/>
              <a:t> et aux possibilités de </a:t>
            </a:r>
            <a:r>
              <a:rPr lang="fr-FR" sz="1200" b="1" dirty="0"/>
              <a:t>carrière internationale</a:t>
            </a:r>
            <a:endParaRPr lang="de-DE" altLang="de-DE" sz="1200" b="1" dirty="0">
              <a:solidFill>
                <a:srgbClr val="827360"/>
              </a:solidFill>
            </a:endParaRPr>
          </a:p>
        </p:txBody>
      </p:sp>
      <p:pic>
        <p:nvPicPr>
          <p:cNvPr id="1127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3490913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Grafi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46550"/>
            <a:ext cx="5429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Grafi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2188"/>
            <a:ext cx="5429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Rechteck 1"/>
          <p:cNvSpPr>
            <a:spLocks noChangeArrowheads="1"/>
          </p:cNvSpPr>
          <p:nvPr/>
        </p:nvSpPr>
        <p:spPr bwMode="auto">
          <a:xfrm>
            <a:off x="1389063" y="4903788"/>
            <a:ext cx="8258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 smtClean="0">
                <a:solidFill>
                  <a:srgbClr val="009DE0"/>
                </a:solidFill>
              </a:rPr>
              <a:t>6 </a:t>
            </a:r>
            <a:r>
              <a:rPr lang="de-DE" altLang="de-DE" sz="2000" b="1" dirty="0" smtClean="0">
                <a:solidFill>
                  <a:srgbClr val="009DE0"/>
                </a:solidFill>
              </a:rPr>
              <a:t>300</a:t>
            </a:r>
            <a:endParaRPr lang="de-DE" altLang="de-DE" sz="2000" b="1" dirty="0">
              <a:solidFill>
                <a:srgbClr val="009DE0"/>
              </a:solidFill>
            </a:endParaRPr>
          </a:p>
        </p:txBody>
      </p:sp>
      <p:sp>
        <p:nvSpPr>
          <p:cNvPr id="11275" name="Rechteck 1"/>
          <p:cNvSpPr>
            <a:spLocks noChangeArrowheads="1"/>
          </p:cNvSpPr>
          <p:nvPr/>
        </p:nvSpPr>
        <p:spPr bwMode="auto">
          <a:xfrm>
            <a:off x="1389063" y="4243388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 smtClean="0">
                <a:solidFill>
                  <a:srgbClr val="009DE0"/>
                </a:solidFill>
              </a:rPr>
              <a:t>189</a:t>
            </a:r>
            <a:endParaRPr lang="de-DE" altLang="de-DE" sz="2000" b="1" dirty="0">
              <a:solidFill>
                <a:srgbClr val="009DE0"/>
              </a:solidFill>
            </a:endParaRPr>
          </a:p>
        </p:txBody>
      </p:sp>
      <p:sp>
        <p:nvSpPr>
          <p:cNvPr id="11276" name="Rechteck 1"/>
          <p:cNvSpPr>
            <a:spLocks noChangeArrowheads="1"/>
          </p:cNvSpPr>
          <p:nvPr/>
        </p:nvSpPr>
        <p:spPr bwMode="auto">
          <a:xfrm>
            <a:off x="1389063" y="3582988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 smtClean="0">
                <a:solidFill>
                  <a:srgbClr val="009DE0"/>
                </a:solidFill>
              </a:rPr>
              <a:t>213</a:t>
            </a:r>
            <a:endParaRPr lang="de-DE" altLang="de-DE" sz="2000" b="1" dirty="0">
              <a:solidFill>
                <a:srgbClr val="009DE0"/>
              </a:solidFill>
            </a:endParaRPr>
          </a:p>
        </p:txBody>
      </p:sp>
      <p:sp>
        <p:nvSpPr>
          <p:cNvPr id="11277" name="Text Box 15"/>
          <p:cNvSpPr txBox="1">
            <a:spLocks noChangeArrowheads="1"/>
          </p:cNvSpPr>
          <p:nvPr/>
        </p:nvSpPr>
        <p:spPr bwMode="auto">
          <a:xfrm>
            <a:off x="1919288" y="3568700"/>
            <a:ext cx="705643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de-DE" sz="1200" dirty="0"/>
              <a:t>établissements </a:t>
            </a:r>
            <a:r>
              <a:rPr lang="fr-FR" altLang="de-DE" sz="1200" b="1" dirty="0"/>
              <a:t>français</a:t>
            </a:r>
            <a:r>
              <a:rPr lang="fr-FR" altLang="de-DE" sz="1200" dirty="0"/>
              <a:t>, </a:t>
            </a:r>
            <a:r>
              <a:rPr lang="fr-FR" altLang="de-DE" sz="1200" b="1" dirty="0"/>
              <a:t>allemands</a:t>
            </a:r>
            <a:r>
              <a:rPr lang="fr-FR" altLang="de-DE" sz="1200" dirty="0"/>
              <a:t> et </a:t>
            </a:r>
            <a:r>
              <a:rPr lang="fr-FR" altLang="de-DE" sz="1200" b="1" dirty="0"/>
              <a:t>internationaux</a:t>
            </a:r>
            <a:endParaRPr lang="de-DE" altLang="de-DE" sz="1200" b="1" dirty="0">
              <a:solidFill>
                <a:srgbClr val="827360"/>
              </a:solidFill>
            </a:endParaRP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1919288" y="4243388"/>
            <a:ext cx="705643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de-DE" sz="1200" b="1" dirty="0"/>
              <a:t>cursus intégrés </a:t>
            </a:r>
            <a:r>
              <a:rPr lang="fr-FR" altLang="de-DE" sz="1200" dirty="0"/>
              <a:t>dans de </a:t>
            </a:r>
            <a:r>
              <a:rPr lang="fr-FR" altLang="de-DE" sz="1200" b="1" dirty="0"/>
              <a:t>très nombreux domaines</a:t>
            </a:r>
            <a:endParaRPr lang="de-DE" altLang="de-DE" sz="1200" b="1" dirty="0">
              <a:solidFill>
                <a:srgbClr val="827360"/>
              </a:solidFill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082800" y="4918075"/>
            <a:ext cx="70564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de-DE" sz="1200" b="1" dirty="0"/>
              <a:t>étudiants</a:t>
            </a:r>
            <a:endParaRPr lang="de-DE" altLang="de-DE" b="1" dirty="0">
              <a:solidFill>
                <a:srgbClr val="827360"/>
              </a:solidFill>
            </a:endParaRPr>
          </a:p>
        </p:txBody>
      </p:sp>
      <p:pic>
        <p:nvPicPr>
          <p:cNvPr id="11280" name="Imag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3143250"/>
            <a:ext cx="4494213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/>
          <a:lstStyle/>
          <a:p>
            <a:r>
              <a:rPr lang="fr-FR" altLang="de-DE" sz="2400" cap="none" dirty="0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Que soutient l’UFA?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331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8" name="Gruppieren 2"/>
          <p:cNvGrpSpPr>
            <a:grpSpLocks/>
          </p:cNvGrpSpPr>
          <p:nvPr/>
        </p:nvGrpSpPr>
        <p:grpSpPr bwMode="auto">
          <a:xfrm>
            <a:off x="3081338" y="3830638"/>
            <a:ext cx="2951162" cy="2513012"/>
            <a:chOff x="2963863" y="3500438"/>
            <a:chExt cx="2951162" cy="2513012"/>
          </a:xfrm>
        </p:grpSpPr>
        <p:sp>
          <p:nvSpPr>
            <p:cNvPr id="12" name="Gleichschenkliges Dreieck 11"/>
            <p:cNvSpPr/>
            <p:nvPr/>
          </p:nvSpPr>
          <p:spPr>
            <a:xfrm>
              <a:off x="2963863" y="3500438"/>
              <a:ext cx="2951162" cy="2513012"/>
            </a:xfrm>
            <a:prstGeom prst="triangle">
              <a:avLst>
                <a:gd name="adj" fmla="val 49369"/>
              </a:avLst>
            </a:prstGeom>
            <a:solidFill>
              <a:srgbClr val="FFD3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13327" name="Textfeld 4"/>
            <p:cNvSpPr txBox="1">
              <a:spLocks noChangeArrowheads="1"/>
            </p:cNvSpPr>
            <p:nvPr/>
          </p:nvSpPr>
          <p:spPr bwMode="auto">
            <a:xfrm>
              <a:off x="3546475" y="5578475"/>
              <a:ext cx="171926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defRPr b="1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9EE0"/>
                </a:buClr>
                <a:buFont typeface="Arial" panose="020B0604020202020204" pitchFamily="34" charset="0"/>
                <a:buChar char="•"/>
                <a:defRPr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2007A"/>
                </a:buClr>
                <a:buFont typeface="Lucida Grande" charset="0"/>
                <a:buChar char="&gt;"/>
                <a:defRPr sz="14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>
                  <a:solidFill>
                    <a:schemeClr val="tx1"/>
                  </a:solidFill>
                </a:rPr>
                <a:t>Bachelor / Licence </a:t>
              </a:r>
            </a:p>
          </p:txBody>
        </p:sp>
        <p:sp>
          <p:nvSpPr>
            <p:cNvPr id="13328" name="Textfeld 5"/>
            <p:cNvSpPr txBox="1">
              <a:spLocks noChangeArrowheads="1"/>
            </p:cNvSpPr>
            <p:nvPr/>
          </p:nvSpPr>
          <p:spPr bwMode="auto">
            <a:xfrm>
              <a:off x="3905250" y="4895850"/>
              <a:ext cx="10017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defRPr b="1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9EE0"/>
                </a:buClr>
                <a:buFont typeface="Arial" panose="020B0604020202020204" pitchFamily="34" charset="0"/>
                <a:buChar char="•"/>
                <a:defRPr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2007A"/>
                </a:buClr>
                <a:buFont typeface="Lucida Grande" charset="0"/>
                <a:buChar char="&gt;"/>
                <a:defRPr sz="14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>
                  <a:solidFill>
                    <a:schemeClr val="tx1"/>
                  </a:solidFill>
                </a:rPr>
                <a:t>Master</a:t>
              </a:r>
              <a:endParaRPr lang="de-DE" altLang="de-DE" sz="1800">
                <a:solidFill>
                  <a:schemeClr val="tx1"/>
                </a:solidFill>
              </a:endParaRPr>
            </a:p>
          </p:txBody>
        </p:sp>
        <p:sp>
          <p:nvSpPr>
            <p:cNvPr id="13329" name="Textfeld 6"/>
            <p:cNvSpPr txBox="1">
              <a:spLocks noChangeArrowheads="1"/>
            </p:cNvSpPr>
            <p:nvPr/>
          </p:nvSpPr>
          <p:spPr bwMode="auto">
            <a:xfrm>
              <a:off x="3995738" y="4032250"/>
              <a:ext cx="9112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defRPr b="1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9EE0"/>
                </a:buClr>
                <a:buFont typeface="Arial" panose="020B0604020202020204" pitchFamily="34" charset="0"/>
                <a:buChar char="•"/>
                <a:defRPr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2007A"/>
                </a:buClr>
                <a:buFont typeface="Lucida Grande" charset="0"/>
                <a:buChar char="&gt;"/>
                <a:defRPr sz="14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>
                  <a:solidFill>
                    <a:schemeClr val="tx1"/>
                  </a:solidFill>
                </a:rPr>
                <a:t>Doktorat / PhD</a:t>
              </a:r>
            </a:p>
          </p:txBody>
        </p:sp>
        <p:cxnSp>
          <p:nvCxnSpPr>
            <p:cNvPr id="18" name="Gerade Verbindung 27"/>
            <p:cNvCxnSpPr/>
            <p:nvPr/>
          </p:nvCxnSpPr>
          <p:spPr>
            <a:xfrm>
              <a:off x="3365500" y="5364163"/>
              <a:ext cx="216058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8"/>
            <p:cNvCxnSpPr/>
            <p:nvPr/>
          </p:nvCxnSpPr>
          <p:spPr>
            <a:xfrm>
              <a:off x="3756025" y="4645025"/>
              <a:ext cx="133191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Geschweifte Klammer links 19"/>
          <p:cNvSpPr/>
          <p:nvPr/>
        </p:nvSpPr>
        <p:spPr>
          <a:xfrm>
            <a:off x="3081338" y="3913188"/>
            <a:ext cx="376237" cy="1590675"/>
          </a:xfrm>
          <a:prstGeom prst="leftBrac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Geschweifte Klammer links 20"/>
          <p:cNvSpPr/>
          <p:nvPr/>
        </p:nvSpPr>
        <p:spPr>
          <a:xfrm rot="10800000">
            <a:off x="6132513" y="5081588"/>
            <a:ext cx="376237" cy="1225550"/>
          </a:xfrm>
          <a:prstGeom prst="leftBrace">
            <a:avLst/>
          </a:prstGeom>
          <a:ln>
            <a:solidFill>
              <a:srgbClr val="009DE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321" name="Textfeld 5"/>
          <p:cNvSpPr txBox="1">
            <a:spLocks noChangeArrowheads="1"/>
          </p:cNvSpPr>
          <p:nvPr/>
        </p:nvSpPr>
        <p:spPr bwMode="auto">
          <a:xfrm>
            <a:off x="1049338" y="4314825"/>
            <a:ext cx="2016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de-DE" sz="1200" dirty="0">
                <a:solidFill>
                  <a:srgbClr val="009DE0"/>
                </a:solidFill>
              </a:rPr>
              <a:t>Programmes de soutien débutant en </a:t>
            </a:r>
            <a:r>
              <a:rPr lang="fr-FR" altLang="de-DE" sz="1200" dirty="0">
                <a:solidFill>
                  <a:srgbClr val="00B0F0"/>
                </a:solidFill>
              </a:rPr>
              <a:t>mast</a:t>
            </a:r>
            <a:r>
              <a:rPr lang="fr-FR" altLang="de-DE" sz="1200" dirty="0">
                <a:solidFill>
                  <a:srgbClr val="009DE0"/>
                </a:solidFill>
              </a:rPr>
              <a:t>er et aboutissant à un grade de docteur (PhD-</a:t>
            </a:r>
            <a:r>
              <a:rPr lang="fr-FR" altLang="de-DE" sz="1200" dirty="0" err="1">
                <a:solidFill>
                  <a:srgbClr val="009DE0"/>
                </a:solidFill>
              </a:rPr>
              <a:t>Track</a:t>
            </a:r>
            <a:r>
              <a:rPr lang="fr-FR" altLang="de-DE" sz="1200" dirty="0">
                <a:solidFill>
                  <a:srgbClr val="009DE0"/>
                </a:solidFill>
              </a:rPr>
              <a:t>)</a:t>
            </a:r>
            <a:endParaRPr lang="de-DE" altLang="de-DE" sz="1200" dirty="0">
              <a:solidFill>
                <a:srgbClr val="009DE0"/>
              </a:solidFill>
            </a:endParaRPr>
          </a:p>
        </p:txBody>
      </p:sp>
      <p:sp>
        <p:nvSpPr>
          <p:cNvPr id="13322" name="Textfeld 19"/>
          <p:cNvSpPr txBox="1">
            <a:spLocks noChangeArrowheads="1"/>
          </p:cNvSpPr>
          <p:nvPr/>
        </p:nvSpPr>
        <p:spPr bwMode="auto">
          <a:xfrm>
            <a:off x="6672263" y="5314950"/>
            <a:ext cx="201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de-DE" sz="1200">
                <a:solidFill>
                  <a:srgbClr val="009DE0"/>
                </a:solidFill>
              </a:rPr>
              <a:t>Programmes de soutien débutant en licence et aboutissant à un grade de master</a:t>
            </a:r>
            <a:endParaRPr lang="de-DE" altLang="de-DE" sz="1200">
              <a:solidFill>
                <a:srgbClr val="009DE0"/>
              </a:solidFill>
            </a:endParaRPr>
          </a:p>
        </p:txBody>
      </p:sp>
      <p:sp>
        <p:nvSpPr>
          <p:cNvPr id="22" name="Textfeld 1"/>
          <p:cNvSpPr txBox="1">
            <a:spLocks noChangeArrowheads="1"/>
          </p:cNvSpPr>
          <p:nvPr/>
        </p:nvSpPr>
        <p:spPr bwMode="auto">
          <a:xfrm>
            <a:off x="709613" y="1719263"/>
            <a:ext cx="3403600" cy="1908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sz="1200" b="1" dirty="0"/>
              <a:t>Les types d’établissements en Allemagne :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Universitäten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Technische Universitäten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Fachhochschulen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Pädagogische Hochschulen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Duale Hochschulen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600" b="1" dirty="0">
              <a:solidFill>
                <a:srgbClr val="827360"/>
              </a:solidFill>
            </a:endParaRPr>
          </a:p>
        </p:txBody>
      </p:sp>
      <p:sp>
        <p:nvSpPr>
          <p:cNvPr id="23" name="Textfeld 2"/>
          <p:cNvSpPr txBox="1">
            <a:spLocks noChangeArrowheads="1"/>
          </p:cNvSpPr>
          <p:nvPr/>
        </p:nvSpPr>
        <p:spPr bwMode="auto">
          <a:xfrm>
            <a:off x="5451475" y="1733550"/>
            <a:ext cx="3073400" cy="1724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sz="1200" b="1" dirty="0"/>
              <a:t>Les types d’établissements en France 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FR" sz="1200" b="1" dirty="0"/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altLang="de-DE" sz="1200" dirty="0">
                <a:solidFill>
                  <a:srgbClr val="827360"/>
                </a:solidFill>
              </a:rPr>
              <a:t>Universités  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de-DE" sz="1200" dirty="0">
                <a:solidFill>
                  <a:srgbClr val="827360"/>
                </a:solidFill>
              </a:rPr>
              <a:t>Grandes Écoles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de-DE" sz="1200" dirty="0">
                <a:solidFill>
                  <a:srgbClr val="827360"/>
                </a:solidFill>
              </a:rPr>
              <a:t>Instituts d’Études Politiques 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de-DE" sz="1200" dirty="0">
                <a:solidFill>
                  <a:srgbClr val="827360"/>
                </a:solidFill>
              </a:rPr>
              <a:t>Écoles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600" b="1" dirty="0">
              <a:solidFill>
                <a:srgbClr val="1F97C1"/>
              </a:solidFill>
            </a:endParaRPr>
          </a:p>
        </p:txBody>
      </p:sp>
      <p:pic>
        <p:nvPicPr>
          <p:cNvPr id="13325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088" y="2251075"/>
            <a:ext cx="649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/>
          <a:lstStyle/>
          <a:p>
            <a:r>
              <a:rPr altLang="de-DE" sz="2400" cap="none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Les différentes disciplines</a:t>
            </a:r>
            <a:endParaRPr lang="de-DE" altLang="de-DE" sz="2400" cap="none" smtClean="0">
              <a:solidFill>
                <a:srgbClr val="82736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536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"/>
          <p:cNvSpPr>
            <a:spLocks noChangeArrowheads="1"/>
          </p:cNvSpPr>
          <p:nvPr/>
        </p:nvSpPr>
        <p:spPr bwMode="auto">
          <a:xfrm>
            <a:off x="468313" y="6116638"/>
            <a:ext cx="8313737" cy="584775"/>
          </a:xfrm>
          <a:prstGeom prst="rect">
            <a:avLst/>
          </a:prstGeom>
          <a:solidFill>
            <a:srgbClr val="FCD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827360"/>
                </a:solidFill>
              </a:rPr>
              <a:t>Retrouvez tous les </a:t>
            </a:r>
            <a:r>
              <a:rPr lang="fr-FR" altLang="fr-FR" sz="1800" b="1" dirty="0" smtClean="0">
                <a:solidFill>
                  <a:srgbClr val="827360"/>
                </a:solidFill>
              </a:rPr>
              <a:t>189 </a:t>
            </a:r>
            <a:r>
              <a:rPr lang="fr-FR" altLang="fr-FR" sz="1800" b="1" dirty="0">
                <a:solidFill>
                  <a:srgbClr val="827360"/>
                </a:solidFill>
              </a:rPr>
              <a:t>cursus dans le guide des études de l’UFA : </a:t>
            </a:r>
            <a:endParaRPr lang="fr-FR" altLang="fr-FR" sz="1800" b="1" dirty="0" smtClean="0">
              <a:solidFill>
                <a:srgbClr val="82736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u="sng" dirty="0" smtClean="0">
                <a:solidFill>
                  <a:schemeClr val="tx1"/>
                </a:solidFill>
                <a:hlinkClick r:id="rId4"/>
              </a:rPr>
              <a:t>www.dfh-ufa.org/fr/programmes/guide-des-etudes</a:t>
            </a:r>
            <a:endParaRPr lang="fr-FR" altLang="fr-FR" u="sng" dirty="0" smtClean="0">
              <a:solidFill>
                <a:schemeClr val="tx1"/>
              </a:solidFill>
            </a:endParaRPr>
          </a:p>
        </p:txBody>
      </p:sp>
      <p:pic>
        <p:nvPicPr>
          <p:cNvPr id="15367" name="Imag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19250"/>
            <a:ext cx="767238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22"/>
          <p:cNvSpPr>
            <a:spLocks noGrp="1" noChangeArrowheads="1"/>
          </p:cNvSpPr>
          <p:nvPr>
            <p:ph type="title" idx="4294967295"/>
          </p:nvPr>
        </p:nvSpPr>
        <p:spPr>
          <a:xfrm>
            <a:off x="552450" y="722313"/>
            <a:ext cx="8291513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/>
          <a:lstStyle/>
          <a:p>
            <a:r>
              <a:rPr altLang="de-DE" sz="2400" cap="none" dirty="0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Les atouts d’un cursus intégré UFA</a:t>
            </a:r>
            <a:endParaRPr lang="de-DE" altLang="de-DE" sz="2400" cap="none" dirty="0" smtClean="0">
              <a:solidFill>
                <a:srgbClr val="82736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20112" y="644525"/>
            <a:ext cx="516383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7413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92163" y="1736725"/>
            <a:ext cx="7812087" cy="441659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Aft>
                <a:spcPts val="600"/>
              </a:spcAft>
              <a:defRPr/>
            </a:pPr>
            <a:r>
              <a:rPr lang="de-DE" altLang="de-DE" sz="1200" b="1" dirty="0">
                <a:solidFill>
                  <a:srgbClr val="0198F3"/>
                </a:solidFill>
              </a:rPr>
              <a:t>BONNE ORGANISATION DES ETUDES</a:t>
            </a:r>
          </a:p>
          <a:p>
            <a:pPr marL="177800" indent="-177800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fr-FR" sz="1200" b="1" dirty="0" smtClean="0">
                <a:solidFill>
                  <a:srgbClr val="827360"/>
                </a:solidFill>
              </a:rPr>
              <a:t>organisation </a:t>
            </a:r>
            <a:r>
              <a:rPr lang="fr-FR" sz="1200" b="1" dirty="0">
                <a:solidFill>
                  <a:srgbClr val="827360"/>
                </a:solidFill>
              </a:rPr>
              <a:t>commune </a:t>
            </a:r>
            <a:r>
              <a:rPr lang="fr-FR" sz="1200" dirty="0">
                <a:solidFill>
                  <a:srgbClr val="827360"/>
                </a:solidFill>
              </a:rPr>
              <a:t>des études et des examens</a:t>
            </a:r>
          </a:p>
          <a:p>
            <a:pPr marL="177800" indent="-177800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827360"/>
                </a:solidFill>
              </a:rPr>
              <a:t>deux diplômes de niveau équivalent reconnus au niveau national (</a:t>
            </a:r>
            <a:r>
              <a:rPr lang="fr-FR" sz="1200" b="1" dirty="0">
                <a:solidFill>
                  <a:srgbClr val="827360"/>
                </a:solidFill>
              </a:rPr>
              <a:t>double diplôme</a:t>
            </a:r>
            <a:r>
              <a:rPr lang="fr-FR" sz="1200" dirty="0">
                <a:solidFill>
                  <a:srgbClr val="827360"/>
                </a:solidFill>
              </a:rPr>
              <a:t>)</a:t>
            </a:r>
          </a:p>
          <a:p>
            <a:pPr marL="173038" indent="-173038" eaLnBrk="1" hangingPunct="1">
              <a:buFont typeface="Arial" panose="020B0604020202020204" pitchFamily="34" charset="0"/>
              <a:buChar char="•"/>
              <a:defRPr/>
            </a:pPr>
            <a:r>
              <a:rPr lang="fr-FR" altLang="de-DE" sz="1200" dirty="0">
                <a:solidFill>
                  <a:srgbClr val="827360"/>
                </a:solidFill>
              </a:rPr>
              <a:t>séjour prolongé à l’étranger </a:t>
            </a:r>
            <a:r>
              <a:rPr lang="fr-FR" altLang="de-DE" sz="1200" b="1" dirty="0">
                <a:solidFill>
                  <a:srgbClr val="827360"/>
                </a:solidFill>
              </a:rPr>
              <a:t>sans allongement de la durée des études</a:t>
            </a:r>
            <a:endParaRPr lang="fr-FR" altLang="de-DE" sz="1200" dirty="0">
              <a:solidFill>
                <a:srgbClr val="827360"/>
              </a:solidFill>
            </a:endParaRPr>
          </a:p>
          <a:p>
            <a:pPr marL="177800" indent="-177800" defTabSz="914400" eaLnBrk="1" hangingPunct="1">
              <a:buFont typeface="Arial" panose="020B0604020202020204" pitchFamily="34" charset="0"/>
              <a:buChar char="•"/>
              <a:defRPr/>
            </a:pPr>
            <a:endParaRPr lang="de-DE" altLang="de-DE" sz="1600" dirty="0">
              <a:solidFill>
                <a:srgbClr val="827360"/>
              </a:solidFill>
            </a:endParaRPr>
          </a:p>
          <a:p>
            <a:pPr defTabSz="914400" eaLnBrk="1" hangingPunct="1">
              <a:spcAft>
                <a:spcPts val="600"/>
              </a:spcAft>
              <a:defRPr/>
            </a:pPr>
            <a:r>
              <a:rPr lang="de-DE" altLang="de-DE" sz="1200" b="1" dirty="0">
                <a:solidFill>
                  <a:srgbClr val="0198F3"/>
                </a:solidFill>
              </a:rPr>
              <a:t>DÉCOUVRIR UN PAYS ET DES AMIS</a:t>
            </a:r>
          </a:p>
          <a:p>
            <a:pPr marL="179388" indent="-179388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827360"/>
                </a:solidFill>
              </a:rPr>
              <a:t>des études au sein d’un </a:t>
            </a:r>
            <a:r>
              <a:rPr lang="fr-FR" sz="1200" b="1" dirty="0">
                <a:solidFill>
                  <a:srgbClr val="827360"/>
                </a:solidFill>
              </a:rPr>
              <a:t>groupe franco-allemand</a:t>
            </a:r>
          </a:p>
          <a:p>
            <a:pPr marL="179388" indent="-179388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827360"/>
                </a:solidFill>
              </a:rPr>
              <a:t>immersion</a:t>
            </a:r>
            <a:r>
              <a:rPr lang="fr-FR" sz="1200" dirty="0">
                <a:solidFill>
                  <a:srgbClr val="827360"/>
                </a:solidFill>
              </a:rPr>
              <a:t> dans le pays partenaire (généralement la moitié des études, de 2 à 3 semestres)</a:t>
            </a:r>
          </a:p>
          <a:p>
            <a:pPr marL="285750" indent="-285750" defTabSz="914400" eaLnBrk="1" hangingPunct="1">
              <a:buFontTx/>
              <a:buChar char="-"/>
              <a:defRPr/>
            </a:pPr>
            <a:endParaRPr lang="de-DE" sz="1600" dirty="0">
              <a:solidFill>
                <a:srgbClr val="827360"/>
              </a:solidFill>
            </a:endParaRPr>
          </a:p>
          <a:p>
            <a:pPr defTabSz="914400" eaLnBrk="1" hangingPunct="1">
              <a:spcAft>
                <a:spcPts val="600"/>
              </a:spcAft>
              <a:defRPr/>
            </a:pPr>
            <a:r>
              <a:rPr lang="de-DE" sz="1200" b="1" dirty="0" smtClean="0">
                <a:solidFill>
                  <a:srgbClr val="0198F3"/>
                </a:solidFill>
              </a:rPr>
              <a:t>ENCADREMENT</a:t>
            </a:r>
            <a:endParaRPr lang="de-DE" sz="1200" b="1" dirty="0">
              <a:solidFill>
                <a:srgbClr val="0198F3"/>
              </a:solidFill>
            </a:endParaRPr>
          </a:p>
          <a:p>
            <a:pPr marL="179388" indent="-179388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827360"/>
                </a:solidFill>
              </a:rPr>
              <a:t>préparation ciblée </a:t>
            </a:r>
            <a:r>
              <a:rPr lang="fr-FR" sz="1200" dirty="0">
                <a:solidFill>
                  <a:srgbClr val="827360"/>
                </a:solidFill>
              </a:rPr>
              <a:t>aussi bien au niveau linguistique qu’administratif </a:t>
            </a:r>
            <a:r>
              <a:rPr lang="fr-FR" sz="1200" dirty="0" smtClean="0">
                <a:solidFill>
                  <a:srgbClr val="827360"/>
                </a:solidFill>
              </a:rPr>
              <a:t>(p. ex. cours de langue)</a:t>
            </a:r>
            <a:endParaRPr lang="fr-FR" sz="1200" dirty="0">
              <a:solidFill>
                <a:srgbClr val="827360"/>
              </a:solidFill>
            </a:endParaRPr>
          </a:p>
          <a:p>
            <a:pPr marL="179388" indent="-179388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fr-FR" sz="1200" dirty="0" smtClean="0">
                <a:solidFill>
                  <a:srgbClr val="827360"/>
                </a:solidFill>
              </a:rPr>
              <a:t>encadrement </a:t>
            </a:r>
            <a:r>
              <a:rPr lang="fr-FR" sz="1200" dirty="0">
                <a:solidFill>
                  <a:srgbClr val="827360"/>
                </a:solidFill>
              </a:rPr>
              <a:t>et </a:t>
            </a:r>
            <a:r>
              <a:rPr lang="fr-FR" sz="1200" b="1" dirty="0" smtClean="0">
                <a:solidFill>
                  <a:srgbClr val="827360"/>
                </a:solidFill>
              </a:rPr>
              <a:t>soutien</a:t>
            </a:r>
            <a:r>
              <a:rPr lang="fr-FR" sz="1200" dirty="0" smtClean="0">
                <a:solidFill>
                  <a:srgbClr val="827360"/>
                </a:solidFill>
              </a:rPr>
              <a:t> particuliers </a:t>
            </a:r>
            <a:r>
              <a:rPr lang="fr-FR" sz="1200" dirty="0">
                <a:solidFill>
                  <a:srgbClr val="827360"/>
                </a:solidFill>
              </a:rPr>
              <a:t>dans le pays d’origine et à l’étranger</a:t>
            </a:r>
          </a:p>
          <a:p>
            <a:pPr marL="179388" indent="-179388" defTabSz="914400" eaLnBrk="1" hangingPunct="1">
              <a:buFont typeface="Arial" panose="020B0604020202020204" pitchFamily="34" charset="0"/>
              <a:buChar char="•"/>
              <a:defRPr/>
            </a:pPr>
            <a:endParaRPr lang="de-DE" sz="1600" b="1" dirty="0">
              <a:solidFill>
                <a:srgbClr val="827360"/>
              </a:solidFill>
            </a:endParaRPr>
          </a:p>
          <a:p>
            <a:pPr defTabSz="914400" eaLnBrk="1" hangingPunct="1">
              <a:spcAft>
                <a:spcPts val="600"/>
              </a:spcAft>
              <a:defRPr/>
            </a:pPr>
            <a:r>
              <a:rPr lang="de-DE" sz="1200" b="1" dirty="0">
                <a:solidFill>
                  <a:srgbClr val="0198F3"/>
                </a:solidFill>
              </a:rPr>
              <a:t>COMPETENCES</a:t>
            </a:r>
          </a:p>
          <a:p>
            <a:pPr marL="182563" indent="-182563" eaLnBrk="1" hangingPunct="1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827360"/>
                </a:solidFill>
              </a:rPr>
              <a:t>acquisition de solides compétences </a:t>
            </a:r>
            <a:r>
              <a:rPr lang="fr-FR" sz="1200" b="1" dirty="0">
                <a:solidFill>
                  <a:srgbClr val="827360"/>
                </a:solidFill>
              </a:rPr>
              <a:t>disciplinaires, linguistiques et interculturelles</a:t>
            </a:r>
          </a:p>
          <a:p>
            <a:pPr marL="182563" indent="-182563" eaLnBrk="1" hangingPunct="1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827360"/>
                </a:solidFill>
              </a:rPr>
              <a:t>développement </a:t>
            </a:r>
            <a:r>
              <a:rPr lang="fr-FR" sz="1200" b="1" dirty="0">
                <a:solidFill>
                  <a:srgbClr val="827360"/>
                </a:solidFill>
              </a:rPr>
              <a:t>personnel</a:t>
            </a:r>
            <a:r>
              <a:rPr lang="fr-FR" sz="1200" dirty="0">
                <a:solidFill>
                  <a:srgbClr val="827360"/>
                </a:solidFill>
              </a:rPr>
              <a:t> considérable (autonomie, résistance au stress, flexibilité, esprit d’équipe)</a:t>
            </a:r>
          </a:p>
          <a:p>
            <a:pPr defTabSz="914400" eaLnBrk="1" hangingPunct="1">
              <a:defRPr/>
            </a:pPr>
            <a:endParaRPr lang="de-DE" sz="1600" b="1" dirty="0">
              <a:solidFill>
                <a:srgbClr val="00B0F0"/>
              </a:solidFill>
            </a:endParaRPr>
          </a:p>
          <a:p>
            <a:pPr defTabSz="914400" eaLnBrk="1" hangingPunct="1">
              <a:spcAft>
                <a:spcPts val="600"/>
              </a:spcAft>
              <a:defRPr/>
            </a:pPr>
            <a:r>
              <a:rPr lang="de-DE" sz="1200" b="1" dirty="0">
                <a:solidFill>
                  <a:srgbClr val="0198F3"/>
                </a:solidFill>
              </a:rPr>
              <a:t>AIDE A LA MOBILITE</a:t>
            </a:r>
            <a:endParaRPr lang="de-DE" altLang="de-DE" sz="1200" b="1" dirty="0">
              <a:solidFill>
                <a:srgbClr val="0198F3"/>
              </a:solidFill>
            </a:endParaRPr>
          </a:p>
          <a:p>
            <a:pPr marL="179388" indent="-179388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827360"/>
                </a:solidFill>
              </a:rPr>
              <a:t>300 € </a:t>
            </a:r>
            <a:r>
              <a:rPr lang="fr-FR" sz="1200" dirty="0">
                <a:solidFill>
                  <a:srgbClr val="827360"/>
                </a:solidFill>
              </a:rPr>
              <a:t>par mois octroyés aux étudiants durant leur phase de mobilité</a:t>
            </a:r>
          </a:p>
          <a:p>
            <a:pPr defTabSz="914400" eaLnBrk="1" hangingPunct="1">
              <a:defRPr/>
            </a:pPr>
            <a:endParaRPr lang="de-DE" sz="1200" dirty="0">
              <a:solidFill>
                <a:srgbClr val="827360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/>
          <a:lstStyle/>
          <a:p>
            <a:r>
              <a:rPr altLang="de-DE" sz="2400" cap="none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Que propose encore l’UFA ?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9461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370019" y="1901563"/>
            <a:ext cx="34184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tabLst>
                <a:tab pos="182563" algn="l"/>
              </a:tabLst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tabLst>
                <a:tab pos="182563" algn="l"/>
              </a:tabLst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tabLst>
                <a:tab pos="182563" algn="l"/>
              </a:tabLst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tabLst>
                <a:tab pos="182563" algn="l"/>
              </a:tabLst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fr-FR" altLang="de-DE" sz="1200" dirty="0"/>
              <a:t>Entraînement interculturel à la candidature </a:t>
            </a:r>
            <a:endParaRPr lang="fr-FR" altLang="de-DE" sz="1200" dirty="0">
              <a:solidFill>
                <a:srgbClr val="827360"/>
              </a:solidFill>
            </a:endParaRPr>
          </a:p>
        </p:txBody>
      </p:sp>
      <p:pic>
        <p:nvPicPr>
          <p:cNvPr id="19463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32" y="1830058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9" y="1838120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Grafi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9" y="2522333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Grafi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32" y="2525383"/>
            <a:ext cx="3968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Rechteck 1"/>
          <p:cNvSpPr>
            <a:spLocks noChangeArrowheads="1"/>
          </p:cNvSpPr>
          <p:nvPr/>
        </p:nvSpPr>
        <p:spPr bwMode="auto">
          <a:xfrm>
            <a:off x="792169" y="3408345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rgbClr val="0198F3"/>
                </a:solidFill>
              </a:rPr>
              <a:t>72%</a:t>
            </a:r>
          </a:p>
        </p:txBody>
      </p:sp>
      <p:sp>
        <p:nvSpPr>
          <p:cNvPr id="19468" name="Rechteck 1"/>
          <p:cNvSpPr>
            <a:spLocks noChangeArrowheads="1"/>
          </p:cNvSpPr>
          <p:nvPr/>
        </p:nvSpPr>
        <p:spPr bwMode="auto">
          <a:xfrm>
            <a:off x="796932" y="4024295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rgbClr val="0198F3"/>
                </a:solidFill>
              </a:rPr>
              <a:t>68%</a:t>
            </a:r>
          </a:p>
        </p:txBody>
      </p:sp>
      <p:sp>
        <p:nvSpPr>
          <p:cNvPr id="19469" name="Rechteck 1"/>
          <p:cNvSpPr>
            <a:spLocks noChangeArrowheads="1"/>
          </p:cNvSpPr>
          <p:nvPr/>
        </p:nvSpPr>
        <p:spPr bwMode="auto">
          <a:xfrm>
            <a:off x="792169" y="4600557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rgbClr val="0198F3"/>
                </a:solidFill>
              </a:rPr>
              <a:t>93%</a:t>
            </a:r>
          </a:p>
        </p:txBody>
      </p:sp>
      <p:sp>
        <p:nvSpPr>
          <p:cNvPr id="19470" name="Text Box 8"/>
          <p:cNvSpPr txBox="1">
            <a:spLocks noChangeArrowheads="1"/>
          </p:cNvSpPr>
          <p:nvPr/>
        </p:nvSpPr>
        <p:spPr bwMode="auto">
          <a:xfrm>
            <a:off x="1358907" y="2583225"/>
            <a:ext cx="252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tabLst>
                <a:tab pos="182563" algn="l"/>
              </a:tabLst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tabLst>
                <a:tab pos="182563" algn="l"/>
              </a:tabLst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tabLst>
                <a:tab pos="182563" algn="l"/>
              </a:tabLst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tabLst>
                <a:tab pos="182563" algn="l"/>
              </a:tabLst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fr-FR" altLang="de-DE" sz="1200"/>
              <a:t>Prix d’Excellence </a:t>
            </a:r>
            <a:r>
              <a:rPr lang="fr-FR" altLang="de-DE" sz="1200" b="0">
                <a:solidFill>
                  <a:srgbClr val="827360"/>
                </a:solidFill>
              </a:rPr>
              <a:t> </a:t>
            </a:r>
          </a:p>
        </p:txBody>
      </p:sp>
      <p:sp>
        <p:nvSpPr>
          <p:cNvPr id="19471" name="Text Box 8"/>
          <p:cNvSpPr txBox="1">
            <a:spLocks noChangeArrowheads="1"/>
          </p:cNvSpPr>
          <p:nvPr/>
        </p:nvSpPr>
        <p:spPr bwMode="auto">
          <a:xfrm>
            <a:off x="5940432" y="1904353"/>
            <a:ext cx="252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fr-FR" altLang="de-DE" sz="1200"/>
              <a:t>Relations entreprises </a:t>
            </a:r>
            <a:r>
              <a:rPr lang="fr-FR" altLang="de-DE" sz="1200" b="0">
                <a:solidFill>
                  <a:srgbClr val="827360"/>
                </a:solidFill>
              </a:rPr>
              <a:t> </a:t>
            </a:r>
          </a:p>
        </p:txBody>
      </p:sp>
      <p:sp>
        <p:nvSpPr>
          <p:cNvPr id="19472" name="Text Box 8"/>
          <p:cNvSpPr txBox="1">
            <a:spLocks noChangeArrowheads="1"/>
          </p:cNvSpPr>
          <p:nvPr/>
        </p:nvSpPr>
        <p:spPr bwMode="auto">
          <a:xfrm>
            <a:off x="5940432" y="2579041"/>
            <a:ext cx="252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fr-FR" altLang="de-DE" sz="1200"/>
              <a:t>Réseaux de diplômés</a:t>
            </a:r>
            <a:r>
              <a:rPr lang="fr-FR" altLang="de-DE" sz="1200" b="0">
                <a:solidFill>
                  <a:srgbClr val="827360"/>
                </a:solidFill>
              </a:rPr>
              <a:t> </a:t>
            </a:r>
          </a:p>
        </p:txBody>
      </p:sp>
      <p:sp>
        <p:nvSpPr>
          <p:cNvPr id="19473" name="Text Box 9"/>
          <p:cNvSpPr txBox="1">
            <a:spLocks noChangeArrowheads="1"/>
          </p:cNvSpPr>
          <p:nvPr/>
        </p:nvSpPr>
        <p:spPr bwMode="auto">
          <a:xfrm>
            <a:off x="755657" y="3419457"/>
            <a:ext cx="7200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fr-FR" altLang="de-DE" sz="1200" b="0" dirty="0"/>
              <a:t>des diplômés considèrent leur </a:t>
            </a:r>
            <a:r>
              <a:rPr lang="fr-FR" altLang="de-DE" sz="1200" dirty="0"/>
              <a:t>double diplôme </a:t>
            </a:r>
            <a:r>
              <a:rPr lang="fr-FR" altLang="de-DE" sz="1200" b="0" dirty="0"/>
              <a:t>comme un </a:t>
            </a:r>
            <a:r>
              <a:rPr lang="fr-FR" altLang="de-DE" sz="1200" dirty="0"/>
              <a:t>atout dans leur recherche d’emploi.</a:t>
            </a:r>
            <a:endParaRPr lang="de-DE" altLang="de-DE" sz="1200" dirty="0">
              <a:solidFill>
                <a:srgbClr val="827360"/>
              </a:solidFill>
            </a:endParaRPr>
          </a:p>
        </p:txBody>
      </p:sp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92169" y="4056045"/>
            <a:ext cx="71643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fr-FR" altLang="de-DE" sz="1200" b="0" dirty="0"/>
              <a:t>des diplômés ont mis </a:t>
            </a:r>
            <a:r>
              <a:rPr lang="fr-FR" altLang="de-DE" sz="1200" dirty="0"/>
              <a:t>moins de trois mois à trouver un emploi dans leur domaine</a:t>
            </a:r>
            <a:r>
              <a:rPr lang="de-DE" altLang="de-DE" sz="1200" dirty="0">
                <a:solidFill>
                  <a:srgbClr val="827360"/>
                </a:solidFill>
              </a:rPr>
              <a:t>.</a:t>
            </a:r>
          </a:p>
        </p:txBody>
      </p:sp>
      <p:sp>
        <p:nvSpPr>
          <p:cNvPr id="19475" name="Text Box 9"/>
          <p:cNvSpPr txBox="1">
            <a:spLocks noChangeArrowheads="1"/>
          </p:cNvSpPr>
          <p:nvPr/>
        </p:nvSpPr>
        <p:spPr bwMode="auto">
          <a:xfrm>
            <a:off x="755657" y="4660882"/>
            <a:ext cx="72009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fr-FR" altLang="de-DE" sz="1200" b="0" dirty="0"/>
              <a:t>des diplômés </a:t>
            </a:r>
            <a:r>
              <a:rPr lang="fr-FR" altLang="de-DE" sz="1200" dirty="0"/>
              <a:t>recommanderaient un cursus franco-allemand à de futurs étudiants !</a:t>
            </a:r>
            <a:endParaRPr lang="de-DE" altLang="de-DE" sz="1200" dirty="0">
              <a:solidFill>
                <a:srgbClr val="827360"/>
              </a:solidFill>
            </a:endParaRPr>
          </a:p>
        </p:txBody>
      </p:sp>
      <p:sp>
        <p:nvSpPr>
          <p:cNvPr id="19476" name="Textfeld 1"/>
          <p:cNvSpPr txBox="1">
            <a:spLocks noChangeArrowheads="1"/>
          </p:cNvSpPr>
          <p:nvPr/>
        </p:nvSpPr>
        <p:spPr bwMode="auto">
          <a:xfrm>
            <a:off x="1033469" y="5543451"/>
            <a:ext cx="7366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defTabSz="914400" eaLnBrk="1" hangingPunct="1">
              <a:spcBef>
                <a:spcPct val="0"/>
              </a:spcBef>
            </a:pPr>
            <a:r>
              <a:rPr lang="fr-FR" altLang="de-DE" sz="1200"/>
              <a:t>Meilleures opportunités de carrière sur le marché du travail français, allemand et international !</a:t>
            </a:r>
            <a:endParaRPr lang="de-DE" altLang="de-DE" sz="1200" b="0">
              <a:solidFill>
                <a:srgbClr val="827360"/>
              </a:solidFill>
            </a:endParaRPr>
          </a:p>
        </p:txBody>
      </p:sp>
      <p:pic>
        <p:nvPicPr>
          <p:cNvPr id="19477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01" y="5525988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-19050" y="284163"/>
            <a:ext cx="9180513" cy="1223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366713" y="590550"/>
            <a:ext cx="84534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000" tIns="187200" rIns="144000" bIns="187200"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fr-FR" b="1" kern="1200" cap="all" dirty="0">
                <a:solidFill>
                  <a:srgbClr val="009EE0"/>
                </a:solidFill>
                <a:latin typeface="Arial"/>
                <a:ea typeface="ＭＳ Ｐゴシック" pitchFamily="-65" charset="-128"/>
                <a:cs typeface="Helvetic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>
              <a:defRPr/>
            </a:pPr>
            <a:r>
              <a:rPr lang="de-DE" altLang="de-DE">
                <a:solidFill>
                  <a:srgbClr val="827360"/>
                </a:solidFill>
                <a:latin typeface="Calibri" panose="020F0502020204030204" pitchFamily="34" charset="0"/>
              </a:rPr>
              <a:t>[NOM DE VOTRE CURSUS]</a:t>
            </a:r>
          </a:p>
          <a:p>
            <a:pPr algn="ctr">
              <a:defRPr/>
            </a:pPr>
            <a:endParaRPr lang="de-DE" altLang="de-DE" sz="2400">
              <a:solidFill>
                <a:srgbClr val="827360"/>
              </a:solidFill>
              <a:latin typeface="Calibri" panose="020F0502020204030204" pitchFamily="34" charset="0"/>
            </a:endParaRPr>
          </a:p>
        </p:txBody>
      </p:sp>
      <p:pic>
        <p:nvPicPr>
          <p:cNvPr id="21508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0550"/>
            <a:ext cx="19145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1"/>
          <p:cNvSpPr>
            <a:spLocks noChangeArrowheads="1"/>
          </p:cNvSpPr>
          <p:nvPr/>
        </p:nvSpPr>
        <p:spPr bwMode="auto">
          <a:xfrm>
            <a:off x="1417638" y="2636838"/>
            <a:ext cx="63515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827360"/>
                </a:solidFill>
              </a:rPr>
              <a:t>Beteiligte Hochschulen in Frankreich/Deutschland/(Drittland)</a:t>
            </a:r>
          </a:p>
        </p:txBody>
      </p:sp>
      <p:sp>
        <p:nvSpPr>
          <p:cNvPr id="10" name="Rechteck 17"/>
          <p:cNvSpPr/>
          <p:nvPr/>
        </p:nvSpPr>
        <p:spPr>
          <a:xfrm>
            <a:off x="2411413" y="3544888"/>
            <a:ext cx="1439862" cy="94615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900" dirty="0">
                <a:solidFill>
                  <a:schemeClr val="tx1"/>
                </a:solidFill>
              </a:rPr>
              <a:t>Logo de </a:t>
            </a:r>
            <a:r>
              <a:rPr lang="de-DE" sz="900" dirty="0" err="1">
                <a:solidFill>
                  <a:schemeClr val="tx1"/>
                </a:solidFill>
              </a:rPr>
              <a:t>l’établissement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partenaire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smtClean="0">
                <a:solidFill>
                  <a:schemeClr val="tx1"/>
                </a:solidFill>
              </a:rPr>
              <a:t>en </a:t>
            </a:r>
            <a:r>
              <a:rPr lang="de-DE" sz="900" dirty="0">
                <a:solidFill>
                  <a:schemeClr val="tx1"/>
                </a:solidFill>
              </a:rPr>
              <a:t>France</a:t>
            </a:r>
          </a:p>
        </p:txBody>
      </p:sp>
      <p:sp>
        <p:nvSpPr>
          <p:cNvPr id="11" name="Rechteck 19"/>
          <p:cNvSpPr/>
          <p:nvPr/>
        </p:nvSpPr>
        <p:spPr>
          <a:xfrm>
            <a:off x="5292725" y="3614738"/>
            <a:ext cx="1439863" cy="946150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900" dirty="0"/>
              <a:t>Logo de </a:t>
            </a:r>
            <a:r>
              <a:rPr lang="de-DE" sz="900" dirty="0" err="1"/>
              <a:t>l’établissement</a:t>
            </a:r>
            <a:r>
              <a:rPr lang="de-DE" sz="900" dirty="0"/>
              <a:t> </a:t>
            </a:r>
            <a:r>
              <a:rPr lang="de-DE" sz="900" dirty="0" err="1"/>
              <a:t>partenaire</a:t>
            </a:r>
            <a:r>
              <a:rPr lang="de-DE" sz="900" dirty="0"/>
              <a:t> </a:t>
            </a:r>
            <a:r>
              <a:rPr lang="de-DE" sz="900" dirty="0" smtClean="0"/>
              <a:t>en </a:t>
            </a:r>
            <a:r>
              <a:rPr lang="de-DE" sz="900" dirty="0" err="1"/>
              <a:t>Allemagne</a:t>
            </a:r>
            <a:endParaRPr lang="de-DE" sz="900" dirty="0"/>
          </a:p>
        </p:txBody>
      </p:sp>
      <p:sp>
        <p:nvSpPr>
          <p:cNvPr id="21512" name="Rectangle 1"/>
          <p:cNvSpPr>
            <a:spLocks noChangeArrowheads="1"/>
          </p:cNvSpPr>
          <p:nvPr/>
        </p:nvSpPr>
        <p:spPr bwMode="auto">
          <a:xfrm>
            <a:off x="179388" y="2178050"/>
            <a:ext cx="8843962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rgbClr val="827360"/>
                </a:solidFill>
              </a:rPr>
              <a:t>[ </a:t>
            </a:r>
            <a:r>
              <a:rPr lang="fr-FR" altLang="de-DE" sz="1800" dirty="0" smtClean="0">
                <a:solidFill>
                  <a:srgbClr val="827360"/>
                </a:solidFill>
              </a:rPr>
              <a:t>Nom de l’établissement partenaire en France</a:t>
            </a:r>
            <a:r>
              <a:rPr lang="de-DE" altLang="de-DE" sz="1800" dirty="0" smtClean="0">
                <a:solidFill>
                  <a:srgbClr val="827360"/>
                </a:solidFill>
              </a:rPr>
              <a:t>]</a:t>
            </a:r>
            <a:endParaRPr lang="de-DE" altLang="de-DE" sz="1800" dirty="0">
              <a:solidFill>
                <a:srgbClr val="827360"/>
              </a:solidFill>
            </a:endParaRP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rgbClr val="827360"/>
                </a:solidFill>
              </a:rPr>
              <a:t>[ </a:t>
            </a:r>
            <a:r>
              <a:rPr lang="de-DE" altLang="de-DE" sz="1800" dirty="0" err="1">
                <a:solidFill>
                  <a:srgbClr val="827360"/>
                </a:solidFill>
              </a:rPr>
              <a:t>Nom</a:t>
            </a:r>
            <a:r>
              <a:rPr lang="de-DE" altLang="de-DE" sz="1800" dirty="0">
                <a:solidFill>
                  <a:srgbClr val="827360"/>
                </a:solidFill>
              </a:rPr>
              <a:t> de </a:t>
            </a:r>
            <a:r>
              <a:rPr lang="fr-FR" altLang="de-DE" sz="1800" dirty="0" smtClean="0">
                <a:solidFill>
                  <a:srgbClr val="827360"/>
                </a:solidFill>
              </a:rPr>
              <a:t>l’établissement partenaire</a:t>
            </a:r>
            <a:r>
              <a:rPr lang="de-DE" altLang="de-DE" sz="1800" dirty="0" smtClean="0">
                <a:solidFill>
                  <a:srgbClr val="827360"/>
                </a:solidFill>
              </a:rPr>
              <a:t> </a:t>
            </a:r>
            <a:r>
              <a:rPr lang="de-DE" altLang="de-DE" sz="1800" dirty="0">
                <a:solidFill>
                  <a:srgbClr val="827360"/>
                </a:solidFill>
              </a:rPr>
              <a:t>en </a:t>
            </a:r>
            <a:r>
              <a:rPr lang="de-DE" altLang="de-DE" sz="1800" dirty="0" err="1">
                <a:solidFill>
                  <a:srgbClr val="827360"/>
                </a:solidFill>
              </a:rPr>
              <a:t>Allemagne</a:t>
            </a:r>
            <a:r>
              <a:rPr lang="de-DE" altLang="de-DE" sz="1800" dirty="0">
                <a:solidFill>
                  <a:srgbClr val="827360"/>
                </a:solidFill>
              </a:rPr>
              <a:t> ] </a:t>
            </a:r>
          </a:p>
          <a:p>
            <a:pPr algn="ctr" defTabSz="914400" eaLnBrk="1" hangingPunct="1">
              <a:spcBef>
                <a:spcPct val="0"/>
              </a:spcBef>
            </a:pPr>
            <a:r>
              <a:rPr lang="fr-FR" altLang="de-DE" sz="1800" dirty="0" smtClean="0">
                <a:solidFill>
                  <a:srgbClr val="827360"/>
                </a:solidFill>
              </a:rPr>
              <a:t>Le cas échéant : </a:t>
            </a:r>
            <a:r>
              <a:rPr lang="de-DE" altLang="de-DE" sz="1800" dirty="0" smtClean="0">
                <a:solidFill>
                  <a:srgbClr val="827360"/>
                </a:solidFill>
              </a:rPr>
              <a:t>[ </a:t>
            </a:r>
            <a:r>
              <a:rPr lang="de-DE" altLang="de-DE" sz="1800" dirty="0" err="1">
                <a:solidFill>
                  <a:srgbClr val="827360"/>
                </a:solidFill>
              </a:rPr>
              <a:t>Nom</a:t>
            </a:r>
            <a:r>
              <a:rPr lang="de-DE" altLang="de-DE" sz="1800" dirty="0">
                <a:solidFill>
                  <a:srgbClr val="827360"/>
                </a:solidFill>
              </a:rPr>
              <a:t> de </a:t>
            </a:r>
            <a:r>
              <a:rPr lang="fr-FR" altLang="de-DE" sz="1800" dirty="0" smtClean="0">
                <a:solidFill>
                  <a:srgbClr val="827360"/>
                </a:solidFill>
              </a:rPr>
              <a:t>l’établissement partenaire </a:t>
            </a:r>
            <a:r>
              <a:rPr lang="de-DE" altLang="de-DE" sz="1800" dirty="0" err="1" smtClean="0">
                <a:solidFill>
                  <a:srgbClr val="827360"/>
                </a:solidFill>
              </a:rPr>
              <a:t>dans</a:t>
            </a:r>
            <a:r>
              <a:rPr lang="de-DE" altLang="de-DE" sz="1800" dirty="0" smtClean="0">
                <a:solidFill>
                  <a:srgbClr val="827360"/>
                </a:solidFill>
              </a:rPr>
              <a:t> </a:t>
            </a:r>
            <a:r>
              <a:rPr lang="de-DE" altLang="de-DE" sz="1800" dirty="0" err="1">
                <a:solidFill>
                  <a:srgbClr val="827360"/>
                </a:solidFill>
              </a:rPr>
              <a:t>un</a:t>
            </a:r>
            <a:r>
              <a:rPr lang="de-DE" altLang="de-DE" sz="1800" dirty="0">
                <a:solidFill>
                  <a:srgbClr val="827360"/>
                </a:solidFill>
              </a:rPr>
              <a:t> </a:t>
            </a:r>
            <a:r>
              <a:rPr lang="de-DE" altLang="de-DE" sz="1800" dirty="0" err="1">
                <a:solidFill>
                  <a:srgbClr val="827360"/>
                </a:solidFill>
              </a:rPr>
              <a:t>pays</a:t>
            </a:r>
            <a:r>
              <a:rPr lang="de-DE" altLang="de-DE" sz="1800" dirty="0">
                <a:solidFill>
                  <a:srgbClr val="827360"/>
                </a:solidFill>
              </a:rPr>
              <a:t> </a:t>
            </a:r>
            <a:r>
              <a:rPr lang="de-DE" altLang="de-DE" sz="1800" dirty="0" err="1">
                <a:solidFill>
                  <a:srgbClr val="827360"/>
                </a:solidFill>
              </a:rPr>
              <a:t>tiers</a:t>
            </a:r>
            <a:r>
              <a:rPr lang="de-DE" altLang="de-DE" sz="1800" dirty="0">
                <a:solidFill>
                  <a:srgbClr val="827360"/>
                </a:solidFill>
              </a:rPr>
              <a:t> ]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rgbClr val="8273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22"/>
          <p:cNvSpPr>
            <a:spLocks noGrp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</p:spPr>
        <p:txBody>
          <a:bodyPr rIns="180000"/>
          <a:lstStyle/>
          <a:p>
            <a:pPr>
              <a:defRPr/>
            </a:pP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[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</a:rPr>
              <a:t>Nom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 de 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</a:rPr>
              <a:t>votre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</a:rPr>
              <a:t>cursus</a:t>
            </a: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] 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- Aperçu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2355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792163" y="2159000"/>
            <a:ext cx="75596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827360"/>
                </a:solidFill>
              </a:rPr>
              <a:t>[</a:t>
            </a:r>
            <a:r>
              <a:rPr lang="fr-FR" altLang="de-DE" dirty="0">
                <a:solidFill>
                  <a:srgbClr val="827360"/>
                </a:solidFill>
              </a:rPr>
              <a:t>Diplôme en </a:t>
            </a:r>
            <a:r>
              <a:rPr lang="fr-FR" altLang="de-DE" dirty="0" smtClean="0">
                <a:solidFill>
                  <a:srgbClr val="827360"/>
                </a:solidFill>
              </a:rPr>
              <a:t>France et </a:t>
            </a:r>
            <a:r>
              <a:rPr lang="fr-FR" altLang="de-DE" dirty="0">
                <a:solidFill>
                  <a:srgbClr val="827360"/>
                </a:solidFill>
              </a:rPr>
              <a:t>diplôme en </a:t>
            </a:r>
            <a:r>
              <a:rPr lang="fr-FR" altLang="de-DE" dirty="0" smtClean="0">
                <a:solidFill>
                  <a:srgbClr val="827360"/>
                </a:solidFill>
              </a:rPr>
              <a:t>Allemagne</a:t>
            </a:r>
            <a:r>
              <a:rPr lang="de-DE" altLang="de-DE" dirty="0" smtClean="0">
                <a:solidFill>
                  <a:srgbClr val="827360"/>
                </a:solidFill>
              </a:rPr>
              <a:t>]</a:t>
            </a:r>
            <a:endParaRPr lang="de-DE" altLang="de-DE" dirty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827360"/>
                </a:solidFill>
              </a:rPr>
              <a:t>[</a:t>
            </a:r>
            <a:r>
              <a:rPr lang="de-DE" altLang="de-DE" dirty="0" err="1">
                <a:solidFill>
                  <a:srgbClr val="827360"/>
                </a:solidFill>
              </a:rPr>
              <a:t>Durée</a:t>
            </a:r>
            <a:r>
              <a:rPr lang="de-DE" altLang="de-DE" dirty="0">
                <a:solidFill>
                  <a:srgbClr val="827360"/>
                </a:solidFill>
              </a:rPr>
              <a:t> des </a:t>
            </a:r>
            <a:r>
              <a:rPr lang="de-DE" altLang="de-DE" dirty="0" err="1">
                <a:solidFill>
                  <a:srgbClr val="827360"/>
                </a:solidFill>
              </a:rPr>
              <a:t>études</a:t>
            </a:r>
            <a:r>
              <a:rPr lang="de-DE" altLang="de-DE" dirty="0">
                <a:solidFill>
                  <a:srgbClr val="827360"/>
                </a:solidFill>
              </a:rPr>
              <a:t>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827360"/>
                </a:solidFill>
              </a:rPr>
              <a:t>[Responsable de </a:t>
            </a:r>
            <a:r>
              <a:rPr lang="de-DE" altLang="de-DE" dirty="0" err="1" smtClean="0">
                <a:solidFill>
                  <a:srgbClr val="827360"/>
                </a:solidFill>
              </a:rPr>
              <a:t>programme</a:t>
            </a:r>
            <a:r>
              <a:rPr lang="de-DE" altLang="de-DE" dirty="0" smtClean="0">
                <a:solidFill>
                  <a:srgbClr val="827360"/>
                </a:solidFill>
              </a:rPr>
              <a:t> </a:t>
            </a:r>
            <a:r>
              <a:rPr lang="de-DE" altLang="de-DE" dirty="0">
                <a:solidFill>
                  <a:srgbClr val="827360"/>
                </a:solidFill>
              </a:rPr>
              <a:t>en France]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827360"/>
                </a:solidFill>
              </a:rPr>
              <a:t>[Responsable de </a:t>
            </a:r>
            <a:r>
              <a:rPr lang="de-DE" altLang="de-DE" dirty="0" err="1" smtClean="0">
                <a:solidFill>
                  <a:srgbClr val="827360"/>
                </a:solidFill>
              </a:rPr>
              <a:t>programme</a:t>
            </a:r>
            <a:r>
              <a:rPr lang="de-DE" altLang="de-DE" dirty="0" smtClean="0">
                <a:solidFill>
                  <a:srgbClr val="827360"/>
                </a:solidFill>
              </a:rPr>
              <a:t> </a:t>
            </a:r>
            <a:r>
              <a:rPr lang="de-DE" altLang="de-DE" dirty="0">
                <a:solidFill>
                  <a:srgbClr val="827360"/>
                </a:solidFill>
              </a:rPr>
              <a:t>en </a:t>
            </a:r>
            <a:r>
              <a:rPr lang="de-DE" altLang="de-DE" dirty="0" err="1">
                <a:solidFill>
                  <a:srgbClr val="827360"/>
                </a:solidFill>
              </a:rPr>
              <a:t>Allemagne</a:t>
            </a:r>
            <a:r>
              <a:rPr lang="de-DE" altLang="de-DE" dirty="0">
                <a:solidFill>
                  <a:srgbClr val="827360"/>
                </a:solidFill>
              </a:rPr>
              <a:t>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dirty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b="1" dirty="0">
              <a:solidFill>
                <a:srgbClr val="82736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95350" y="4221163"/>
            <a:ext cx="3654425" cy="2052637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Image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l’établissement partenaire en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France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603750" y="4221163"/>
            <a:ext cx="3654425" cy="2052637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/>
              <a:t>Image </a:t>
            </a:r>
            <a:r>
              <a:rPr lang="fr-FR" dirty="0" smtClean="0"/>
              <a:t>de </a:t>
            </a:r>
            <a:r>
              <a:rPr lang="fr-FR" dirty="0"/>
              <a:t>l’établissement partenaire en </a:t>
            </a:r>
            <a:r>
              <a:rPr lang="fr-FR" dirty="0" smtClean="0"/>
              <a:t>Allemagne</a:t>
            </a:r>
            <a:endParaRPr lang="fr-FR" dirty="0"/>
          </a:p>
        </p:txBody>
      </p:sp>
      <p:sp>
        <p:nvSpPr>
          <p:cNvPr id="18" name="Rechteck 17"/>
          <p:cNvSpPr/>
          <p:nvPr/>
        </p:nvSpPr>
        <p:spPr>
          <a:xfrm>
            <a:off x="6804025" y="1830388"/>
            <a:ext cx="1439863" cy="94615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900" dirty="0">
                <a:solidFill>
                  <a:schemeClr val="tx1"/>
                </a:solidFill>
              </a:rPr>
              <a:t>Logo de </a:t>
            </a:r>
            <a:r>
              <a:rPr lang="de-DE" sz="900" dirty="0" err="1">
                <a:solidFill>
                  <a:schemeClr val="tx1"/>
                </a:solidFill>
              </a:rPr>
              <a:t>l’établissement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partenaire</a:t>
            </a:r>
            <a:r>
              <a:rPr lang="de-DE" sz="900" dirty="0">
                <a:solidFill>
                  <a:schemeClr val="tx1"/>
                </a:solidFill>
              </a:rPr>
              <a:t> en France</a:t>
            </a:r>
          </a:p>
        </p:txBody>
      </p:sp>
      <p:sp>
        <p:nvSpPr>
          <p:cNvPr id="20" name="Rechteck 19"/>
          <p:cNvSpPr/>
          <p:nvPr/>
        </p:nvSpPr>
        <p:spPr>
          <a:xfrm>
            <a:off x="6818313" y="2986088"/>
            <a:ext cx="1439862" cy="946150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dirty="0"/>
              <a:t>Logo de l’établissement partenaire </a:t>
            </a:r>
            <a:r>
              <a:rPr lang="fr-FR" sz="900" dirty="0" smtClean="0"/>
              <a:t>en</a:t>
            </a:r>
            <a:endParaRPr lang="fr-FR" sz="900" dirty="0"/>
          </a:p>
          <a:p>
            <a:pPr algn="ctr">
              <a:defRPr/>
            </a:pPr>
            <a:r>
              <a:rPr lang="de-DE" sz="900" dirty="0" err="1" smtClean="0"/>
              <a:t>Allemagne</a:t>
            </a:r>
            <a:endParaRPr lang="de-DE" sz="900" dirty="0"/>
          </a:p>
        </p:txBody>
      </p:sp>
      <p:sp>
        <p:nvSpPr>
          <p:cNvPr id="11" name="Ellipse 10"/>
          <p:cNvSpPr/>
          <p:nvPr/>
        </p:nvSpPr>
        <p:spPr>
          <a:xfrm rot="959641">
            <a:off x="6937375" y="352425"/>
            <a:ext cx="2236788" cy="5334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Alternative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22"/>
          <p:cNvSpPr>
            <a:spLocks noGrp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</p:spPr>
        <p:txBody>
          <a:bodyPr rIns="180000"/>
          <a:lstStyle/>
          <a:p>
            <a:pPr>
              <a:defRPr/>
            </a:pP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[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</a:rPr>
              <a:t>Nom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 de 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</a:rPr>
              <a:t>votre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</a:rPr>
              <a:t>cursus</a:t>
            </a: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] 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- Aperçu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2560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55650" y="1858963"/>
            <a:ext cx="7559675" cy="2524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600" b="1" dirty="0" smtClean="0">
                <a:solidFill>
                  <a:srgbClr val="827360"/>
                </a:solidFill>
              </a:rPr>
              <a:t>[</a:t>
            </a:r>
            <a:r>
              <a:rPr lang="de-DE" altLang="de-DE" sz="1600" b="1" dirty="0" err="1" smtClean="0">
                <a:solidFill>
                  <a:srgbClr val="827360"/>
                </a:solidFill>
                <a:latin typeface="Calibri" panose="020F0502020204030204" pitchFamily="34" charset="0"/>
              </a:rPr>
              <a:t>Nom</a:t>
            </a:r>
            <a:r>
              <a:rPr lang="de-DE" altLang="de-DE" sz="1600" b="1" dirty="0" smtClean="0">
                <a:solidFill>
                  <a:srgbClr val="827360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b="1" dirty="0">
                <a:solidFill>
                  <a:srgbClr val="827360"/>
                </a:solidFill>
                <a:latin typeface="Calibri" panose="020F0502020204030204" pitchFamily="34" charset="0"/>
              </a:rPr>
              <a:t>de </a:t>
            </a:r>
            <a:r>
              <a:rPr lang="de-DE" altLang="de-DE" sz="1600" b="1" dirty="0" err="1">
                <a:solidFill>
                  <a:srgbClr val="827360"/>
                </a:solidFill>
                <a:latin typeface="Calibri" panose="020F0502020204030204" pitchFamily="34" charset="0"/>
              </a:rPr>
              <a:t>votre</a:t>
            </a:r>
            <a:r>
              <a:rPr lang="de-DE" altLang="de-DE" sz="1600" b="1" dirty="0">
                <a:solidFill>
                  <a:srgbClr val="827360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b="1" dirty="0" err="1" smtClean="0">
                <a:solidFill>
                  <a:srgbClr val="827360"/>
                </a:solidFill>
                <a:latin typeface="Calibri" panose="020F0502020204030204" pitchFamily="34" charset="0"/>
              </a:rPr>
              <a:t>cursus</a:t>
            </a:r>
            <a:r>
              <a:rPr lang="de-DE" altLang="de-DE" sz="1600" b="1" dirty="0" smtClean="0">
                <a:solidFill>
                  <a:srgbClr val="827360"/>
                </a:solidFill>
              </a:rPr>
              <a:t>]</a:t>
            </a:r>
            <a:endParaRPr lang="de-DE" altLang="de-DE" sz="1600" b="1" dirty="0">
              <a:solidFill>
                <a:srgbClr val="827360"/>
              </a:solidFill>
            </a:endParaRPr>
          </a:p>
          <a:p>
            <a:pPr defTabSz="914400" eaLnBrk="1" hangingPunct="1">
              <a:defRPr/>
            </a:pPr>
            <a:endParaRPr lang="de-DE" altLang="de-DE" sz="1600" b="1" dirty="0">
              <a:solidFill>
                <a:srgbClr val="827360"/>
              </a:solidFill>
            </a:endParaRPr>
          </a:p>
          <a:p>
            <a:pPr defTabSz="914400" eaLnBrk="1" hangingPunct="1">
              <a:defRPr/>
            </a:pPr>
            <a:r>
              <a:rPr lang="de-DE" altLang="de-DE" sz="1400" dirty="0">
                <a:solidFill>
                  <a:srgbClr val="827360"/>
                </a:solidFill>
              </a:rPr>
              <a:t>[ </a:t>
            </a:r>
            <a:r>
              <a:rPr lang="de-DE" altLang="de-DE" sz="1400" dirty="0" err="1" smtClean="0">
                <a:solidFill>
                  <a:srgbClr val="827360"/>
                </a:solidFill>
              </a:rPr>
              <a:t>Possibilités</a:t>
            </a:r>
            <a:r>
              <a:rPr lang="de-DE" altLang="de-DE" sz="1400" dirty="0" smtClean="0">
                <a:solidFill>
                  <a:srgbClr val="827360"/>
                </a:solidFill>
              </a:rPr>
              <a:t> </a:t>
            </a:r>
            <a:r>
              <a:rPr lang="de-DE" altLang="de-DE" sz="1400" dirty="0" err="1" smtClean="0">
                <a:solidFill>
                  <a:srgbClr val="827360"/>
                </a:solidFill>
              </a:rPr>
              <a:t>d‘études</a:t>
            </a:r>
            <a:r>
              <a:rPr lang="de-DE" altLang="de-DE" sz="1400" dirty="0" smtClean="0">
                <a:solidFill>
                  <a:srgbClr val="827360"/>
                </a:solidFill>
              </a:rPr>
              <a:t> en </a:t>
            </a:r>
            <a:r>
              <a:rPr lang="de-DE" altLang="de-DE" sz="1400" dirty="0" err="1" smtClean="0">
                <a:solidFill>
                  <a:srgbClr val="827360"/>
                </a:solidFill>
              </a:rPr>
              <a:t>Licence</a:t>
            </a:r>
            <a:r>
              <a:rPr lang="de-DE" altLang="de-DE" sz="1400" dirty="0" smtClean="0">
                <a:solidFill>
                  <a:srgbClr val="827360"/>
                </a:solidFill>
              </a:rPr>
              <a:t>]</a:t>
            </a:r>
            <a:endParaRPr lang="de-DE" altLang="de-DE" sz="1400" dirty="0">
              <a:solidFill>
                <a:srgbClr val="827360"/>
              </a:solidFill>
            </a:endParaRPr>
          </a:p>
          <a:p>
            <a:pPr defTabSz="914400" eaLnBrk="1" hangingPunct="1">
              <a:defRPr/>
            </a:pPr>
            <a:r>
              <a:rPr lang="de-DE" altLang="de-DE" sz="1400" dirty="0">
                <a:solidFill>
                  <a:srgbClr val="827360"/>
                </a:solidFill>
              </a:rPr>
              <a:t>- </a:t>
            </a:r>
          </a:p>
          <a:p>
            <a:pPr defTabSz="914400" eaLnBrk="1" hangingPunct="1">
              <a:defRPr/>
            </a:pPr>
            <a:r>
              <a:rPr lang="de-DE" altLang="de-DE" sz="1400" dirty="0">
                <a:solidFill>
                  <a:srgbClr val="827360"/>
                </a:solidFill>
              </a:rPr>
              <a:t>-</a:t>
            </a:r>
          </a:p>
          <a:p>
            <a:pPr defTabSz="914400" eaLnBrk="1" hangingPunct="1">
              <a:defRPr/>
            </a:pPr>
            <a:r>
              <a:rPr lang="de-DE" altLang="de-DE" sz="1400" dirty="0">
                <a:solidFill>
                  <a:srgbClr val="827360"/>
                </a:solidFill>
              </a:rPr>
              <a:t>-</a:t>
            </a:r>
          </a:p>
          <a:p>
            <a:pPr defTabSz="914400" eaLnBrk="1" hangingPunct="1">
              <a:defRPr/>
            </a:pPr>
            <a:r>
              <a:rPr lang="de-DE" altLang="de-DE" sz="1400" dirty="0" smtClean="0">
                <a:solidFill>
                  <a:srgbClr val="827360"/>
                </a:solidFill>
              </a:rPr>
              <a:t>[ </a:t>
            </a:r>
            <a:r>
              <a:rPr lang="de-DE" altLang="de-DE" sz="1400" dirty="0" err="1" smtClean="0">
                <a:solidFill>
                  <a:srgbClr val="827360"/>
                </a:solidFill>
              </a:rPr>
              <a:t>Possibilités</a:t>
            </a:r>
            <a:r>
              <a:rPr lang="de-DE" altLang="de-DE" sz="1400" dirty="0" smtClean="0">
                <a:solidFill>
                  <a:srgbClr val="827360"/>
                </a:solidFill>
              </a:rPr>
              <a:t> </a:t>
            </a:r>
            <a:r>
              <a:rPr lang="de-DE" altLang="de-DE" sz="1400" dirty="0" err="1">
                <a:solidFill>
                  <a:srgbClr val="827360"/>
                </a:solidFill>
              </a:rPr>
              <a:t>d‘études</a:t>
            </a:r>
            <a:r>
              <a:rPr lang="de-DE" altLang="de-DE" sz="1400" dirty="0">
                <a:solidFill>
                  <a:srgbClr val="827360"/>
                </a:solidFill>
              </a:rPr>
              <a:t> en </a:t>
            </a:r>
            <a:r>
              <a:rPr lang="de-DE" altLang="de-DE" sz="1400" dirty="0" smtClean="0">
                <a:solidFill>
                  <a:srgbClr val="827360"/>
                </a:solidFill>
              </a:rPr>
              <a:t>Master</a:t>
            </a:r>
            <a:r>
              <a:rPr lang="de-DE" altLang="de-DE" sz="1400" dirty="0">
                <a:solidFill>
                  <a:srgbClr val="827360"/>
                </a:solidFill>
              </a:rPr>
              <a:t>]</a:t>
            </a:r>
          </a:p>
          <a:p>
            <a:pPr defTabSz="914400" eaLnBrk="1" hangingPunct="1">
              <a:defRPr/>
            </a:pPr>
            <a:r>
              <a:rPr lang="de-DE" altLang="de-DE" sz="1400" dirty="0">
                <a:solidFill>
                  <a:srgbClr val="827360"/>
                </a:solidFill>
              </a:rPr>
              <a:t>-</a:t>
            </a:r>
          </a:p>
          <a:p>
            <a:pPr defTabSz="914400" eaLnBrk="1" hangingPunct="1">
              <a:defRPr/>
            </a:pPr>
            <a:r>
              <a:rPr lang="de-DE" altLang="de-DE" sz="1400" dirty="0">
                <a:solidFill>
                  <a:srgbClr val="827360"/>
                </a:solidFill>
              </a:rPr>
              <a:t>-</a:t>
            </a:r>
          </a:p>
          <a:p>
            <a:pPr defTabSz="914400" eaLnBrk="1" hangingPunct="1">
              <a:defRPr/>
            </a:pPr>
            <a:r>
              <a:rPr lang="de-DE" altLang="de-DE" sz="1400" dirty="0">
                <a:solidFill>
                  <a:srgbClr val="827360"/>
                </a:solidFill>
              </a:rPr>
              <a:t>-</a:t>
            </a:r>
          </a:p>
          <a:p>
            <a:pPr marL="182563" indent="-182563" defTabSz="914400" eaLnBrk="1" hangingPunct="1">
              <a:buFont typeface="Arial" panose="020B0604020202020204" pitchFamily="34" charset="0"/>
              <a:buChar char="•"/>
              <a:defRPr/>
            </a:pPr>
            <a:endParaRPr lang="de-DE" altLang="de-DE" sz="1400" b="1" dirty="0">
              <a:solidFill>
                <a:srgbClr val="827360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804025" y="1830388"/>
            <a:ext cx="1439863" cy="94615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900" dirty="0">
                <a:solidFill>
                  <a:schemeClr val="tx1"/>
                </a:solidFill>
              </a:rPr>
              <a:t>Logo de </a:t>
            </a:r>
            <a:r>
              <a:rPr lang="de-DE" sz="900" dirty="0" err="1">
                <a:solidFill>
                  <a:schemeClr val="tx1"/>
                </a:solidFill>
              </a:rPr>
              <a:t>l‘Université</a:t>
            </a:r>
            <a:r>
              <a:rPr lang="de-DE" sz="900" dirty="0">
                <a:solidFill>
                  <a:schemeClr val="tx1"/>
                </a:solidFill>
              </a:rPr>
              <a:t> en France</a:t>
            </a:r>
          </a:p>
        </p:txBody>
      </p:sp>
      <p:sp>
        <p:nvSpPr>
          <p:cNvPr id="24" name="Rechteck 23"/>
          <p:cNvSpPr/>
          <p:nvPr/>
        </p:nvSpPr>
        <p:spPr>
          <a:xfrm>
            <a:off x="6818313" y="2986088"/>
            <a:ext cx="1439862" cy="946150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900" dirty="0"/>
              <a:t>Logo de </a:t>
            </a:r>
            <a:r>
              <a:rPr lang="de-DE" sz="900" dirty="0" err="1"/>
              <a:t>l‘Université</a:t>
            </a:r>
            <a:r>
              <a:rPr lang="de-DE" sz="900" dirty="0"/>
              <a:t> en </a:t>
            </a:r>
            <a:r>
              <a:rPr lang="de-DE" sz="900" dirty="0" err="1"/>
              <a:t>Allemagne</a:t>
            </a:r>
            <a:endParaRPr lang="de-DE" sz="900" dirty="0"/>
          </a:p>
        </p:txBody>
      </p:sp>
      <p:sp>
        <p:nvSpPr>
          <p:cNvPr id="3" name="Ellipse 2"/>
          <p:cNvSpPr/>
          <p:nvPr/>
        </p:nvSpPr>
        <p:spPr>
          <a:xfrm rot="959641">
            <a:off x="6937375" y="352425"/>
            <a:ext cx="2236788" cy="5334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Alternative 2</a:t>
            </a:r>
          </a:p>
        </p:txBody>
      </p:sp>
      <p:sp>
        <p:nvSpPr>
          <p:cNvPr id="14" name="Rechteck 13"/>
          <p:cNvSpPr/>
          <p:nvPr/>
        </p:nvSpPr>
        <p:spPr>
          <a:xfrm>
            <a:off x="895350" y="4221163"/>
            <a:ext cx="3654425" cy="2052637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Image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l’établissement partenaire en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France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603750" y="4221163"/>
            <a:ext cx="3654425" cy="2052637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/>
              <a:t>Image </a:t>
            </a:r>
            <a:r>
              <a:rPr lang="fr-FR" dirty="0" smtClean="0"/>
              <a:t>de </a:t>
            </a:r>
            <a:r>
              <a:rPr lang="fr-FR" dirty="0"/>
              <a:t>l’établissement partenaire en </a:t>
            </a:r>
            <a:r>
              <a:rPr lang="fr-FR" dirty="0" smtClean="0"/>
              <a:t>Allemagne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FA_modele_PowerPoin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UFA_modele_PowerPoin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UFA_modele_PowerPoint</Template>
  <TotalTime>0</TotalTime>
  <Words>900</Words>
  <Application>Microsoft Office PowerPoint</Application>
  <PresentationFormat>Bildschirmpräsentation (4:3)</PresentationFormat>
  <Paragraphs>177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MS PGothic</vt:lpstr>
      <vt:lpstr>MS PGothic</vt:lpstr>
      <vt:lpstr>Arial</vt:lpstr>
      <vt:lpstr>Calibri</vt:lpstr>
      <vt:lpstr>Helvetica</vt:lpstr>
      <vt:lpstr>Lucida Grande</vt:lpstr>
      <vt:lpstr>UFA_modele_PowerPoint</vt:lpstr>
      <vt:lpstr>2_UFA_modele_PowerPoint</vt:lpstr>
      <vt:lpstr>PowerPoint-Präsentation</vt:lpstr>
      <vt:lpstr>L’université franco-allemande (UFA)</vt:lpstr>
      <vt:lpstr>Que soutient l’UFA?</vt:lpstr>
      <vt:lpstr>Les différentes disciplines</vt:lpstr>
      <vt:lpstr>Les atouts d’un cursus intégré UFA</vt:lpstr>
      <vt:lpstr>Que propose encore l’UFA ?</vt:lpstr>
      <vt:lpstr>PowerPoint-Präsentation</vt:lpstr>
      <vt:lpstr>[Nom de votre cursus] - Aperçu</vt:lpstr>
      <vt:lpstr>[Nom de votre cursus] - Aperçu</vt:lpstr>
      <vt:lpstr>[Nom de votre cursus] - Contenu et déroulement des études</vt:lpstr>
      <vt:lpstr>[Nom de votre cursus] - Candidature</vt:lpstr>
      <vt:lpstr>[Nom de votre cursus] – Perspectives d’emploi</vt:lpstr>
      <vt:lpstr>Autres possibilités d’études à l’UFA</vt:lpstr>
      <vt:lpstr>PowerPoint-Präsentation</vt:lpstr>
    </vt:vector>
  </TitlesOfParts>
  <Company>DFH-UFA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woelfle</dc:creator>
  <cp:lastModifiedBy>Sandra Reuther</cp:lastModifiedBy>
  <cp:revision>884</cp:revision>
  <cp:lastPrinted>2017-09-12T07:14:14Z</cp:lastPrinted>
  <dcterms:created xsi:type="dcterms:W3CDTF">2009-04-28T12:25:23Z</dcterms:created>
  <dcterms:modified xsi:type="dcterms:W3CDTF">2022-07-27T11:51:45Z</dcterms:modified>
</cp:coreProperties>
</file>