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haansoftxlsx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9" r:id="rId1"/>
  </p:sldMasterIdLst>
  <p:notesMasterIdLst>
    <p:notesMasterId r:id="rId21"/>
  </p:notesMasterIdLst>
  <p:handoutMasterIdLst>
    <p:handoutMasterId r:id="rId22"/>
  </p:handoutMasterIdLst>
  <p:sldIdLst>
    <p:sldId id="322" r:id="rId2"/>
    <p:sldId id="323" r:id="rId3"/>
    <p:sldId id="335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6" r:id="rId13"/>
    <p:sldId id="337" r:id="rId14"/>
    <p:sldId id="338" r:id="rId15"/>
    <p:sldId id="339" r:id="rId16"/>
    <p:sldId id="340" r:id="rId17"/>
    <p:sldId id="341" r:id="rId18"/>
    <p:sldId id="342" r:id="rId19"/>
    <p:sldId id="343" r:id="rId20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CDD"/>
    <a:srgbClr val="81725E"/>
    <a:srgbClr val="188CE1"/>
    <a:srgbClr val="1884DC"/>
    <a:srgbClr val="2384DC"/>
    <a:srgbClr val="2387DE"/>
    <a:srgbClr val="2887D7"/>
    <a:srgbClr val="2880D7"/>
    <a:srgbClr val="288ED7"/>
    <a:srgbClr val="288E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ittlere Formatvorlage 1 - Akz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ittlere Formatvorlage 1 - Akz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1290"/>
      </p:cViewPr>
      <p:guideLst>
        <p:guide orient="horz" pos="247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6" d="100"/>
          <a:sy n="86" d="100"/>
        </p:scale>
        <p:origin x="301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11111111111111111111111111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Sheet1!$A$2:$A$5</c:f>
              <c:strCache>
                <c:ptCount val="4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6</c:v>
                </c:pt>
                <c:pt idx="2">
                  <c:v>3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38-46F7-A81D-F06BF11F4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0205256"/>
        <c:axId val="2140187144"/>
      </c:barChart>
      <c:catAx>
        <c:axId val="2140205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2140187144"/>
        <c:crosses val="autoZero"/>
        <c:auto val="1"/>
        <c:lblAlgn val="ctr"/>
        <c:lblOffset val="100"/>
        <c:noMultiLvlLbl val="0"/>
      </c:catAx>
      <c:valAx>
        <c:axId val="214018714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de-DE"/>
          </a:p>
        </c:txPr>
        <c:crossAx val="2140205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8A8B71-175C-40AE-8920-40E8F75A0C09}" type="datetimeFigureOut">
              <a:rPr lang="en-US" smtClean="0"/>
              <a:t>9/29/2023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7B370-9BD9-4B64-BD5A-50BE0AFCE5A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787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D86F0-3CB2-0748-822B-EB8487B4C239}" type="datetimeFigureOut">
              <a:rPr lang="de-DE" smtClean="0"/>
              <a:t>29.09.2023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9758B9-955F-C94F-A470-19CA6F14695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24117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8137" y="321766"/>
            <a:ext cx="1998474" cy="663575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4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26468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  <p:sp>
        <p:nvSpPr>
          <p:cNvPr id="10" name="Bogen 9"/>
          <p:cNvSpPr/>
          <p:nvPr userDrawn="1"/>
        </p:nvSpPr>
        <p:spPr>
          <a:xfrm rot="16200000" flipH="1">
            <a:off x="2065395" y="880585"/>
            <a:ext cx="731538" cy="620767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3" name="Bogen 12"/>
          <p:cNvSpPr/>
          <p:nvPr userDrawn="1"/>
        </p:nvSpPr>
        <p:spPr>
          <a:xfrm rot="5400000">
            <a:off x="3562507" y="1346799"/>
            <a:ext cx="731538" cy="1093611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3905059" y="2235252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7" name="Bogen 16"/>
          <p:cNvSpPr/>
          <p:nvPr userDrawn="1"/>
        </p:nvSpPr>
        <p:spPr>
          <a:xfrm rot="5400000">
            <a:off x="5179777" y="496699"/>
            <a:ext cx="731538" cy="1093611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18" name="Oval 17"/>
          <p:cNvSpPr/>
          <p:nvPr userDrawn="1"/>
        </p:nvSpPr>
        <p:spPr>
          <a:xfrm>
            <a:off x="5522329" y="1385152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19" name="Bogen 18"/>
          <p:cNvSpPr/>
          <p:nvPr userDrawn="1"/>
        </p:nvSpPr>
        <p:spPr>
          <a:xfrm rot="5400000">
            <a:off x="1348529" y="1681545"/>
            <a:ext cx="731538" cy="1093611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0" name="Oval 19"/>
          <p:cNvSpPr/>
          <p:nvPr userDrawn="1"/>
        </p:nvSpPr>
        <p:spPr>
          <a:xfrm>
            <a:off x="1691081" y="2569998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1" name="Abgerundetes Rechteck 20"/>
          <p:cNvSpPr/>
          <p:nvPr userDrawn="1"/>
        </p:nvSpPr>
        <p:spPr>
          <a:xfrm>
            <a:off x="1832122" y="914219"/>
            <a:ext cx="590045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/>
              <a:t>mobil</a:t>
            </a:r>
          </a:p>
        </p:txBody>
      </p:sp>
      <p:sp>
        <p:nvSpPr>
          <p:cNvPr id="22" name="Abgerundetes Rechteck 21"/>
          <p:cNvSpPr/>
          <p:nvPr userDrawn="1"/>
        </p:nvSpPr>
        <p:spPr>
          <a:xfrm>
            <a:off x="1520530" y="1955559"/>
            <a:ext cx="875287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weltoffen</a:t>
            </a:r>
            <a:endParaRPr lang="de-DE" sz="1400" dirty="0"/>
          </a:p>
        </p:txBody>
      </p:sp>
      <p:sp>
        <p:nvSpPr>
          <p:cNvPr id="23" name="Abgerundetes Rechteck 22"/>
          <p:cNvSpPr/>
          <p:nvPr userDrawn="1"/>
        </p:nvSpPr>
        <p:spPr>
          <a:xfrm>
            <a:off x="3624408" y="1626751"/>
            <a:ext cx="1454566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wissenschaftlich</a:t>
            </a:r>
            <a:endParaRPr lang="de-DE" sz="1400" dirty="0"/>
          </a:p>
        </p:txBody>
      </p:sp>
      <p:sp>
        <p:nvSpPr>
          <p:cNvPr id="24" name="Oval 23"/>
          <p:cNvSpPr/>
          <p:nvPr userDrawn="1"/>
        </p:nvSpPr>
        <p:spPr>
          <a:xfrm>
            <a:off x="2408669" y="1532148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25" name="Abgerundetes Rechteck 24"/>
          <p:cNvSpPr/>
          <p:nvPr userDrawn="1"/>
        </p:nvSpPr>
        <p:spPr>
          <a:xfrm>
            <a:off x="7537133" y="2450299"/>
            <a:ext cx="868817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exzellent</a:t>
            </a:r>
            <a:endParaRPr lang="de-DE" sz="1400" dirty="0"/>
          </a:p>
        </p:txBody>
      </p:sp>
      <p:sp>
        <p:nvSpPr>
          <p:cNvPr id="26" name="Bogen 25"/>
          <p:cNvSpPr/>
          <p:nvPr userDrawn="1"/>
        </p:nvSpPr>
        <p:spPr>
          <a:xfrm rot="16200000" flipH="1">
            <a:off x="8260407" y="2294290"/>
            <a:ext cx="706751" cy="805005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27" name="Abgerundetes Rechteck 26"/>
          <p:cNvSpPr/>
          <p:nvPr userDrawn="1"/>
        </p:nvSpPr>
        <p:spPr>
          <a:xfrm>
            <a:off x="5121508" y="2133666"/>
            <a:ext cx="1040389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europäisch</a:t>
            </a:r>
            <a:endParaRPr lang="de-DE" sz="1400" dirty="0"/>
          </a:p>
        </p:txBody>
      </p:sp>
      <p:sp>
        <p:nvSpPr>
          <p:cNvPr id="28" name="Abgerundetes Rechteck 27"/>
          <p:cNvSpPr/>
          <p:nvPr userDrawn="1"/>
        </p:nvSpPr>
        <p:spPr>
          <a:xfrm>
            <a:off x="5830388" y="770837"/>
            <a:ext cx="503598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/>
              <a:t>dual</a:t>
            </a:r>
          </a:p>
        </p:txBody>
      </p:sp>
      <p:sp>
        <p:nvSpPr>
          <p:cNvPr id="29" name="Abgerundetes Rechteck 28"/>
          <p:cNvSpPr/>
          <p:nvPr userDrawn="1"/>
        </p:nvSpPr>
        <p:spPr>
          <a:xfrm>
            <a:off x="8402322" y="1605290"/>
            <a:ext cx="868817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innovativ</a:t>
            </a:r>
          </a:p>
        </p:txBody>
      </p:sp>
      <p:sp>
        <p:nvSpPr>
          <p:cNvPr id="30" name="Bogen 29"/>
          <p:cNvSpPr/>
          <p:nvPr userDrawn="1"/>
        </p:nvSpPr>
        <p:spPr>
          <a:xfrm rot="5400000" flipV="1">
            <a:off x="5511079" y="1988940"/>
            <a:ext cx="759401" cy="841447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5875082" y="2765243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2" name="Bogen 31"/>
          <p:cNvSpPr/>
          <p:nvPr userDrawn="1"/>
        </p:nvSpPr>
        <p:spPr>
          <a:xfrm rot="16200000" flipH="1">
            <a:off x="8565464" y="1550574"/>
            <a:ext cx="731538" cy="620767"/>
          </a:xfrm>
          <a:prstGeom prst="arc">
            <a:avLst/>
          </a:prstGeom>
          <a:ln w="31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8908738" y="2202137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4" name="Oval 33"/>
          <p:cNvSpPr/>
          <p:nvPr userDrawn="1"/>
        </p:nvSpPr>
        <p:spPr>
          <a:xfrm>
            <a:off x="8620109" y="3025239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35" name="Abgerundetes Rechteck 34"/>
          <p:cNvSpPr/>
          <p:nvPr userDrawn="1"/>
        </p:nvSpPr>
        <p:spPr>
          <a:xfrm>
            <a:off x="2720948" y="2470144"/>
            <a:ext cx="857380" cy="283026"/>
          </a:xfrm>
          <a:prstGeom prst="roundRect">
            <a:avLst>
              <a:gd name="adj" fmla="val 1242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72000" tIns="0" rIns="72000" bIns="4680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e-DE" sz="1400" dirty="0">
                <a:solidFill>
                  <a:schemeClr val="bg1"/>
                </a:solidFill>
              </a:rPr>
              <a:t>integriert</a:t>
            </a:r>
            <a:endParaRPr lang="de-DE" sz="1400" dirty="0"/>
          </a:p>
        </p:txBody>
      </p:sp>
      <p:sp>
        <p:nvSpPr>
          <p:cNvPr id="36" name="Bogen 35"/>
          <p:cNvSpPr/>
          <p:nvPr userDrawn="1"/>
        </p:nvSpPr>
        <p:spPr>
          <a:xfrm rot="16200000" flipH="1">
            <a:off x="3438506" y="2333980"/>
            <a:ext cx="706751" cy="805005"/>
          </a:xfrm>
          <a:prstGeom prst="arc">
            <a:avLst/>
          </a:prstGeom>
          <a:ln w="3175" cmpd="sng"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>
              <a:ln>
                <a:solidFill>
                  <a:schemeClr val="accent1"/>
                </a:solidFill>
              </a:ln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3798208" y="3064929"/>
            <a:ext cx="48275" cy="482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1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021170" y="333704"/>
            <a:ext cx="7531662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deutsch</a:t>
            </a:r>
            <a:endParaRPr lang="en-US" altLang="ko-KR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9" name="Rechteck 8"/>
          <p:cNvSpPr/>
          <p:nvPr userDrawn="1"/>
        </p:nvSpPr>
        <p:spPr>
          <a:xfrm>
            <a:off x="0" y="0"/>
            <a:ext cx="1792135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pic>
        <p:nvPicPr>
          <p:cNvPr id="6" name="Bild 11">
            <a:extLst>
              <a:ext uri="{FF2B5EF4-FFF2-40B4-BE49-F238E27FC236}">
                <a16:creationId xmlns:a16="http://schemas.microsoft.com/office/drawing/2014/main" id="{9E86EE05-B566-9F4B-BAFF-34DD8B2995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24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/ 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hteck 18"/>
          <p:cNvSpPr/>
          <p:nvPr userDrawn="1"/>
        </p:nvSpPr>
        <p:spPr>
          <a:xfrm>
            <a:off x="0" y="0"/>
            <a:ext cx="277449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23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1059005" y="3809921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4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976073" y="3254593"/>
            <a:ext cx="7420994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deutsch</a:t>
            </a:r>
            <a:endParaRPr lang="en-US" altLang="ko-KR" dirty="0"/>
          </a:p>
        </p:txBody>
      </p:sp>
      <p:sp>
        <p:nvSpPr>
          <p:cNvPr id="26" name="Textplatzhalt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520412" y="2934716"/>
            <a:ext cx="1141138" cy="1072088"/>
          </a:xfrm>
        </p:spPr>
        <p:txBody>
          <a:bodyPr wrap="none" lIns="0" rIns="0" bIns="0" anchor="ctr" anchorCtr="0"/>
          <a:lstStyle>
            <a:lvl1pPr algn="ctr">
              <a:defRPr sz="8000" b="1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de-DE" dirty="0"/>
              <a:t>01</a:t>
            </a:r>
          </a:p>
        </p:txBody>
      </p:sp>
      <p:pic>
        <p:nvPicPr>
          <p:cNvPr id="9" name="Bild 11">
            <a:extLst>
              <a:ext uri="{FF2B5EF4-FFF2-40B4-BE49-F238E27FC236}">
                <a16:creationId xmlns:a16="http://schemas.microsoft.com/office/drawing/2014/main" id="{182FF877-0124-004C-834D-F33C1F3583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1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/ Statements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610342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grpSp>
        <p:nvGrpSpPr>
          <p:cNvPr id="10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 userDrawn="1"/>
        </p:nvGrpSpPr>
        <p:grpSpPr>
          <a:xfrm rot="10800000">
            <a:off x="4937282" y="320810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1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4" name="그룹 6">
            <a:extLst>
              <a:ext uri="{FF2B5EF4-FFF2-40B4-BE49-F238E27FC236}">
                <a16:creationId xmlns:a16="http://schemas.microsoft.com/office/drawing/2014/main" id="{F53B918C-F2E3-458F-9073-6D6E6D7F58A6}"/>
              </a:ext>
            </a:extLst>
          </p:cNvPr>
          <p:cNvGrpSpPr/>
          <p:nvPr userDrawn="1"/>
        </p:nvGrpSpPr>
        <p:grpSpPr>
          <a:xfrm>
            <a:off x="678826" y="5597734"/>
            <a:ext cx="587600" cy="587600"/>
            <a:chOff x="546346" y="5762189"/>
            <a:chExt cx="720080" cy="72008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직사각형 7">
              <a:extLst>
                <a:ext uri="{FF2B5EF4-FFF2-40B4-BE49-F238E27FC236}">
                  <a16:creationId xmlns:a16="http://schemas.microsoft.com/office/drawing/2014/main" id="{AABB30E9-0DAA-4772-8CC5-A6FEC253E5AF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0">
              <a:extLst>
                <a:ext uri="{FF2B5EF4-FFF2-40B4-BE49-F238E27FC236}">
                  <a16:creationId xmlns:a16="http://schemas.microsoft.com/office/drawing/2014/main" id="{541DDE2A-7C54-4715-8C70-DAACF06648DA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" name="Bildplatzhalter 2"/>
          <p:cNvSpPr>
            <a:spLocks noGrp="1"/>
          </p:cNvSpPr>
          <p:nvPr>
            <p:ph type="pic" sz="quarter" idx="10"/>
          </p:nvPr>
        </p:nvSpPr>
        <p:spPr>
          <a:xfrm>
            <a:off x="6103424" y="0"/>
            <a:ext cx="6088576" cy="685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9671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olie Bild und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FB4C-8623-2047-B46D-4A96F262873D}" type="datetime1">
              <a:rPr lang="de-DE" smtClean="0"/>
              <a:t>29.09.2023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deutsch</a:t>
            </a:r>
            <a:endParaRPr lang="en-US" altLang="ko-KR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59525" y="1387058"/>
            <a:ext cx="5557732" cy="471265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821062"/>
            <a:ext cx="5531357" cy="4278651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Arial"/>
              <a:buChar char="•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288000" marR="0" indent="-108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65000"/>
              <a:buFont typeface="Wingdings" charset="2"/>
              <a:buChar char="§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50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684000" marR="0" indent="-144000" algn="l" defTabSz="914377" rtl="0" eaLnBrk="1" fontAlgn="auto" latinLnBrk="0" hangingPunct="1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Tx/>
              <a:buSzPct val="85000"/>
              <a:buFont typeface="Symbol" charset="2"/>
              <a:buChar char="-"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Fünfte Ebene</a:t>
            </a:r>
            <a:endParaRPr lang="de-DE" dirty="0"/>
          </a:p>
        </p:txBody>
      </p:sp>
      <p:pic>
        <p:nvPicPr>
          <p:cNvPr id="11" name="Bild 11">
            <a:extLst>
              <a:ext uri="{FF2B5EF4-FFF2-40B4-BE49-F238E27FC236}">
                <a16:creationId xmlns:a16="http://schemas.microsoft.com/office/drawing/2014/main" id="{00DF395E-9103-444E-A6B7-F9D79AB808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613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FB4C-8623-2047-B46D-4A96F262873D}" type="datetime1">
              <a:rPr lang="de-DE" smtClean="0"/>
              <a:t>29.09.2023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deutsch</a:t>
            </a:r>
            <a:endParaRPr lang="en-US" altLang="ko-KR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59525" y="1387058"/>
            <a:ext cx="5557732" cy="471265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828215"/>
            <a:ext cx="5531357" cy="4271498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</p:txBody>
      </p:sp>
      <p:pic>
        <p:nvPicPr>
          <p:cNvPr id="11" name="Bild 11">
            <a:extLst>
              <a:ext uri="{FF2B5EF4-FFF2-40B4-BE49-F238E27FC236}">
                <a16:creationId xmlns:a16="http://schemas.microsoft.com/office/drawing/2014/main" id="{DB22BCE8-1D38-A846-A27C-FC6D177DD7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7984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lie 1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DFB4C-8623-2047-B46D-4A96F262873D}" type="datetime1">
              <a:rPr lang="de-DE" smtClean="0"/>
              <a:t>29.09.2023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deutsch</a:t>
            </a:r>
            <a:endParaRPr lang="en-US" altLang="ko-KR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59525" y="1387058"/>
            <a:ext cx="5557732" cy="2291159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6198683" y="1387058"/>
            <a:ext cx="5531583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8"/>
          </p:nvPr>
        </p:nvSpPr>
        <p:spPr>
          <a:xfrm>
            <a:off x="6198681" y="1803635"/>
            <a:ext cx="5531357" cy="4295540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20"/>
          </p:nvPr>
        </p:nvSpPr>
        <p:spPr>
          <a:xfrm>
            <a:off x="454025" y="3789363"/>
            <a:ext cx="5563323" cy="2309812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pic>
        <p:nvPicPr>
          <p:cNvPr id="11" name="Bild 11">
            <a:extLst>
              <a:ext uri="{FF2B5EF4-FFF2-40B4-BE49-F238E27FC236}">
                <a16:creationId xmlns:a16="http://schemas.microsoft.com/office/drawing/2014/main" id="{7E0BE0A8-2E37-AF47-B19E-758A7D2306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508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2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0753A-6EC6-BE4E-AC7B-79EDFF7BC97B}" type="datetime1">
              <a:rPr lang="de-DE" smtClean="0"/>
              <a:t>29.09.2023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deutsch</a:t>
            </a:r>
            <a:endParaRPr lang="en-US" altLang="ko-KR" dirty="0"/>
          </a:p>
        </p:txBody>
      </p:sp>
      <p:sp>
        <p:nvSpPr>
          <p:cNvPr id="9" name="Bildplatzhalter 9"/>
          <p:cNvSpPr>
            <a:spLocks noGrp="1"/>
          </p:cNvSpPr>
          <p:nvPr>
            <p:ph type="pic" sz="quarter" idx="15"/>
          </p:nvPr>
        </p:nvSpPr>
        <p:spPr>
          <a:xfrm>
            <a:off x="459525" y="1387058"/>
            <a:ext cx="5557698" cy="2272817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10" name="Textplatzhalter 11"/>
          <p:cNvSpPr>
            <a:spLocks noGrp="1"/>
          </p:cNvSpPr>
          <p:nvPr>
            <p:ph type="body" sz="quarter" idx="16"/>
          </p:nvPr>
        </p:nvSpPr>
        <p:spPr>
          <a:xfrm>
            <a:off x="457466" y="3765836"/>
            <a:ext cx="11265939" cy="296900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9" name="Bildplatzhalter 28"/>
          <p:cNvSpPr>
            <a:spLocks noGrp="1"/>
          </p:cNvSpPr>
          <p:nvPr>
            <p:ph type="pic" sz="quarter" idx="18"/>
          </p:nvPr>
        </p:nvSpPr>
        <p:spPr>
          <a:xfrm>
            <a:off x="6198677" y="1385888"/>
            <a:ext cx="5525011" cy="22733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31" name="Textplatzhalter 30"/>
          <p:cNvSpPr>
            <a:spLocks noGrp="1"/>
          </p:cNvSpPr>
          <p:nvPr>
            <p:ph type="body" sz="quarter" idx="19"/>
          </p:nvPr>
        </p:nvSpPr>
        <p:spPr>
          <a:xfrm>
            <a:off x="457200" y="4168696"/>
            <a:ext cx="11266488" cy="1788427"/>
          </a:xfrm>
        </p:spPr>
        <p:txBody>
          <a:bodyPr/>
          <a:lstStyle>
            <a:lvl1pPr>
              <a:defRPr sz="140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1" name="Bild 11">
            <a:extLst>
              <a:ext uri="{FF2B5EF4-FFF2-40B4-BE49-F238E27FC236}">
                <a16:creationId xmlns:a16="http://schemas.microsoft.com/office/drawing/2014/main" id="{40D3C89C-CCCC-A34E-9430-048116CF91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6368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pressum - Bild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/>
          <p:nvPr userDrawn="1"/>
        </p:nvSpPr>
        <p:spPr>
          <a:xfrm>
            <a:off x="0" y="0"/>
            <a:ext cx="6090070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Bild 11">
            <a:extLst>
              <a:ext uri="{FF2B5EF4-FFF2-40B4-BE49-F238E27FC236}">
                <a16:creationId xmlns:a16="http://schemas.microsoft.com/office/drawing/2014/main" id="{DB8B66B5-48D6-C04C-A2D9-1421139B5E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  <p:sp>
        <p:nvSpPr>
          <p:cNvPr id="8" name="Textplatzhalter 12">
            <a:extLst>
              <a:ext uri="{FF2B5EF4-FFF2-40B4-BE49-F238E27FC236}">
                <a16:creationId xmlns:a16="http://schemas.microsoft.com/office/drawing/2014/main" id="{03EB79B4-5039-D041-B37A-AB3D496F4CF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660" y="3912086"/>
            <a:ext cx="4848075" cy="27699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32581191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itter - Layouthilf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BECCF9FC-7AE3-C845-BEEC-0CE84B733783}"/>
              </a:ext>
            </a:extLst>
          </p:cNvPr>
          <p:cNvGrpSpPr/>
          <p:nvPr userDrawn="1"/>
        </p:nvGrpSpPr>
        <p:grpSpPr>
          <a:xfrm>
            <a:off x="454121" y="320922"/>
            <a:ext cx="11276145" cy="6035428"/>
            <a:chOff x="454121" y="320922"/>
            <a:chExt cx="11276145" cy="6035428"/>
          </a:xfrm>
        </p:grpSpPr>
        <p:cxnSp>
          <p:nvCxnSpPr>
            <p:cNvPr id="17" name="Gerade Verbindung 16">
              <a:extLst>
                <a:ext uri="{FF2B5EF4-FFF2-40B4-BE49-F238E27FC236}">
                  <a16:creationId xmlns:a16="http://schemas.microsoft.com/office/drawing/2014/main" id="{70357A40-C6BA-E24D-B387-9424F11D2CB6}"/>
                </a:ext>
              </a:extLst>
            </p:cNvPr>
            <p:cNvCxnSpPr/>
            <p:nvPr userDrawn="1"/>
          </p:nvCxnSpPr>
          <p:spPr>
            <a:xfrm>
              <a:off x="457467" y="323273"/>
              <a:ext cx="11272799" cy="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17">
              <a:extLst>
                <a:ext uri="{FF2B5EF4-FFF2-40B4-BE49-F238E27FC236}">
                  <a16:creationId xmlns:a16="http://schemas.microsoft.com/office/drawing/2014/main" id="{A0C103A4-A9A3-DE4D-9B8F-CB5FEFF9B90D}"/>
                </a:ext>
              </a:extLst>
            </p:cNvPr>
            <p:cNvCxnSpPr/>
            <p:nvPr userDrawn="1"/>
          </p:nvCxnSpPr>
          <p:spPr>
            <a:xfrm>
              <a:off x="457467" y="6350001"/>
              <a:ext cx="11265971" cy="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18">
              <a:extLst>
                <a:ext uri="{FF2B5EF4-FFF2-40B4-BE49-F238E27FC236}">
                  <a16:creationId xmlns:a16="http://schemas.microsoft.com/office/drawing/2014/main" id="{301C814B-D8F8-DD46-80FE-A6150379CF8B}"/>
                </a:ext>
              </a:extLst>
            </p:cNvPr>
            <p:cNvCxnSpPr/>
            <p:nvPr userDrawn="1"/>
          </p:nvCxnSpPr>
          <p:spPr>
            <a:xfrm>
              <a:off x="454121" y="320922"/>
              <a:ext cx="0" cy="6029236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19">
              <a:extLst>
                <a:ext uri="{FF2B5EF4-FFF2-40B4-BE49-F238E27FC236}">
                  <a16:creationId xmlns:a16="http://schemas.microsoft.com/office/drawing/2014/main" id="{C1FA8CC0-A071-4040-92E1-A27F7ABCD7E2}"/>
                </a:ext>
              </a:extLst>
            </p:cNvPr>
            <p:cNvCxnSpPr/>
            <p:nvPr userDrawn="1"/>
          </p:nvCxnSpPr>
          <p:spPr>
            <a:xfrm>
              <a:off x="11730266" y="327750"/>
              <a:ext cx="0" cy="6022408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20">
              <a:extLst>
                <a:ext uri="{FF2B5EF4-FFF2-40B4-BE49-F238E27FC236}">
                  <a16:creationId xmlns:a16="http://schemas.microsoft.com/office/drawing/2014/main" id="{A897877D-888A-A741-BEBD-8F8786AEADA9}"/>
                </a:ext>
              </a:extLst>
            </p:cNvPr>
            <p:cNvCxnSpPr/>
            <p:nvPr userDrawn="1"/>
          </p:nvCxnSpPr>
          <p:spPr>
            <a:xfrm>
              <a:off x="6088081" y="1078844"/>
              <a:ext cx="8226" cy="5277506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21">
              <a:extLst>
                <a:ext uri="{FF2B5EF4-FFF2-40B4-BE49-F238E27FC236}">
                  <a16:creationId xmlns:a16="http://schemas.microsoft.com/office/drawing/2014/main" id="{2F388060-D2EB-CB4C-8E60-615A7B788B8D}"/>
                </a:ext>
              </a:extLst>
            </p:cNvPr>
            <p:cNvCxnSpPr/>
            <p:nvPr userDrawn="1"/>
          </p:nvCxnSpPr>
          <p:spPr>
            <a:xfrm>
              <a:off x="457467" y="1074367"/>
              <a:ext cx="11265971" cy="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22">
              <a:extLst>
                <a:ext uri="{FF2B5EF4-FFF2-40B4-BE49-F238E27FC236}">
                  <a16:creationId xmlns:a16="http://schemas.microsoft.com/office/drawing/2014/main" id="{668B2652-C60D-D843-9344-41E3B36EF71C}"/>
                </a:ext>
              </a:extLst>
            </p:cNvPr>
            <p:cNvCxnSpPr/>
            <p:nvPr userDrawn="1"/>
          </p:nvCxnSpPr>
          <p:spPr>
            <a:xfrm>
              <a:off x="457467" y="3712804"/>
              <a:ext cx="11265971" cy="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Gerade Verbindung 23">
              <a:extLst>
                <a:ext uri="{FF2B5EF4-FFF2-40B4-BE49-F238E27FC236}">
                  <a16:creationId xmlns:a16="http://schemas.microsoft.com/office/drawing/2014/main" id="{756BA09E-7674-084C-B9C9-0CD747BE087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275548" y="1072016"/>
              <a:ext cx="0" cy="5263850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 Verbindung 24">
              <a:extLst>
                <a:ext uri="{FF2B5EF4-FFF2-40B4-BE49-F238E27FC236}">
                  <a16:creationId xmlns:a16="http://schemas.microsoft.com/office/drawing/2014/main" id="{713FD84C-27B8-6E45-9997-2C83B5520284}"/>
                </a:ext>
              </a:extLst>
            </p:cNvPr>
            <p:cNvCxnSpPr/>
            <p:nvPr userDrawn="1"/>
          </p:nvCxnSpPr>
          <p:spPr>
            <a:xfrm>
              <a:off x="8908840" y="1072016"/>
              <a:ext cx="8894" cy="5277506"/>
            </a:xfrm>
            <a:prstGeom prst="line">
              <a:avLst/>
            </a:prstGeom>
            <a:ln w="3175" cmpd="sng"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33D1F-D2CF-E14A-8E16-F2D7A28DD234}" type="datetime1">
              <a:rPr lang="de-DE" smtClean="0"/>
              <a:t>29.09.2023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39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345526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26468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2401569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Rectangle 8"/>
          <p:cNvSpPr/>
          <p:nvPr userDrawn="1"/>
        </p:nvSpPr>
        <p:spPr>
          <a:xfrm>
            <a:off x="0" y="0"/>
            <a:ext cx="6102513" cy="6858000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2"/>
          <a:srcRect l="2882" t="9398" r="25300" b="6888"/>
          <a:stretch/>
        </p:blipFill>
        <p:spPr>
          <a:xfrm>
            <a:off x="1" y="1"/>
            <a:ext cx="6096000" cy="6858000"/>
          </a:xfrm>
          <a:prstGeom prst="rect">
            <a:avLst/>
          </a:prstGeom>
        </p:spPr>
      </p:pic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429846" y="3588564"/>
            <a:ext cx="5255846" cy="1198277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marL="0" marR="0" lvl="0" indent="0" algn="r" defTabSz="914377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deutsch</a:t>
            </a:r>
          </a:p>
        </p:txBody>
      </p:sp>
      <p:sp>
        <p:nvSpPr>
          <p:cNvPr id="11" name="Textplatzhalt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29846" y="4817121"/>
            <a:ext cx="5255846" cy="264688"/>
          </a:xfrm>
        </p:spPr>
        <p:txBody>
          <a:bodyPr/>
          <a:lstStyle>
            <a:lvl1pPr marL="0" marR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141080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7">
            <a:extLst>
              <a:ext uri="{FF2B5EF4-FFF2-40B4-BE49-F238E27FC236}">
                <a16:creationId xmlns:a16="http://schemas.microsoft.com/office/drawing/2014/main" id="{CFA7F03E-36B4-C646-99F8-40FE3363E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pic>
        <p:nvPicPr>
          <p:cNvPr id="10" name="Bild 12">
            <a:extLst>
              <a:ext uri="{FF2B5EF4-FFF2-40B4-BE49-F238E27FC236}">
                <a16:creationId xmlns:a16="http://schemas.microsoft.com/office/drawing/2014/main" id="{87AF617B-9156-EF48-8AD1-9B73C0FF9C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466" y="320675"/>
            <a:ext cx="1998474" cy="663575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3429000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4636640"/>
            <a:ext cx="5255846" cy="271869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1526909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17">
            <a:extLst>
              <a:ext uri="{FF2B5EF4-FFF2-40B4-BE49-F238E27FC236}">
                <a16:creationId xmlns:a16="http://schemas.microsoft.com/office/drawing/2014/main" id="{D11C1BE6-3689-6547-A7AF-F9B84FC78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2496" t="9398" r="30682" b="6889"/>
          <a:stretch/>
        </p:blipFill>
        <p:spPr>
          <a:xfrm>
            <a:off x="0" y="0"/>
            <a:ext cx="6095684" cy="6858000"/>
          </a:xfrm>
          <a:prstGeom prst="rect">
            <a:avLst/>
          </a:prstGeom>
        </p:spPr>
      </p:pic>
      <p:pic>
        <p:nvPicPr>
          <p:cNvPr id="10" name="Bildplatzhalter 2" descr="alumni-club-logo.png">
            <a:extLst>
              <a:ext uri="{FF2B5EF4-FFF2-40B4-BE49-F238E27FC236}">
                <a16:creationId xmlns:a16="http://schemas.microsoft.com/office/drawing/2014/main" id="{CF7350F2-EB46-5748-8D2F-993B3345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14" b="9422"/>
          <a:stretch/>
        </p:blipFill>
        <p:spPr>
          <a:xfrm>
            <a:off x="457466" y="1354268"/>
            <a:ext cx="1998344" cy="654454"/>
          </a:xfrm>
          <a:prstGeom prst="rect">
            <a:avLst/>
          </a:prstGeom>
        </p:spPr>
      </p:pic>
      <p:pic>
        <p:nvPicPr>
          <p:cNvPr id="11" name="Bild 12">
            <a:extLst>
              <a:ext uri="{FF2B5EF4-FFF2-40B4-BE49-F238E27FC236}">
                <a16:creationId xmlns:a16="http://schemas.microsoft.com/office/drawing/2014/main" id="{5916332D-D6FF-D847-B45A-62E0BEFE2F2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466" y="320675"/>
            <a:ext cx="1998474" cy="663575"/>
          </a:xfrm>
          <a:prstGeom prst="rect">
            <a:avLst/>
          </a:prstGeom>
        </p:spPr>
      </p:pic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6102512" y="-1"/>
            <a:ext cx="6089487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29846" y="3429000"/>
            <a:ext cx="5255846" cy="1198277"/>
          </a:xfrm>
        </p:spPr>
        <p:txBody>
          <a:bodyPr/>
          <a:lstStyle>
            <a:lvl1pPr algn="r">
              <a:spcBef>
                <a:spcPts val="0"/>
              </a:spcBef>
              <a:defRPr sz="44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Titelzeile </a:t>
            </a:r>
          </a:p>
          <a:p>
            <a:pPr lvl="0"/>
            <a:r>
              <a:rPr lang="de-DE" dirty="0"/>
              <a:t>deutsch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429846" y="4636640"/>
            <a:ext cx="5255846" cy="271869"/>
          </a:xfrm>
        </p:spPr>
        <p:txBody>
          <a:bodyPr/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4144429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858001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033022" y="3861180"/>
            <a:ext cx="5549379" cy="614390"/>
          </a:xfrm>
          <a:solidFill>
            <a:schemeClr val="accent2"/>
          </a:solidFill>
          <a:ln>
            <a:noFill/>
          </a:ln>
        </p:spPr>
        <p:txBody>
          <a:bodyPr wrap="square" lIns="72000" tIns="72000" rIns="72000" bIns="0" anchor="ctr" anchorCtr="0">
            <a:spAutoFit/>
          </a:bodyPr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00892" y="4540038"/>
            <a:ext cx="1881508" cy="208706"/>
          </a:xfrm>
          <a:solidFill>
            <a:schemeClr val="accent2"/>
          </a:solidFill>
          <a:ln>
            <a:noFill/>
          </a:ln>
        </p:spPr>
        <p:txBody>
          <a:bodyPr wrap="square" lIns="72000" tIns="36000" rIns="72000" bIns="0" anchor="ctr" anchorCtr="0"/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612666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_Titelfolie_mit 2 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Bild 14"/>
          <p:cNvPicPr>
            <a:picLocks noChangeAspect="1"/>
          </p:cNvPicPr>
          <p:nvPr userDrawn="1"/>
        </p:nvPicPr>
        <p:blipFill rotWithShape="1">
          <a:blip r:embed="rId2"/>
          <a:srcRect t="9398" b="48669"/>
          <a:stretch/>
        </p:blipFill>
        <p:spPr>
          <a:xfrm>
            <a:off x="797368" y="0"/>
            <a:ext cx="8488145" cy="3435282"/>
          </a:xfrm>
          <a:prstGeom prst="rect">
            <a:avLst/>
          </a:prstGeom>
        </p:spPr>
      </p:pic>
      <p:sp>
        <p:nvSpPr>
          <p:cNvPr id="5" name="Rectangle 8"/>
          <p:cNvSpPr/>
          <p:nvPr userDrawn="1"/>
        </p:nvSpPr>
        <p:spPr>
          <a:xfrm>
            <a:off x="0" y="3430368"/>
            <a:ext cx="12192000" cy="3427632"/>
          </a:xfrm>
          <a:prstGeom prst="rect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828137" y="321766"/>
            <a:ext cx="1998474" cy="663575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 userDrawn="1"/>
        </p:nvPicPr>
        <p:blipFill rotWithShape="1">
          <a:blip r:embed="rId4"/>
          <a:srcRect t="51219" b="6889"/>
          <a:stretch/>
        </p:blipFill>
        <p:spPr>
          <a:xfrm>
            <a:off x="797368" y="3426145"/>
            <a:ext cx="8488145" cy="3431855"/>
          </a:xfrm>
          <a:prstGeom prst="rect">
            <a:avLst/>
          </a:prstGeom>
        </p:spPr>
      </p:pic>
      <p:sp>
        <p:nvSpPr>
          <p:cNvPr id="7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985520" y="3860800"/>
            <a:ext cx="10596880" cy="656590"/>
          </a:xfrm>
        </p:spPr>
        <p:txBody>
          <a:bodyPr/>
          <a:lstStyle>
            <a:lvl1pPr algn="r"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Titelzeile deutsch</a:t>
            </a:r>
          </a:p>
        </p:txBody>
      </p:sp>
      <p:sp>
        <p:nvSpPr>
          <p:cNvPr id="8" name="Textplatzhalt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985520" y="4529177"/>
            <a:ext cx="10596880" cy="26468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deutsch</a:t>
            </a:r>
          </a:p>
        </p:txBody>
      </p:sp>
    </p:spTree>
    <p:extLst>
      <p:ext uri="{BB962C8B-B14F-4D97-AF65-F5344CB8AC3E}">
        <p14:creationId xmlns:p14="http://schemas.microsoft.com/office/powerpoint/2010/main" val="514523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Überschrift mi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deutsch</a:t>
            </a:r>
            <a:endParaRPr lang="en-US" altLang="ko-KR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914F37-36EE-8B4B-A010-725CB4C3628B}" type="datetime1">
              <a:rPr lang="de-DE" smtClean="0"/>
              <a:t>29.09.2023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23" name="Textplatzhalter 22"/>
          <p:cNvSpPr>
            <a:spLocks noGrp="1"/>
          </p:cNvSpPr>
          <p:nvPr>
            <p:ph type="body" sz="quarter" idx="15"/>
          </p:nvPr>
        </p:nvSpPr>
        <p:spPr>
          <a:xfrm>
            <a:off x="462410" y="1446213"/>
            <a:ext cx="11274682" cy="4200525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20" name="Bild 11">
            <a:extLst>
              <a:ext uri="{FF2B5EF4-FFF2-40B4-BE49-F238E27FC236}">
                <a16:creationId xmlns:a16="http://schemas.microsoft.com/office/drawing/2014/main" id="{61954A80-F29E-844E-8247-73AAC999D1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040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lie mit Feld WLAN Zuga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59524" y="333704"/>
            <a:ext cx="9115280" cy="348813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 algn="l">
              <a:lnSpc>
                <a:spcPct val="80000"/>
              </a:lnSpc>
              <a:buNone/>
              <a:defRPr sz="20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 err="1"/>
              <a:t>Überschrift</a:t>
            </a:r>
            <a:r>
              <a:rPr lang="en-US" altLang="ko-KR" dirty="0"/>
              <a:t> </a:t>
            </a:r>
            <a:r>
              <a:rPr lang="en-US" altLang="ko-KR" dirty="0" err="1"/>
              <a:t>deutsch</a:t>
            </a:r>
            <a:endParaRPr lang="en-US" altLang="ko-KR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37914F37-36EE-8B4B-A010-725CB4C3628B}" type="datetime1">
              <a:rPr lang="de-DE" smtClean="0"/>
              <a:t>29.09.2023</a:t>
            </a:fld>
            <a:endParaRPr lang="de-DE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‹Nr.›</a:t>
            </a:fld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/>
          </p:nvPr>
        </p:nvSpPr>
        <p:spPr>
          <a:xfrm>
            <a:off x="463639" y="2177920"/>
            <a:ext cx="11266627" cy="3305834"/>
          </a:xfr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marR="0" lvl="0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Formatvorlagen des Textmasters bearbeiten</a:t>
            </a:r>
          </a:p>
          <a:p>
            <a:pPr marL="0" marR="0" lvl="1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Zweite Ebene</a:t>
            </a:r>
          </a:p>
          <a:p>
            <a:pPr marL="0" marR="0" lvl="2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Dritte Ebene</a:t>
            </a:r>
          </a:p>
          <a:p>
            <a:pPr marL="0" marR="0" lvl="3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Vierte Ebene</a:t>
            </a:r>
          </a:p>
          <a:p>
            <a:pPr marL="0" marR="0" lvl="4" indent="0" algn="l" defTabSz="914377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Tx/>
              <a:buSzPct val="85000"/>
              <a:buFont typeface="Arial"/>
              <a:buNone/>
              <a:tabLst/>
              <a:defRPr/>
            </a:pPr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7"/>
          </p:nvPr>
        </p:nvSpPr>
        <p:spPr>
          <a:xfrm>
            <a:off x="463639" y="1703388"/>
            <a:ext cx="11266627" cy="297517"/>
          </a:xfrm>
        </p:spPr>
        <p:txBody>
          <a:bodyPr/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4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740206" y="5936838"/>
            <a:ext cx="2840746" cy="271869"/>
          </a:xfrm>
          <a:ln w="6350" cmpd="sng">
            <a:noFill/>
            <a:prstDash val="solid"/>
          </a:ln>
        </p:spPr>
        <p:txBody>
          <a:bodyPr wrap="none"/>
          <a:lstStyle>
            <a:lvl1pPr algn="r">
              <a:defRPr/>
            </a:lvl1pPr>
          </a:lstStyle>
          <a:p>
            <a:pPr lvl="0"/>
            <a:r>
              <a:rPr lang="de-DE" dirty="0"/>
              <a:t>Feld WLAN Zugang</a:t>
            </a:r>
          </a:p>
        </p:txBody>
      </p:sp>
      <p:pic>
        <p:nvPicPr>
          <p:cNvPr id="10" name="Bild 11">
            <a:extLst>
              <a:ext uri="{FF2B5EF4-FFF2-40B4-BE49-F238E27FC236}">
                <a16:creationId xmlns:a16="http://schemas.microsoft.com/office/drawing/2014/main" id="{76761701-F4CE-2240-B29C-1405917AFA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731793" y="321766"/>
            <a:ext cx="1998474" cy="66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94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>
          <a:xfrm>
            <a:off x="457468" y="1406769"/>
            <a:ext cx="10516636" cy="121776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" name="Titelplatzhalter 2"/>
          <p:cNvSpPr>
            <a:spLocks noGrp="1"/>
          </p:cNvSpPr>
          <p:nvPr>
            <p:ph type="title"/>
          </p:nvPr>
        </p:nvSpPr>
        <p:spPr>
          <a:xfrm>
            <a:off x="459386" y="324329"/>
            <a:ext cx="10512987" cy="374461"/>
          </a:xfrm>
          <a:prstGeom prst="rect">
            <a:avLst/>
          </a:prstGeom>
        </p:spPr>
        <p:txBody>
          <a:bodyPr vert="horz" wrap="square" lIns="0" tIns="45720" rIns="0" bIns="4572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30EE4DE-B8F5-724E-9896-277533B5D975}" type="datetime1">
              <a:rPr lang="de-DE" smtClean="0"/>
              <a:pPr/>
              <a:t>29.09.2023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accent1"/>
                </a:solidFill>
              </a:defRPr>
            </a:lvl1pPr>
          </a:lstStyle>
          <a:p>
            <a:fld id="{982E49A6-5269-EC49-94EE-622DB7549F5A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7439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62" r:id="rId2"/>
    <p:sldLayoutId id="2147483767" r:id="rId3"/>
    <p:sldLayoutId id="2147483769" r:id="rId4"/>
    <p:sldLayoutId id="2147483770" r:id="rId5"/>
    <p:sldLayoutId id="2147483766" r:id="rId6"/>
    <p:sldLayoutId id="2147483763" r:id="rId7"/>
    <p:sldLayoutId id="2147483734" r:id="rId8"/>
    <p:sldLayoutId id="2147483764" r:id="rId9"/>
    <p:sldLayoutId id="2147483760" r:id="rId10"/>
    <p:sldLayoutId id="2147483758" r:id="rId11"/>
    <p:sldLayoutId id="2147483759" r:id="rId12"/>
    <p:sldLayoutId id="2147483765" r:id="rId13"/>
    <p:sldLayoutId id="2147483752" r:id="rId14"/>
    <p:sldLayoutId id="2147483761" r:id="rId15"/>
    <p:sldLayoutId id="2147483755" r:id="rId16"/>
    <p:sldLayoutId id="2147483757" r:id="rId17"/>
    <p:sldLayoutId id="2147483756" r:id="rId18"/>
  </p:sldLayoutIdLst>
  <p:hf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80000"/>
        </a:lnSpc>
        <a:spcBef>
          <a:spcPts val="1000"/>
        </a:spcBef>
        <a:buClrTx/>
        <a:buSzPct val="85000"/>
        <a:buFont typeface="Arial"/>
        <a:buNone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000" indent="-108000" algn="l" defTabSz="914377" rtl="0" eaLnBrk="1" latinLnBrk="0" hangingPunct="1">
        <a:lnSpc>
          <a:spcPct val="80000"/>
        </a:lnSpc>
        <a:spcBef>
          <a:spcPts val="500"/>
        </a:spcBef>
        <a:buClrTx/>
        <a:buSzPct val="85000"/>
        <a:buFont typeface="Arial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288000" indent="-108000" algn="l" defTabSz="914377" rtl="0" eaLnBrk="1" latinLnBrk="0" hangingPunct="1">
        <a:lnSpc>
          <a:spcPct val="80000"/>
        </a:lnSpc>
        <a:spcBef>
          <a:spcPts val="500"/>
        </a:spcBef>
        <a:buSzPct val="65000"/>
        <a:buFont typeface="Wingdings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0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84000" indent="-144000" algn="l" defTabSz="914377" rtl="0" eaLnBrk="1" latinLnBrk="0" hangingPunct="1">
        <a:lnSpc>
          <a:spcPct val="80000"/>
        </a:lnSpc>
        <a:spcBef>
          <a:spcPts val="500"/>
        </a:spcBef>
        <a:buSzPct val="85000"/>
        <a:buFont typeface="Symbol" charset="2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3.emf"/><Relationship Id="rId7" Type="http://schemas.openxmlformats.org/officeDocument/2006/relationships/image" Target="../media/image2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5.png"/><Relationship Id="rId5" Type="http://schemas.openxmlformats.org/officeDocument/2006/relationships/hyperlink" Target="http://www.dfh-ufa.org/" TargetMode="External"/><Relationship Id="rId4" Type="http://schemas.openxmlformats.org/officeDocument/2006/relationships/hyperlink" Target="mailto:info@dfh-ufa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image" Target="../media/image8.png"/><Relationship Id="rId7" Type="http://schemas.openxmlformats.org/officeDocument/2006/relationships/image" Target="../media/image12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platzhalter 9"/>
          <p:cNvPicPr>
            <a:picLocks noGrp="1" noChangeAspect="1"/>
          </p:cNvPicPr>
          <p:nvPr>
            <p:ph type="pic" sz="quarter" idx="14"/>
          </p:nvPr>
        </p:nvPicPr>
        <p:blipFill>
          <a:blip r:embed="rId2"/>
          <a:srcRect t="4278" b="4278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353CFED-8260-6B4E-BFE5-A41FC82914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31956" y="3722420"/>
            <a:ext cx="8550444" cy="1138338"/>
          </a:xfrm>
        </p:spPr>
        <p:txBody>
          <a:bodyPr/>
          <a:lstStyle/>
          <a:p>
            <a:r>
              <a:rPr lang="de-DE" dirty="0" smtClean="0"/>
              <a:t>Die Studiengänge der Deutsch-Französischen Hochschule (DFH)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A2DAC75-0E5A-3C4A-BE0E-5E1864ADD2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304421" y="5069305"/>
            <a:ext cx="2277979" cy="311048"/>
          </a:xfrm>
        </p:spPr>
        <p:txBody>
          <a:bodyPr/>
          <a:lstStyle/>
          <a:p>
            <a:r>
              <a:rPr lang="de-DE" dirty="0" smtClean="0"/>
              <a:t>[Titel Ihres Studiengangs]</a:t>
            </a:r>
            <a:endParaRPr lang="de-DE" dirty="0"/>
          </a:p>
        </p:txBody>
      </p:sp>
      <p:grpSp>
        <p:nvGrpSpPr>
          <p:cNvPr id="8" name="Gruppierung 9">
            <a:extLst>
              <a:ext uri="{FF2B5EF4-FFF2-40B4-BE49-F238E27FC236}">
                <a16:creationId xmlns:a16="http://schemas.microsoft.com/office/drawing/2014/main" id="{5D3CEB94-293F-5A42-9F50-848817D8D6F2}"/>
              </a:ext>
            </a:extLst>
          </p:cNvPr>
          <p:cNvGrpSpPr/>
          <p:nvPr/>
        </p:nvGrpSpPr>
        <p:grpSpPr>
          <a:xfrm>
            <a:off x="9458325" y="222992"/>
            <a:ext cx="2124075" cy="790575"/>
            <a:chOff x="7610475" y="257175"/>
            <a:chExt cx="2124075" cy="790575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054B0278-3B90-7A4B-A30D-9542F839F89E}"/>
                </a:ext>
              </a:extLst>
            </p:cNvPr>
            <p:cNvSpPr/>
            <p:nvPr/>
          </p:nvSpPr>
          <p:spPr>
            <a:xfrm>
              <a:off x="7610475" y="257175"/>
              <a:ext cx="2124075" cy="790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pic>
          <p:nvPicPr>
            <p:cNvPr id="13" name="Bild 19">
              <a:extLst>
                <a:ext uri="{FF2B5EF4-FFF2-40B4-BE49-F238E27FC236}">
                  <a16:creationId xmlns:a16="http://schemas.microsoft.com/office/drawing/2014/main" id="{F4962FD8-9E31-3347-9348-6A8FC079A9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7673275" y="320675"/>
              <a:ext cx="1998474" cy="6635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7501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Und was sagen die DFH-Absolvent*innen dazu?</a:t>
            </a:r>
            <a:endParaRPr lang="de-DE" dirty="0"/>
          </a:p>
        </p:txBody>
      </p:sp>
      <p:sp>
        <p:nvSpPr>
          <p:cNvPr id="28" name="Foliennummernplatzhalter 9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2E49A6-5269-EC49-94EE-622DB7549F5A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15" name="Textplatzhalter 35"/>
          <p:cNvSpPr txBox="1">
            <a:spLocks/>
          </p:cNvSpPr>
          <p:nvPr/>
        </p:nvSpPr>
        <p:spPr>
          <a:xfrm>
            <a:off x="3397321" y="1582277"/>
            <a:ext cx="8062680" cy="555385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accent2"/>
                </a:solidFill>
              </a:rPr>
              <a:t>Der Absolvent*innen sehen in ihrem deutsch-französischen Doppeldiplom einen Vorteil für das Bewerbungsverfahren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18" name="Textplatzhalter 35"/>
          <p:cNvSpPr txBox="1">
            <a:spLocks/>
          </p:cNvSpPr>
          <p:nvPr/>
        </p:nvSpPr>
        <p:spPr>
          <a:xfrm>
            <a:off x="3397321" y="2875167"/>
            <a:ext cx="8062680" cy="578814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accent2"/>
                </a:solidFill>
              </a:rPr>
              <a:t>Der DFH-Absolvent*innen fanden innerhalb von drei Monaten eine adäquate Arbeitsstelle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21" name="Textplatzhalter 35"/>
          <p:cNvSpPr txBox="1">
            <a:spLocks/>
          </p:cNvSpPr>
          <p:nvPr/>
        </p:nvSpPr>
        <p:spPr>
          <a:xfrm>
            <a:off x="3397321" y="4191486"/>
            <a:ext cx="8062681" cy="483082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accent2"/>
                </a:solidFill>
              </a:rPr>
              <a:t>Der Absolvent*innen würden zukünftig Studierenden einen integrierten deutsch-französischen Studiengang empfehlen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36" name="Textplatzhalter 35"/>
          <p:cNvSpPr txBox="1">
            <a:spLocks/>
          </p:cNvSpPr>
          <p:nvPr/>
        </p:nvSpPr>
        <p:spPr>
          <a:xfrm>
            <a:off x="2611257" y="5718949"/>
            <a:ext cx="8062680" cy="514770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chemeClr val="accent2"/>
                </a:solidFill>
              </a:rPr>
              <a:t>Bessere Karrierechancen auf dem deutschen, französischen und internationalen Arbeitsmarkt!</a:t>
            </a:r>
            <a:endParaRPr lang="de-DE" sz="2000" dirty="0">
              <a:solidFill>
                <a:schemeClr val="accent2"/>
              </a:solidFill>
            </a:endParaRPr>
          </a:p>
        </p:txBody>
      </p:sp>
      <p:sp>
        <p:nvSpPr>
          <p:cNvPr id="46" name="TextBox 6"/>
          <p:cNvSpPr txBox="1"/>
          <p:nvPr/>
        </p:nvSpPr>
        <p:spPr>
          <a:xfrm>
            <a:off x="1110001" y="1493529"/>
            <a:ext cx="123271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72%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6"/>
          <p:cNvSpPr txBox="1"/>
          <p:nvPr/>
        </p:nvSpPr>
        <p:spPr>
          <a:xfrm>
            <a:off x="1110001" y="2795242"/>
            <a:ext cx="123271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68%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6"/>
          <p:cNvSpPr txBox="1"/>
          <p:nvPr/>
        </p:nvSpPr>
        <p:spPr>
          <a:xfrm>
            <a:off x="1110001" y="4063695"/>
            <a:ext cx="1232710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93%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" name="Pfeil nach rechts 2"/>
          <p:cNvSpPr/>
          <p:nvPr/>
        </p:nvSpPr>
        <p:spPr>
          <a:xfrm>
            <a:off x="1110001" y="5718949"/>
            <a:ext cx="1087767" cy="562578"/>
          </a:xfrm>
          <a:prstGeom prst="rightArrow">
            <a:avLst/>
          </a:prstGeom>
          <a:solidFill>
            <a:srgbClr val="009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9711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76073" y="3254593"/>
            <a:ext cx="7420994" cy="1087477"/>
          </a:xfrm>
        </p:spPr>
        <p:txBody>
          <a:bodyPr/>
          <a:lstStyle/>
          <a:p>
            <a:r>
              <a:rPr lang="de-DE" dirty="0" smtClean="0"/>
              <a:t>Vorstellung des Studiengangs </a:t>
            </a:r>
          </a:p>
          <a:p>
            <a:r>
              <a:rPr lang="de-DE" dirty="0" smtClean="0"/>
              <a:t>„[IHR </a:t>
            </a:r>
            <a:r>
              <a:rPr lang="de-DE" dirty="0" smtClean="0"/>
              <a:t>STUDIENGANG]“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520312" y="2955234"/>
            <a:ext cx="1141338" cy="1031051"/>
          </a:xfrm>
        </p:spPr>
        <p:txBody>
          <a:bodyPr/>
          <a:lstStyle/>
          <a:p>
            <a:r>
              <a:rPr lang="de-DE" dirty="0" smtClean="0"/>
              <a:t>02</a:t>
            </a:r>
            <a:endParaRPr lang="de-DE" dirty="0"/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/>
        </p:nvGrpSpPr>
        <p:grpSpPr>
          <a:xfrm rot="10800000">
            <a:off x="9243663" y="2640916"/>
            <a:ext cx="587600" cy="587600"/>
            <a:chOff x="546346" y="5762189"/>
            <a:chExt cx="720080" cy="720080"/>
          </a:xfrm>
          <a:solidFill>
            <a:schemeClr val="accent1"/>
          </a:solidFill>
        </p:grpSpPr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3751142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2D7ACB69-DA0A-AF43-A988-C2FE33881E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94014" y="4359443"/>
            <a:ext cx="5255846" cy="1175706"/>
          </a:xfrm>
        </p:spPr>
        <p:txBody>
          <a:bodyPr/>
          <a:lstStyle/>
          <a:p>
            <a:r>
              <a:rPr lang="de-DE" dirty="0" smtClean="0"/>
              <a:t>[TITEL IHRES STUDIENGANGS]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930187" y="3240505"/>
            <a:ext cx="1604211" cy="143978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HOCHSCHULE DEUTSCHLAND</a:t>
            </a:r>
            <a:endParaRPr lang="de-DE" sz="1400" dirty="0"/>
          </a:p>
        </p:txBody>
      </p:sp>
      <p:sp>
        <p:nvSpPr>
          <p:cNvPr id="7" name="Rechteck 6"/>
          <p:cNvSpPr/>
          <p:nvPr/>
        </p:nvSpPr>
        <p:spPr>
          <a:xfrm>
            <a:off x="9889956" y="3240505"/>
            <a:ext cx="1604211" cy="143978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HOCHSCHULE FRANKREICH</a:t>
            </a:r>
            <a:endParaRPr lang="de-DE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6930188" y="4800419"/>
            <a:ext cx="1604211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 smtClean="0">
                <a:solidFill>
                  <a:srgbClr val="81725E"/>
                </a:solidFill>
              </a:rPr>
              <a:t>NAME HS D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889957" y="4803063"/>
            <a:ext cx="1604211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 smtClean="0">
                <a:solidFill>
                  <a:srgbClr val="81725E"/>
                </a:solidFill>
              </a:rPr>
              <a:t>NAME HS F</a:t>
            </a:r>
          </a:p>
        </p:txBody>
      </p:sp>
      <p:cxnSp>
        <p:nvCxnSpPr>
          <p:cNvPr id="10" name="Gerader Verbinder 9"/>
          <p:cNvCxnSpPr>
            <a:stCxn id="5" idx="3"/>
            <a:endCxn id="7" idx="1"/>
          </p:cNvCxnSpPr>
          <p:nvPr/>
        </p:nvCxnSpPr>
        <p:spPr>
          <a:xfrm>
            <a:off x="8534398" y="3960395"/>
            <a:ext cx="1355558" cy="0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/>
          <p:cNvSpPr/>
          <p:nvPr/>
        </p:nvSpPr>
        <p:spPr>
          <a:xfrm>
            <a:off x="8410072" y="677778"/>
            <a:ext cx="1604211" cy="1439780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GGF. LOGO HOCHSCHULE DRITTLAND</a:t>
            </a:r>
            <a:endParaRPr lang="de-DE" sz="1400" dirty="0"/>
          </a:p>
        </p:txBody>
      </p:sp>
      <p:sp>
        <p:nvSpPr>
          <p:cNvPr id="15" name="Textfeld 14"/>
          <p:cNvSpPr txBox="1"/>
          <p:nvPr/>
        </p:nvSpPr>
        <p:spPr>
          <a:xfrm>
            <a:off x="8410071" y="2154337"/>
            <a:ext cx="1604211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de-DE" dirty="0" smtClean="0">
                <a:solidFill>
                  <a:srgbClr val="81725E"/>
                </a:solidFill>
              </a:rPr>
              <a:t>NAME HS DRITTLAND</a:t>
            </a:r>
          </a:p>
        </p:txBody>
      </p:sp>
      <p:cxnSp>
        <p:nvCxnSpPr>
          <p:cNvPr id="16" name="Gerader Verbinder 15"/>
          <p:cNvCxnSpPr>
            <a:stCxn id="13" idx="1"/>
            <a:endCxn id="5" idx="0"/>
          </p:cNvCxnSpPr>
          <p:nvPr/>
        </p:nvCxnSpPr>
        <p:spPr>
          <a:xfrm flipH="1">
            <a:off x="7732293" y="1397668"/>
            <a:ext cx="677779" cy="1842837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/>
          <p:cNvCxnSpPr>
            <a:stCxn id="13" idx="3"/>
            <a:endCxn id="7" idx="0"/>
          </p:cNvCxnSpPr>
          <p:nvPr/>
        </p:nvCxnSpPr>
        <p:spPr>
          <a:xfrm>
            <a:off x="10014283" y="1397668"/>
            <a:ext cx="677779" cy="1842837"/>
          </a:xfrm>
          <a:prstGeom prst="line">
            <a:avLst/>
          </a:prstGeom>
          <a:ln>
            <a:solidFill>
              <a:schemeClr val="accent2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5624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[TITEL IHRES STUDIENGANGS] - Übersicht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13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59524" y="1235242"/>
            <a:ext cx="1208855" cy="1084948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HOCH-SCHULE DEUTSCH-LAND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1925053" y="1454550"/>
            <a:ext cx="7056193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[Abschluss in Deutschland]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[Ansprechpartner*in </a:t>
            </a:r>
            <a:r>
              <a:rPr lang="de-DE" dirty="0" err="1" smtClean="0">
                <a:solidFill>
                  <a:srgbClr val="81725E"/>
                </a:solidFill>
              </a:rPr>
              <a:t>in</a:t>
            </a:r>
            <a:r>
              <a:rPr lang="de-DE" dirty="0" smtClean="0">
                <a:solidFill>
                  <a:srgbClr val="81725E"/>
                </a:solidFill>
              </a:rPr>
              <a:t> Deutschland] </a:t>
            </a:r>
          </a:p>
        </p:txBody>
      </p:sp>
      <p:sp>
        <p:nvSpPr>
          <p:cNvPr id="8" name="Rechteck 7"/>
          <p:cNvSpPr/>
          <p:nvPr/>
        </p:nvSpPr>
        <p:spPr>
          <a:xfrm>
            <a:off x="459524" y="4570947"/>
            <a:ext cx="1208855" cy="1084948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HOCH-SCHULE FRANK-REICH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1925053" y="4792454"/>
            <a:ext cx="7056193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[Abschluss in Frankreich]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[Ansprechpartner*in </a:t>
            </a:r>
            <a:r>
              <a:rPr lang="de-DE" dirty="0" err="1" smtClean="0">
                <a:solidFill>
                  <a:srgbClr val="81725E"/>
                </a:solidFill>
              </a:rPr>
              <a:t>in</a:t>
            </a:r>
            <a:r>
              <a:rPr lang="de-DE" dirty="0" smtClean="0">
                <a:solidFill>
                  <a:srgbClr val="81725E"/>
                </a:solidFill>
              </a:rPr>
              <a:t> Frankreich] </a:t>
            </a:r>
          </a:p>
        </p:txBody>
      </p:sp>
      <p:pic>
        <p:nvPicPr>
          <p:cNvPr id="12" name="Bildplatzhalter 11" descr="e832b10f2dfc003ecd0b4204e2445b97e674e2dd1eb8174096_1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/>
        </p:blipFill>
        <p:spPr>
          <a:xfrm>
            <a:off x="6102512" y="3368842"/>
            <a:ext cx="6089487" cy="3489158"/>
          </a:xfrm>
          <a:prstGeom prst="rect">
            <a:avLst/>
          </a:prstGeom>
        </p:spPr>
      </p:pic>
      <p:pic>
        <p:nvPicPr>
          <p:cNvPr id="13" name="Bildplatzhalter 11" descr="e832b10f2dfc003ecd0b4204e2445b97e674e2dd1eb8174096_1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/>
        </p:blipFill>
        <p:spPr>
          <a:xfrm>
            <a:off x="6102511" y="0"/>
            <a:ext cx="6089487" cy="336884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20577961">
            <a:off x="6363479" y="1518149"/>
            <a:ext cx="55675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BILD DER HOCHSCHULE IN DEUTSCHLAND</a:t>
            </a:r>
            <a:endParaRPr lang="de-DE" sz="2000" b="0" cap="none" spc="0" dirty="0">
              <a:ln w="0"/>
              <a:solidFill>
                <a:srgbClr val="009C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 rot="20577961">
            <a:off x="6583190" y="5080632"/>
            <a:ext cx="53094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BILD DER HOCHSCHULE IN FRANKREICH</a:t>
            </a:r>
            <a:endParaRPr lang="de-DE" sz="2000" b="0" cap="none" spc="0" dirty="0">
              <a:ln w="0"/>
              <a:solidFill>
                <a:srgbClr val="009C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933595" y="161309"/>
            <a:ext cx="2236788" cy="533400"/>
          </a:xfrm>
          <a:prstGeom prst="ellipse">
            <a:avLst/>
          </a:prstGeom>
          <a:solidFill>
            <a:srgbClr val="188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1</a:t>
            </a:r>
          </a:p>
        </p:txBody>
      </p:sp>
    </p:spTree>
    <p:extLst>
      <p:ext uri="{BB962C8B-B14F-4D97-AF65-F5344CB8AC3E}">
        <p14:creationId xmlns:p14="http://schemas.microsoft.com/office/powerpoint/2010/main" val="4185702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[TITEL IHRES STUDIENGANGS] - Übersicht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14</a:t>
            </a:fld>
            <a:endParaRPr lang="de-DE" dirty="0"/>
          </a:p>
        </p:txBody>
      </p:sp>
      <p:sp>
        <p:nvSpPr>
          <p:cNvPr id="6" name="Rechteck 5"/>
          <p:cNvSpPr/>
          <p:nvPr/>
        </p:nvSpPr>
        <p:spPr>
          <a:xfrm>
            <a:off x="459524" y="1235242"/>
            <a:ext cx="1208855" cy="1084948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HOCH-SCHULE DEUTSCH-LAND</a:t>
            </a:r>
            <a:endParaRPr lang="de-DE" sz="1400" dirty="0"/>
          </a:p>
        </p:txBody>
      </p:sp>
      <p:sp>
        <p:nvSpPr>
          <p:cNvPr id="7" name="Textfeld 6"/>
          <p:cNvSpPr txBox="1"/>
          <p:nvPr/>
        </p:nvSpPr>
        <p:spPr>
          <a:xfrm>
            <a:off x="1925053" y="1454550"/>
            <a:ext cx="7056193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[Studienmöglichkeit im Bachelor]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[Studienmöglichkeit im Master] </a:t>
            </a:r>
          </a:p>
        </p:txBody>
      </p:sp>
      <p:sp>
        <p:nvSpPr>
          <p:cNvPr id="8" name="Rechteck 7"/>
          <p:cNvSpPr/>
          <p:nvPr/>
        </p:nvSpPr>
        <p:spPr>
          <a:xfrm>
            <a:off x="459524" y="4570947"/>
            <a:ext cx="1208855" cy="1084948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 smtClean="0"/>
              <a:t>LOGO HOCH-SCHULE FRANK-REICH</a:t>
            </a:r>
            <a:endParaRPr lang="de-DE" sz="1400" dirty="0"/>
          </a:p>
        </p:txBody>
      </p:sp>
      <p:pic>
        <p:nvPicPr>
          <p:cNvPr id="12" name="Bildplatzhalter 11" descr="e832b10f2dfc003ecd0b4204e2445b97e674e2dd1eb8174096_1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/>
        </p:blipFill>
        <p:spPr>
          <a:xfrm>
            <a:off x="6102512" y="3368842"/>
            <a:ext cx="6089487" cy="3489158"/>
          </a:xfrm>
          <a:prstGeom prst="rect">
            <a:avLst/>
          </a:prstGeom>
        </p:spPr>
      </p:pic>
      <p:pic>
        <p:nvPicPr>
          <p:cNvPr id="13" name="Bildplatzhalter 11" descr="e832b10f2dfc003ecd0b4204e2445b97e674e2dd1eb8174096_192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9" r="20369"/>
          <a:stretch/>
        </p:blipFill>
        <p:spPr>
          <a:xfrm>
            <a:off x="6102511" y="0"/>
            <a:ext cx="6089487" cy="3368842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 rot="20577961">
            <a:off x="6363479" y="1518149"/>
            <a:ext cx="55675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BILD DER HOCHSCHULE IN DEUTSCHLAND</a:t>
            </a:r>
            <a:endParaRPr lang="de-DE" sz="2000" b="0" cap="none" spc="0" dirty="0">
              <a:ln w="0"/>
              <a:solidFill>
                <a:srgbClr val="009C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hteck 14"/>
          <p:cNvSpPr/>
          <p:nvPr/>
        </p:nvSpPr>
        <p:spPr>
          <a:xfrm rot="20577961">
            <a:off x="6583190" y="5080632"/>
            <a:ext cx="5309467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2000" b="0" cap="none" spc="0" dirty="0" smtClean="0">
                <a:ln w="0"/>
                <a:solidFill>
                  <a:srgbClr val="009CD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BILD DER HOCHSCHULE IN FRANKREICH</a:t>
            </a:r>
            <a:endParaRPr lang="de-DE" sz="2000" b="0" cap="none" spc="0" dirty="0">
              <a:ln w="0"/>
              <a:solidFill>
                <a:srgbClr val="009CDD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9933595" y="161309"/>
            <a:ext cx="2236788" cy="533400"/>
          </a:xfrm>
          <a:prstGeom prst="ellipse">
            <a:avLst/>
          </a:prstGeom>
          <a:solidFill>
            <a:srgbClr val="188C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Alternative </a:t>
            </a:r>
            <a:r>
              <a:rPr kumimoji="0" lang="de-DE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1925053" y="4823392"/>
            <a:ext cx="7056193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[Studienmöglichkeit im Bachelor]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[Studienmöglichkeit im Master] </a:t>
            </a:r>
          </a:p>
        </p:txBody>
      </p:sp>
    </p:spTree>
    <p:extLst>
      <p:ext uri="{BB962C8B-B14F-4D97-AF65-F5344CB8AC3E}">
        <p14:creationId xmlns:p14="http://schemas.microsoft.com/office/powerpoint/2010/main" val="4310501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[TITEL IHRES STUDIENGANGS] – Inhalte und Abläufe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524" y="3598390"/>
            <a:ext cx="11274682" cy="24420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[Studieninhalte]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[Wahlmöglichkeiten]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[Abschlussarbeit]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[Praktika]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[Sprachvorbereitung]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[Besonderheiten]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[Studiengebühren/ Semesterbeiträge]</a:t>
            </a:r>
            <a:endParaRPr lang="de-DE" sz="1800" dirty="0">
              <a:solidFill>
                <a:srgbClr val="81725E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890336" y="1338590"/>
            <a:ext cx="1297102" cy="1631577"/>
            <a:chOff x="595866" y="1338590"/>
            <a:chExt cx="1297102" cy="1631577"/>
          </a:xfrm>
        </p:grpSpPr>
        <p:sp>
          <p:nvSpPr>
            <p:cNvPr id="5" name="Rechteck 4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Semester 1</a:t>
              </a:r>
              <a:endParaRPr lang="de-DE" sz="1600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Inhalte</a:t>
              </a:r>
            </a:p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Ort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409662" y="1338590"/>
            <a:ext cx="1297102" cy="1631577"/>
            <a:chOff x="595866" y="1338590"/>
            <a:chExt cx="1297102" cy="1631577"/>
          </a:xfrm>
        </p:grpSpPr>
        <p:sp>
          <p:nvSpPr>
            <p:cNvPr id="9" name="Rechteck 8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Semester 2</a:t>
              </a:r>
              <a:endParaRPr lang="de-DE" sz="1600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Inhalte</a:t>
              </a:r>
            </a:p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Ort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3928988" y="1338590"/>
            <a:ext cx="1297102" cy="1631577"/>
            <a:chOff x="595866" y="1338590"/>
            <a:chExt cx="1297102" cy="1631577"/>
          </a:xfrm>
        </p:grpSpPr>
        <p:sp>
          <p:nvSpPr>
            <p:cNvPr id="12" name="Rechteck 11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Semester 3</a:t>
              </a:r>
              <a:endParaRPr lang="de-DE" sz="1600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Inhalte</a:t>
              </a:r>
            </a:p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Ort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5448314" y="1338590"/>
            <a:ext cx="1297102" cy="1631577"/>
            <a:chOff x="595866" y="1338590"/>
            <a:chExt cx="1297102" cy="1631577"/>
          </a:xfrm>
        </p:grpSpPr>
        <p:sp>
          <p:nvSpPr>
            <p:cNvPr id="15" name="Rechteck 14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Semester 4</a:t>
              </a:r>
              <a:endParaRPr lang="de-DE" sz="1600" dirty="0"/>
            </a:p>
          </p:txBody>
        </p:sp>
        <p:sp>
          <p:nvSpPr>
            <p:cNvPr id="16" name="Rechteck 15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Inhalte</a:t>
              </a:r>
            </a:p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Ort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6967640" y="1338590"/>
            <a:ext cx="1297102" cy="1631577"/>
            <a:chOff x="595866" y="1338590"/>
            <a:chExt cx="1297102" cy="1631577"/>
          </a:xfrm>
        </p:grpSpPr>
        <p:sp>
          <p:nvSpPr>
            <p:cNvPr id="18" name="Rechteck 17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Semester 5</a:t>
              </a:r>
              <a:endParaRPr lang="de-DE" sz="1600" dirty="0"/>
            </a:p>
          </p:txBody>
        </p:sp>
        <p:sp>
          <p:nvSpPr>
            <p:cNvPr id="19" name="Rechteck 18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Inhalte</a:t>
              </a:r>
            </a:p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Ort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8486966" y="1338590"/>
            <a:ext cx="1297102" cy="1631577"/>
            <a:chOff x="595866" y="1338590"/>
            <a:chExt cx="1297102" cy="1631577"/>
          </a:xfrm>
        </p:grpSpPr>
        <p:sp>
          <p:nvSpPr>
            <p:cNvPr id="21" name="Rechteck 20"/>
            <p:cNvSpPr/>
            <p:nvPr/>
          </p:nvSpPr>
          <p:spPr>
            <a:xfrm>
              <a:off x="595866" y="1338590"/>
              <a:ext cx="1297102" cy="28803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600" dirty="0" smtClean="0"/>
                <a:t>Semester 6</a:t>
              </a:r>
              <a:endParaRPr lang="de-DE" sz="1600" dirty="0"/>
            </a:p>
          </p:txBody>
        </p:sp>
        <p:sp>
          <p:nvSpPr>
            <p:cNvPr id="22" name="Rechteck 21"/>
            <p:cNvSpPr/>
            <p:nvPr/>
          </p:nvSpPr>
          <p:spPr>
            <a:xfrm>
              <a:off x="595866" y="1758004"/>
              <a:ext cx="1297102" cy="1212163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Inhalte</a:t>
              </a:r>
            </a:p>
            <a:p>
              <a:pPr algn="ctr"/>
              <a:r>
                <a:rPr lang="de-DE" sz="1300" dirty="0" smtClean="0">
                  <a:solidFill>
                    <a:schemeClr val="bg1"/>
                  </a:solidFill>
                </a:rPr>
                <a:t>Ort</a:t>
              </a:r>
              <a:endParaRPr lang="de-DE" sz="13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5976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[TITEL IHRES STUDIENGANGS] - Bewerbung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16</a:t>
            </a:fld>
            <a:endParaRPr lang="de-DE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9524" y="1505702"/>
            <a:ext cx="7559675" cy="236988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182563" indent="-182563">
              <a:spcBef>
                <a:spcPct val="20000"/>
              </a:spcBef>
              <a:buFont typeface="Arial" panose="020B0604020202020204" pitchFamily="34" charset="0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defRPr b="1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009EE0"/>
              </a:buClr>
              <a:buFont typeface="Arial" panose="020B0604020202020204" pitchFamily="34" charset="0"/>
              <a:buChar char="•"/>
              <a:defRPr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E2007A"/>
              </a:buClr>
              <a:buFont typeface="Lucida Grande" panose="020B0600040502020204" pitchFamily="34" charset="0"/>
              <a:buChar char="&gt;"/>
              <a:defRPr sz="14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defRPr sz="1100">
                <a:solidFill>
                  <a:srgbClr val="81725E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[Bewerbungsfrist]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[Studienvoraussetzungen (z.B. Sprachkenntnisse)]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[Einzureichende Unterlagen]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[Bewerbungsverfahren (Tests, Gespräche)]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[Link zum Eintrag des Studiengangs im Studienführer </a:t>
            </a:r>
            <a:r>
              <a:rPr kumimoji="0" lang="de-DE" altLang="de-DE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t>online, ggf. als QR-Code]</a:t>
            </a:r>
            <a:endParaRPr kumimoji="0" lang="de-DE" altLang="de-DE" sz="2000" b="0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altLang="de-DE" sz="1400" b="0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3544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[TITEL IHRES STUDIENGANGS] - Berufsaussichten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17</a:t>
            </a:fld>
            <a:endParaRPr lang="de-DE" dirty="0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459524" y="1332671"/>
            <a:ext cx="7559675" cy="1231106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[Welche Berufe ergreifen Absolventen des Studiengangs in der Regel?]</a:t>
            </a:r>
          </a:p>
          <a:p>
            <a:pPr marL="177800" marR="0" lvl="0" indent="-1778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de-DE" alt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827360"/>
                </a:solidFill>
                <a:effectLst/>
                <a:uLnTx/>
                <a:uFillTx/>
                <a:latin typeface="Arial" charset="0"/>
                <a:ea typeface="ＭＳ Ｐゴシック" charset="-128"/>
                <a:cs typeface="+mn-cs"/>
              </a:rPr>
              <a:t>[Wie verläuft ihr beruflicher Werdegang?]</a:t>
            </a:r>
          </a:p>
          <a:p>
            <a:pPr marL="182563" marR="0" lvl="0" indent="-1825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e-DE" altLang="de-DE" sz="1400" b="1" i="0" u="none" strike="noStrike" kern="1200" cap="none" spc="0" normalizeH="0" baseline="0" noProof="0" dirty="0">
              <a:ln>
                <a:noFill/>
              </a:ln>
              <a:solidFill>
                <a:srgbClr val="827360"/>
              </a:solidFill>
              <a:effectLst/>
              <a:uLnTx/>
              <a:uFillTx/>
              <a:latin typeface="Arial" charset="0"/>
              <a:ea typeface="ＭＳ Ｐゴシック" charset="-128"/>
              <a:cs typeface="+mn-cs"/>
            </a:endParaRPr>
          </a:p>
        </p:txBody>
      </p:sp>
      <p:graphicFrame>
        <p:nvGraphicFramePr>
          <p:cNvPr id="6" name="Chart 2">
            <a:extLst>
              <a:ext uri="{FF2B5EF4-FFF2-40B4-BE49-F238E27FC236}">
                <a16:creationId xmlns:a16="http://schemas.microsoft.com/office/drawing/2014/main" id="{F9006EA2-B377-5D4D-83A3-85FD7A5688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8402818"/>
              </p:ext>
            </p:extLst>
          </p:nvPr>
        </p:nvGraphicFramePr>
        <p:xfrm>
          <a:off x="4239361" y="3213932"/>
          <a:ext cx="2836055" cy="33249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feld 6"/>
          <p:cNvSpPr txBox="1"/>
          <p:nvPr/>
        </p:nvSpPr>
        <p:spPr>
          <a:xfrm>
            <a:off x="7406105" y="3753852"/>
            <a:ext cx="2662990" cy="193899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sz="2000" dirty="0" smtClean="0">
                <a:solidFill>
                  <a:srgbClr val="81725E"/>
                </a:solidFill>
              </a:rPr>
              <a:t>Falls Sie über entsprechende Zahlen oder Grafiken verfügen, können Sie Ihre Aussagen gerne damit illustrieren.</a:t>
            </a:r>
          </a:p>
        </p:txBody>
      </p:sp>
    </p:spTree>
    <p:extLst>
      <p:ext uri="{BB962C8B-B14F-4D97-AF65-F5344CB8AC3E}">
        <p14:creationId xmlns:p14="http://schemas.microsoft.com/office/powerpoint/2010/main" val="2259381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Weitere Studienmöglichkeiten bei der DFH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18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410" y="1446213"/>
            <a:ext cx="11274682" cy="313932"/>
          </a:xfrm>
        </p:spPr>
        <p:txBody>
          <a:bodyPr/>
          <a:lstStyle/>
          <a:p>
            <a:r>
              <a:rPr lang="de-DE" sz="1600" dirty="0" smtClean="0">
                <a:solidFill>
                  <a:srgbClr val="81725E"/>
                </a:solidFill>
              </a:rPr>
              <a:t>In [Bundesland] und [Stadt] habt ihr außerdem die Möglichkeit in weiteren Fachbereichen zu studieren, wie z.B</a:t>
            </a:r>
            <a:r>
              <a:rPr lang="de-DE" sz="1800" dirty="0" smtClean="0">
                <a:solidFill>
                  <a:srgbClr val="81725E"/>
                </a:solidFill>
              </a:rPr>
              <a:t>.</a:t>
            </a:r>
            <a:endParaRPr lang="de-DE" sz="1800" dirty="0">
              <a:solidFill>
                <a:srgbClr val="81725E"/>
              </a:solidFill>
            </a:endParaRPr>
          </a:p>
        </p:txBody>
      </p:sp>
      <p:grpSp>
        <p:nvGrpSpPr>
          <p:cNvPr id="7" name="Gruppieren 6"/>
          <p:cNvGrpSpPr/>
          <p:nvPr/>
        </p:nvGrpSpPr>
        <p:grpSpPr>
          <a:xfrm>
            <a:off x="459523" y="2085473"/>
            <a:ext cx="10689739" cy="577516"/>
            <a:chOff x="459523" y="2085473"/>
            <a:chExt cx="10689739" cy="577516"/>
          </a:xfrm>
        </p:grpSpPr>
        <p:sp>
          <p:nvSpPr>
            <p:cNvPr id="5" name="Rechteck 4"/>
            <p:cNvSpPr/>
            <p:nvPr/>
          </p:nvSpPr>
          <p:spPr>
            <a:xfrm>
              <a:off x="459523" y="2085474"/>
              <a:ext cx="4288939" cy="577515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[Name des Studiengangs 1]</a:t>
              </a:r>
              <a:endParaRPr lang="de-DE" dirty="0"/>
            </a:p>
          </p:txBody>
        </p:sp>
        <p:sp>
          <p:nvSpPr>
            <p:cNvPr id="6" name="Rechteck 5"/>
            <p:cNvSpPr/>
            <p:nvPr/>
          </p:nvSpPr>
          <p:spPr>
            <a:xfrm>
              <a:off x="5085347" y="2085473"/>
              <a:ext cx="6063915" cy="577515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[Namen der Hochschulen in DE und FR 1]</a:t>
              </a:r>
              <a:endParaRPr lang="de-DE" dirty="0"/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467544" y="2812742"/>
            <a:ext cx="10689739" cy="577516"/>
            <a:chOff x="459523" y="2085473"/>
            <a:chExt cx="10689739" cy="577516"/>
          </a:xfrm>
        </p:grpSpPr>
        <p:sp>
          <p:nvSpPr>
            <p:cNvPr id="9" name="Rechteck 8"/>
            <p:cNvSpPr/>
            <p:nvPr/>
          </p:nvSpPr>
          <p:spPr>
            <a:xfrm>
              <a:off x="459523" y="2085474"/>
              <a:ext cx="4288939" cy="577515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[Name des Studiengangs 2]</a:t>
              </a:r>
              <a:endParaRPr lang="de-DE" dirty="0"/>
            </a:p>
          </p:txBody>
        </p:sp>
        <p:sp>
          <p:nvSpPr>
            <p:cNvPr id="10" name="Rechteck 9"/>
            <p:cNvSpPr/>
            <p:nvPr/>
          </p:nvSpPr>
          <p:spPr>
            <a:xfrm>
              <a:off x="5085347" y="2085473"/>
              <a:ext cx="6063915" cy="577515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[Namen der Hochschulen in DE und FR 2]</a:t>
              </a:r>
              <a:endParaRPr lang="de-DE" dirty="0"/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467544" y="3568518"/>
            <a:ext cx="10689739" cy="577516"/>
            <a:chOff x="459523" y="2085473"/>
            <a:chExt cx="10689739" cy="577516"/>
          </a:xfrm>
        </p:grpSpPr>
        <p:sp>
          <p:nvSpPr>
            <p:cNvPr id="12" name="Rechteck 11"/>
            <p:cNvSpPr/>
            <p:nvPr/>
          </p:nvSpPr>
          <p:spPr>
            <a:xfrm>
              <a:off x="459523" y="2085474"/>
              <a:ext cx="4288939" cy="577515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[Name des Studiengangs 3]</a:t>
              </a:r>
              <a:endParaRPr lang="de-DE" dirty="0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5085347" y="2085473"/>
              <a:ext cx="6063915" cy="577515"/>
            </a:xfrm>
            <a:prstGeom prst="rect">
              <a:avLst/>
            </a:prstGeom>
            <a:solidFill>
              <a:srgbClr val="8172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[Namen der Hochschulen in DE und FR 3]</a:t>
              </a:r>
              <a:endParaRPr lang="de-DE" dirty="0"/>
            </a:p>
          </p:txBody>
        </p:sp>
      </p:grpSp>
      <p:sp>
        <p:nvSpPr>
          <p:cNvPr id="14" name="Textfeld 13"/>
          <p:cNvSpPr txBox="1"/>
          <p:nvPr/>
        </p:nvSpPr>
        <p:spPr>
          <a:xfrm>
            <a:off x="1545214" y="5246144"/>
            <a:ext cx="7080266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 smtClean="0">
                <a:solidFill>
                  <a:srgbClr val="81725E"/>
                </a:solidFill>
              </a:rPr>
              <a:t>Im Online-Studienführer der DFH findet ihr aus einer Auswahl von 196 Studiengängen den idealen Studiengang für das gewünschte Fach und den gewünschten Standort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737600" y="5059268"/>
            <a:ext cx="1288549" cy="1297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99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ung 10"/>
          <p:cNvGrpSpPr>
            <a:grpSpLocks noChangeAspect="1"/>
          </p:cNvGrpSpPr>
          <p:nvPr/>
        </p:nvGrpSpPr>
        <p:grpSpPr>
          <a:xfrm>
            <a:off x="2223989" y="1206692"/>
            <a:ext cx="7725938" cy="2343150"/>
            <a:chOff x="939800" y="2433407"/>
            <a:chExt cx="10301245" cy="3124200"/>
          </a:xfrm>
        </p:grpSpPr>
        <p:pic>
          <p:nvPicPr>
            <p:cNvPr id="9" name="Bild 8"/>
            <p:cNvPicPr>
              <a:picLocks noChangeAspect="1"/>
            </p:cNvPicPr>
            <p:nvPr/>
          </p:nvPicPr>
          <p:blipFill rotWithShape="1">
            <a:blip r:embed="rId2"/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10" name="Bild 9"/>
            <p:cNvPicPr>
              <a:picLocks noChangeAspect="1"/>
            </p:cNvPicPr>
            <p:nvPr/>
          </p:nvPicPr>
          <p:blipFill rotWithShape="1">
            <a:blip r:embed="rId3"/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81059923-A20C-2C49-8FAB-F2F730D5AE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50660" y="3912086"/>
            <a:ext cx="4848075" cy="1384995"/>
          </a:xfrm>
        </p:spPr>
        <p:txBody>
          <a:bodyPr/>
          <a:lstStyle/>
          <a:p>
            <a:r>
              <a:rPr lang="de-DE" dirty="0" err="1"/>
              <a:t>Université</a:t>
            </a:r>
            <a:r>
              <a:rPr lang="de-DE" dirty="0"/>
              <a:t> franco-allemande</a:t>
            </a:r>
          </a:p>
          <a:p>
            <a:r>
              <a:rPr lang="de-DE" dirty="0"/>
              <a:t>Deutsch-Französische Hochschule </a:t>
            </a:r>
          </a:p>
          <a:p>
            <a:endParaRPr lang="de-DE" dirty="0"/>
          </a:p>
          <a:p>
            <a:r>
              <a:rPr lang="de-DE" dirty="0"/>
              <a:t>Villa Europa · </a:t>
            </a:r>
            <a:r>
              <a:rPr lang="de-DE" dirty="0" err="1"/>
              <a:t>Kohlweg</a:t>
            </a:r>
            <a:r>
              <a:rPr lang="de-DE" dirty="0"/>
              <a:t> 7 · 66123 Saarbrücken</a:t>
            </a:r>
          </a:p>
          <a:p>
            <a:r>
              <a:rPr lang="cs-CZ" dirty="0"/>
              <a:t>Tel.: +49 681 93812 - 100</a:t>
            </a:r>
          </a:p>
          <a:p>
            <a:r>
              <a:rPr lang="cs-CZ" dirty="0">
                <a:hlinkClick r:id="rId4"/>
              </a:rPr>
              <a:t>info@dfh-ufa.org</a:t>
            </a:r>
            <a:endParaRPr lang="cs-CZ" dirty="0"/>
          </a:p>
          <a:p>
            <a:r>
              <a:rPr lang="cs-CZ" dirty="0">
                <a:hlinkClick r:id="rId5"/>
              </a:rPr>
              <a:t>www.dfh-ufa.org</a:t>
            </a:r>
            <a:endParaRPr lang="cs-CZ" dirty="0"/>
          </a:p>
        </p:txBody>
      </p:sp>
      <p:sp>
        <p:nvSpPr>
          <p:cNvPr id="16" name="TextBox 50">
            <a:extLst>
              <a:ext uri="{FF2B5EF4-FFF2-40B4-BE49-F238E27FC236}">
                <a16:creationId xmlns:a16="http://schemas.microsoft.com/office/drawing/2014/main" id="{8478D15E-E1C5-5945-B969-A299ECE7C3D1}"/>
              </a:ext>
            </a:extLst>
          </p:cNvPr>
          <p:cNvSpPr txBox="1"/>
          <p:nvPr/>
        </p:nvSpPr>
        <p:spPr>
          <a:xfrm>
            <a:off x="6465468" y="5678855"/>
            <a:ext cx="2569044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Folgen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Sie </a:t>
            </a:r>
            <a:r>
              <a:rPr lang="en-US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uns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auf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pic>
        <p:nvPicPr>
          <p:cNvPr id="22" name="Bild 7" descr="qr-code.png">
            <a:extLst>
              <a:ext uri="{FF2B5EF4-FFF2-40B4-BE49-F238E27FC236}">
                <a16:creationId xmlns:a16="http://schemas.microsoft.com/office/drawing/2014/main" id="{14491068-E931-914E-9C23-1A0C5A60D9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9223" y="5563765"/>
            <a:ext cx="921922" cy="921922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2BF26529-4776-3746-A76C-C06CF609155B}"/>
              </a:ext>
            </a:extLst>
          </p:cNvPr>
          <p:cNvSpPr txBox="1"/>
          <p:nvPr/>
        </p:nvSpPr>
        <p:spPr>
          <a:xfrm>
            <a:off x="656463" y="4672845"/>
            <a:ext cx="5083286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</a:rPr>
              <a:t>V</a:t>
            </a:r>
            <a:r>
              <a:rPr lang="de-DE" sz="2400" dirty="0" smtClean="0">
                <a:solidFill>
                  <a:schemeClr val="bg1"/>
                </a:solidFill>
              </a:rPr>
              <a:t>ielen </a:t>
            </a:r>
            <a:r>
              <a:rPr lang="de-DE" sz="2400" dirty="0">
                <a:solidFill>
                  <a:schemeClr val="bg1"/>
                </a:solidFill>
              </a:rPr>
              <a:t>Dank für Ihre Aufmerksamkeit!</a:t>
            </a:r>
          </a:p>
        </p:txBody>
      </p:sp>
      <p:pic>
        <p:nvPicPr>
          <p:cNvPr id="24" name="Bild 6">
            <a:extLst>
              <a:ext uri="{FF2B5EF4-FFF2-40B4-BE49-F238E27FC236}">
                <a16:creationId xmlns:a16="http://schemas.microsoft.com/office/drawing/2014/main" id="{94B01F3E-CE89-AA4B-A705-88FD1E596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63" y="3912086"/>
            <a:ext cx="597577" cy="571595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98406" y="5957310"/>
            <a:ext cx="2249203" cy="533811"/>
          </a:xfrm>
          <a:prstGeom prst="rect">
            <a:avLst/>
          </a:prstGeom>
        </p:spPr>
      </p:pic>
      <p:sp>
        <p:nvSpPr>
          <p:cNvPr id="13" name="Rechteck 12"/>
          <p:cNvSpPr/>
          <p:nvPr/>
        </p:nvSpPr>
        <p:spPr>
          <a:xfrm>
            <a:off x="202851" y="125278"/>
            <a:ext cx="1051189" cy="740996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/>
              <a:t>LOGO HOCH-SCHULE DEUTSCH-LAND</a:t>
            </a:r>
            <a:endParaRPr lang="de-DE" sz="1050" dirty="0"/>
          </a:p>
        </p:txBody>
      </p:sp>
      <p:sp>
        <p:nvSpPr>
          <p:cNvPr id="14" name="Rechteck 13"/>
          <p:cNvSpPr/>
          <p:nvPr/>
        </p:nvSpPr>
        <p:spPr>
          <a:xfrm>
            <a:off x="1619561" y="125278"/>
            <a:ext cx="1075513" cy="740996"/>
          </a:xfrm>
          <a:prstGeom prst="rect">
            <a:avLst/>
          </a:prstGeom>
          <a:solidFill>
            <a:srgbClr val="81725E"/>
          </a:solidFill>
          <a:ln>
            <a:solidFill>
              <a:srgbClr val="8172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050" dirty="0" smtClean="0"/>
              <a:t>LOGO HOCH-SCHULE FRANK-REICH</a:t>
            </a:r>
            <a:endParaRPr lang="de-DE" sz="1050" dirty="0"/>
          </a:p>
        </p:txBody>
      </p:sp>
      <p:sp>
        <p:nvSpPr>
          <p:cNvPr id="2" name="Textfeld 1"/>
          <p:cNvSpPr txBox="1"/>
          <p:nvPr/>
        </p:nvSpPr>
        <p:spPr>
          <a:xfrm>
            <a:off x="349602" y="5217190"/>
            <a:ext cx="5390147" cy="1477328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 smtClean="0">
                <a:solidFill>
                  <a:schemeClr val="bg1"/>
                </a:solidFill>
              </a:rPr>
              <a:t>[Kontaktdaten der beiden </a:t>
            </a:r>
            <a:r>
              <a:rPr lang="de-DE" dirty="0" err="1" smtClean="0">
                <a:solidFill>
                  <a:schemeClr val="bg1"/>
                </a:solidFill>
              </a:rPr>
              <a:t>Studiengangsverantwortlichen</a:t>
            </a:r>
            <a:r>
              <a:rPr lang="de-DE" dirty="0" smtClean="0">
                <a:solidFill>
                  <a:schemeClr val="bg1"/>
                </a:solidFill>
              </a:rPr>
              <a:t>]</a:t>
            </a:r>
          </a:p>
          <a:p>
            <a:r>
              <a:rPr lang="de-DE" dirty="0">
                <a:solidFill>
                  <a:schemeClr val="bg1"/>
                </a:solidFill>
              </a:rPr>
              <a:t>[</a:t>
            </a:r>
            <a:r>
              <a:rPr lang="de-DE" dirty="0" smtClean="0">
                <a:solidFill>
                  <a:schemeClr val="bg1"/>
                </a:solidFill>
              </a:rPr>
              <a:t>Link zur Online-Präsenz Ihres Studiengangs]</a:t>
            </a:r>
          </a:p>
          <a:p>
            <a:r>
              <a:rPr lang="de-DE" dirty="0" smtClean="0">
                <a:solidFill>
                  <a:schemeClr val="bg1"/>
                </a:solidFill>
              </a:rPr>
              <a:t>[Link zum Studierenden- bzw. </a:t>
            </a:r>
            <a:r>
              <a:rPr lang="de-DE" dirty="0" err="1" smtClean="0">
                <a:solidFill>
                  <a:schemeClr val="bg1"/>
                </a:solidFill>
              </a:rPr>
              <a:t>Alumniverein</a:t>
            </a:r>
            <a:r>
              <a:rPr lang="de-DE" dirty="0" smtClean="0">
                <a:solidFill>
                  <a:schemeClr val="bg1"/>
                </a:solidFill>
              </a:rPr>
              <a:t> Ihres Studiengangs]</a:t>
            </a:r>
          </a:p>
        </p:txBody>
      </p:sp>
    </p:spTree>
    <p:extLst>
      <p:ext uri="{BB962C8B-B14F-4D97-AF65-F5344CB8AC3E}">
        <p14:creationId xmlns:p14="http://schemas.microsoft.com/office/powerpoint/2010/main" val="36229691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45888" y="4198164"/>
            <a:ext cx="5255846" cy="1717393"/>
          </a:xfrm>
        </p:spPr>
        <p:txBody>
          <a:bodyPr/>
          <a:lstStyle/>
          <a:p>
            <a:r>
              <a:rPr lang="de-DE" dirty="0" smtClean="0"/>
              <a:t>Euer Ansprechpartner</a:t>
            </a:r>
            <a:endParaRPr lang="de-DE" dirty="0"/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70961" y="234376"/>
            <a:ext cx="1257540" cy="1257540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6370961" y="234376"/>
            <a:ext cx="1257540" cy="1401919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7972926" y="234376"/>
            <a:ext cx="4058653" cy="369332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 smtClean="0">
                <a:solidFill>
                  <a:srgbClr val="81725E"/>
                </a:solidFill>
              </a:rPr>
              <a:t>VORNAME NACHNAME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972926" y="863146"/>
            <a:ext cx="3930316" cy="58477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sz="3200" dirty="0" smtClean="0">
                <a:solidFill>
                  <a:srgbClr val="81725E"/>
                </a:solidFill>
              </a:rPr>
              <a:t>KONTAKTDATEN</a:t>
            </a:r>
          </a:p>
        </p:txBody>
      </p:sp>
      <p:sp>
        <p:nvSpPr>
          <p:cNvPr id="14" name="Rechteck 13"/>
          <p:cNvSpPr/>
          <p:nvPr/>
        </p:nvSpPr>
        <p:spPr>
          <a:xfrm rot="19539532">
            <a:off x="5735200" y="447648"/>
            <a:ext cx="23054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2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BILD EINFÜGEN</a:t>
            </a:r>
            <a:endParaRPr lang="de-DE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370961" y="1895733"/>
            <a:ext cx="5660618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LEBENSLAUF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81725E"/>
                </a:solidFill>
              </a:rPr>
              <a:t>KURZFORM</a:t>
            </a:r>
          </a:p>
        </p:txBody>
      </p:sp>
    </p:spTree>
    <p:extLst>
      <p:ext uri="{BB962C8B-B14F-4D97-AF65-F5344CB8AC3E}">
        <p14:creationId xmlns:p14="http://schemas.microsoft.com/office/powerpoint/2010/main" val="275858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>
          <a:xfrm>
            <a:off x="2976073" y="3254593"/>
            <a:ext cx="7420994" cy="713016"/>
          </a:xfrm>
        </p:spPr>
        <p:txBody>
          <a:bodyPr/>
          <a:lstStyle/>
          <a:p>
            <a:r>
              <a:rPr lang="de-DE" dirty="0" smtClean="0"/>
              <a:t>Die Deutsch-Französische Hochschule (DFH)</a:t>
            </a:r>
            <a:endParaRPr lang="de-DE" dirty="0"/>
          </a:p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2"/>
          </p:nvPr>
        </p:nvSpPr>
        <p:spPr>
          <a:xfrm>
            <a:off x="1520312" y="2955234"/>
            <a:ext cx="1141338" cy="1031051"/>
          </a:xfrm>
        </p:spPr>
        <p:txBody>
          <a:bodyPr/>
          <a:lstStyle/>
          <a:p>
            <a:r>
              <a:rPr lang="de-DE" dirty="0" smtClean="0"/>
              <a:t>01</a:t>
            </a:r>
            <a:endParaRPr lang="de-DE" dirty="0"/>
          </a:p>
        </p:txBody>
      </p:sp>
      <p:grpSp>
        <p:nvGrpSpPr>
          <p:cNvPr id="5" name="그룹 3">
            <a:extLst>
              <a:ext uri="{FF2B5EF4-FFF2-40B4-BE49-F238E27FC236}">
                <a16:creationId xmlns:a16="http://schemas.microsoft.com/office/drawing/2014/main" id="{DDCCFA14-78AF-484A-B03D-5DB9A526DD68}"/>
              </a:ext>
            </a:extLst>
          </p:cNvPr>
          <p:cNvGrpSpPr/>
          <p:nvPr/>
        </p:nvGrpSpPr>
        <p:grpSpPr>
          <a:xfrm rot="10800000">
            <a:off x="9243663" y="2640916"/>
            <a:ext cx="587600" cy="587600"/>
            <a:chOff x="546346" y="5762189"/>
            <a:chExt cx="720080" cy="720080"/>
          </a:xfrm>
          <a:solidFill>
            <a:schemeClr val="accent1"/>
          </a:solidFill>
        </p:grpSpPr>
        <p:sp>
          <p:nvSpPr>
            <p:cNvPr id="6" name="직사각형 4">
              <a:extLst>
                <a:ext uri="{FF2B5EF4-FFF2-40B4-BE49-F238E27FC236}">
                  <a16:creationId xmlns:a16="http://schemas.microsoft.com/office/drawing/2014/main" id="{B76B0EC3-E080-4BA9-82DD-875CE375664B}"/>
                </a:ext>
              </a:extLst>
            </p:cNvPr>
            <p:cNvSpPr/>
            <p:nvPr/>
          </p:nvSpPr>
          <p:spPr>
            <a:xfrm>
              <a:off x="546346" y="5762189"/>
              <a:ext cx="180000" cy="72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" name="직사각형 5">
              <a:extLst>
                <a:ext uri="{FF2B5EF4-FFF2-40B4-BE49-F238E27FC236}">
                  <a16:creationId xmlns:a16="http://schemas.microsoft.com/office/drawing/2014/main" id="{1BE3A08B-D0A8-4636-B024-860C87DFA350}"/>
                </a:ext>
              </a:extLst>
            </p:cNvPr>
            <p:cNvSpPr/>
            <p:nvPr/>
          </p:nvSpPr>
          <p:spPr>
            <a:xfrm rot="5400000">
              <a:off x="906386" y="6122229"/>
              <a:ext cx="180000" cy="54008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32966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Die DFH in Zahlen</a:t>
            </a:r>
            <a:endParaRPr lang="de-DE" dirty="0"/>
          </a:p>
        </p:txBody>
      </p:sp>
      <p:sp>
        <p:nvSpPr>
          <p:cNvPr id="28" name="Foliennummernplatzhalter 9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377" rtl="0" eaLnBrk="1" latinLnBrk="0" hangingPunct="1">
              <a:defRPr sz="10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82E49A6-5269-EC49-94EE-622DB7549F5A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15" name="Textplatzhalter 35"/>
          <p:cNvSpPr txBox="1">
            <a:spLocks/>
          </p:cNvSpPr>
          <p:nvPr/>
        </p:nvSpPr>
        <p:spPr>
          <a:xfrm>
            <a:off x="3397321" y="1582277"/>
            <a:ext cx="8062680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accent2"/>
                </a:solidFill>
              </a:rPr>
              <a:t>Deutsche, französische sowie internationale Hochschuleinrichtungen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8" name="Textplatzhalter 35"/>
          <p:cNvSpPr txBox="1">
            <a:spLocks/>
          </p:cNvSpPr>
          <p:nvPr/>
        </p:nvSpPr>
        <p:spPr>
          <a:xfrm>
            <a:off x="3397321" y="2458608"/>
            <a:ext cx="8062680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accent2"/>
                </a:solidFill>
              </a:rPr>
              <a:t>Integrierte Studiengänge in zahlreichen Fachbereichen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1" name="Textplatzhalter 35"/>
          <p:cNvSpPr txBox="1">
            <a:spLocks/>
          </p:cNvSpPr>
          <p:nvPr/>
        </p:nvSpPr>
        <p:spPr>
          <a:xfrm>
            <a:off x="3397321" y="3334939"/>
            <a:ext cx="8062681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accent2"/>
                </a:solidFill>
              </a:rPr>
              <a:t>Aktuell eingeschriebene Studierende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24" name="Textplatzhalter 35"/>
          <p:cNvSpPr txBox="1">
            <a:spLocks/>
          </p:cNvSpPr>
          <p:nvPr/>
        </p:nvSpPr>
        <p:spPr>
          <a:xfrm>
            <a:off x="3396675" y="4211270"/>
            <a:ext cx="8063325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accent2"/>
                </a:solidFill>
              </a:rPr>
              <a:t>Absolvent*innen seit unserer Gründung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36" name="Textplatzhalter 35"/>
          <p:cNvSpPr txBox="1">
            <a:spLocks/>
          </p:cNvSpPr>
          <p:nvPr/>
        </p:nvSpPr>
        <p:spPr>
          <a:xfrm>
            <a:off x="3397321" y="5087601"/>
            <a:ext cx="8062680" cy="29751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accent2"/>
                </a:solidFill>
              </a:rPr>
              <a:t>Bi- und </a:t>
            </a:r>
            <a:r>
              <a:rPr lang="de-DE" dirty="0" err="1" smtClean="0">
                <a:solidFill>
                  <a:schemeClr val="accent2"/>
                </a:solidFill>
              </a:rPr>
              <a:t>Trinationale</a:t>
            </a:r>
            <a:r>
              <a:rPr lang="de-DE" dirty="0" smtClean="0">
                <a:solidFill>
                  <a:schemeClr val="accent2"/>
                </a:solidFill>
              </a:rPr>
              <a:t> Promovierte</a:t>
            </a:r>
            <a:endParaRPr lang="de-DE" dirty="0">
              <a:solidFill>
                <a:schemeClr val="accent2"/>
              </a:solidFill>
            </a:endParaRPr>
          </a:p>
        </p:txBody>
      </p:sp>
      <p:pic>
        <p:nvPicPr>
          <p:cNvPr id="41" name="Grafi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1528439"/>
            <a:ext cx="697383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Grafik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2399977"/>
            <a:ext cx="697383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3271514"/>
            <a:ext cx="697383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Grafi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4143052"/>
            <a:ext cx="698852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Grafik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42" y="5014589"/>
            <a:ext cx="698852" cy="698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6"/>
          <p:cNvSpPr txBox="1"/>
          <p:nvPr/>
        </p:nvSpPr>
        <p:spPr>
          <a:xfrm>
            <a:off x="1313583" y="1493529"/>
            <a:ext cx="10291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208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7" name="TextBox 6"/>
          <p:cNvSpPr txBox="1"/>
          <p:nvPr/>
        </p:nvSpPr>
        <p:spPr>
          <a:xfrm>
            <a:off x="1313583" y="2360387"/>
            <a:ext cx="10291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196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6"/>
          <p:cNvSpPr txBox="1"/>
          <p:nvPr/>
        </p:nvSpPr>
        <p:spPr>
          <a:xfrm>
            <a:off x="799019" y="3237324"/>
            <a:ext cx="1543692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6.100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TextBox 6"/>
          <p:cNvSpPr txBox="1"/>
          <p:nvPr/>
        </p:nvSpPr>
        <p:spPr>
          <a:xfrm>
            <a:off x="455976" y="4104181"/>
            <a:ext cx="1886735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25.000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0" name="TextBox 6"/>
          <p:cNvSpPr txBox="1"/>
          <p:nvPr/>
        </p:nvSpPr>
        <p:spPr>
          <a:xfrm>
            <a:off x="1313583" y="4981118"/>
            <a:ext cx="1029128" cy="73866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altLang="ko-KR" sz="4800" b="1" dirty="0" smtClean="0">
                <a:solidFill>
                  <a:schemeClr val="accent1"/>
                </a:solidFill>
                <a:cs typeface="Arial" pitchFamily="34" charset="0"/>
              </a:rPr>
              <a:t>500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9" name="Gruppierung 10"/>
          <p:cNvGrpSpPr>
            <a:grpSpLocks noChangeAspect="1"/>
          </p:cNvGrpSpPr>
          <p:nvPr/>
        </p:nvGrpSpPr>
        <p:grpSpPr>
          <a:xfrm>
            <a:off x="4466062" y="4256506"/>
            <a:ext cx="7725938" cy="2343150"/>
            <a:chOff x="939800" y="2433407"/>
            <a:chExt cx="10301245" cy="3124200"/>
          </a:xfrm>
        </p:grpSpPr>
        <p:pic>
          <p:nvPicPr>
            <p:cNvPr id="20" name="Bild 8"/>
            <p:cNvPicPr>
              <a:picLocks noChangeAspect="1"/>
            </p:cNvPicPr>
            <p:nvPr/>
          </p:nvPicPr>
          <p:blipFill rotWithShape="1">
            <a:blip r:embed="rId7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50091"/>
            <a:stretch/>
          </p:blipFill>
          <p:spPr>
            <a:xfrm>
              <a:off x="6094223" y="2433407"/>
              <a:ext cx="5146822" cy="3124200"/>
            </a:xfrm>
            <a:prstGeom prst="rect">
              <a:avLst/>
            </a:prstGeom>
          </p:spPr>
        </p:pic>
        <p:pic>
          <p:nvPicPr>
            <p:cNvPr id="22" name="Bild 9"/>
            <p:cNvPicPr>
              <a:picLocks noChangeAspect="1"/>
            </p:cNvPicPr>
            <p:nvPr/>
          </p:nvPicPr>
          <p:blipFill rotWithShape="1">
            <a:blip r:embed="rId8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r="50017"/>
            <a:stretch/>
          </p:blipFill>
          <p:spPr>
            <a:xfrm>
              <a:off x="939800" y="2433407"/>
              <a:ext cx="5154423" cy="3124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01103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994" y="3122476"/>
            <a:ext cx="4494213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Die Aufgaben der DFH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5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069432" y="1567472"/>
            <a:ext cx="9314734" cy="885371"/>
          </a:xfrm>
        </p:spPr>
        <p:txBody>
          <a:bodyPr/>
          <a:lstStyle/>
          <a:p>
            <a:r>
              <a:rPr lang="de-DE" sz="2000" dirty="0" smtClean="0">
                <a:solidFill>
                  <a:srgbClr val="81725E"/>
                </a:solidFill>
              </a:rPr>
              <a:t>Stärkung der </a:t>
            </a:r>
            <a:r>
              <a:rPr lang="de-DE" sz="2000" b="1" dirty="0" smtClean="0">
                <a:solidFill>
                  <a:srgbClr val="81725E"/>
                </a:solidFill>
              </a:rPr>
              <a:t>Zusammenarbeit</a:t>
            </a:r>
            <a:r>
              <a:rPr lang="de-DE" sz="2000" dirty="0" smtClean="0">
                <a:solidFill>
                  <a:srgbClr val="81725E"/>
                </a:solidFill>
              </a:rPr>
              <a:t> zwischen </a:t>
            </a:r>
            <a:r>
              <a:rPr lang="de-DE" sz="2000" b="1" dirty="0" smtClean="0">
                <a:solidFill>
                  <a:srgbClr val="81725E"/>
                </a:solidFill>
              </a:rPr>
              <a:t>Deutschland und Frankreich </a:t>
            </a:r>
            <a:r>
              <a:rPr lang="de-DE" sz="2000" dirty="0" smtClean="0">
                <a:solidFill>
                  <a:srgbClr val="81725E"/>
                </a:solidFill>
              </a:rPr>
              <a:t>in den Bereichen </a:t>
            </a:r>
            <a:r>
              <a:rPr lang="de-DE" sz="2000" b="1" dirty="0" smtClean="0">
                <a:solidFill>
                  <a:srgbClr val="81725E"/>
                </a:solidFill>
              </a:rPr>
              <a:t>Hochschule &amp; Forschung</a:t>
            </a:r>
          </a:p>
          <a:p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0" y="2953823"/>
            <a:ext cx="807802" cy="807802"/>
          </a:xfrm>
          <a:prstGeom prst="rect">
            <a:avLst/>
          </a:prstGeom>
        </p:spPr>
      </p:pic>
      <p:sp>
        <p:nvSpPr>
          <p:cNvPr id="7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2069432" y="3122476"/>
            <a:ext cx="9314734" cy="63914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81725E"/>
                </a:solidFill>
              </a:rPr>
              <a:t>Unterstützung der </a:t>
            </a:r>
            <a:r>
              <a:rPr lang="de-DE" sz="2000" b="1" dirty="0" smtClean="0">
                <a:solidFill>
                  <a:srgbClr val="81725E"/>
                </a:solidFill>
              </a:rPr>
              <a:t>Mobilität</a:t>
            </a:r>
            <a:r>
              <a:rPr lang="de-DE" sz="2000" dirty="0" smtClean="0">
                <a:solidFill>
                  <a:srgbClr val="81725E"/>
                </a:solidFill>
              </a:rPr>
              <a:t> für Studierende</a:t>
            </a:r>
            <a:endParaRPr lang="de-DE" sz="2000" b="1" dirty="0" smtClean="0">
              <a:solidFill>
                <a:srgbClr val="81725E"/>
              </a:solidFill>
            </a:endParaRPr>
          </a:p>
          <a:p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14" y="1477001"/>
            <a:ext cx="805054" cy="805054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6" y="4433394"/>
            <a:ext cx="807802" cy="807802"/>
          </a:xfrm>
          <a:prstGeom prst="rect">
            <a:avLst/>
          </a:prstGeom>
        </p:spPr>
      </p:pic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2069432" y="4606700"/>
            <a:ext cx="9314734" cy="639149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000" dirty="0" smtClean="0">
                <a:solidFill>
                  <a:srgbClr val="81725E"/>
                </a:solidFill>
              </a:rPr>
              <a:t>Förderung </a:t>
            </a:r>
            <a:r>
              <a:rPr lang="de-DE" sz="2000" b="1" dirty="0" smtClean="0">
                <a:solidFill>
                  <a:srgbClr val="81725E"/>
                </a:solidFill>
              </a:rPr>
              <a:t>internationaler Karrierechancen</a:t>
            </a:r>
          </a:p>
          <a:p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8066198" y="3122476"/>
            <a:ext cx="3898232" cy="373552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9569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Die Förderprogramme der DFH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6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9524" y="1091962"/>
            <a:ext cx="4773677" cy="2063129"/>
          </a:xfrm>
        </p:spPr>
        <p:txBody>
          <a:bodyPr/>
          <a:lstStyle/>
          <a:p>
            <a:r>
              <a:rPr lang="de-DE" sz="1800" b="1" dirty="0" smtClean="0">
                <a:solidFill>
                  <a:srgbClr val="81725E"/>
                </a:solidFill>
              </a:rPr>
              <a:t>Hochschultypen in Deutschland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Universitäten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Technische Universitäten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Fachhochschulen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Pädagogische Hochschulen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Duale Hochschulen</a:t>
            </a:r>
            <a:endParaRPr lang="de-DE" sz="1800" dirty="0">
              <a:solidFill>
                <a:srgbClr val="81725E"/>
              </a:solidFill>
            </a:endParaRPr>
          </a:p>
        </p:txBody>
      </p:sp>
      <p:sp>
        <p:nvSpPr>
          <p:cNvPr id="14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6808723" y="1091961"/>
            <a:ext cx="4773677" cy="1713290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rgbClr val="81725E"/>
                </a:solidFill>
              </a:rPr>
              <a:t>Hochschultypen in Frankreich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81725E"/>
                </a:solidFill>
              </a:rPr>
              <a:t>Universités</a:t>
            </a:r>
            <a:endParaRPr lang="de-DE" sz="1800" dirty="0" smtClean="0">
              <a:solidFill>
                <a:srgbClr val="81725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Grandes </a:t>
            </a:r>
            <a:r>
              <a:rPr lang="de-DE" sz="1800" dirty="0" err="1" smtClean="0">
                <a:solidFill>
                  <a:srgbClr val="81725E"/>
                </a:solidFill>
              </a:rPr>
              <a:t>Écoles</a:t>
            </a:r>
            <a:endParaRPr lang="de-DE" sz="1800" dirty="0" smtClean="0">
              <a:solidFill>
                <a:srgbClr val="81725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smtClean="0">
                <a:solidFill>
                  <a:srgbClr val="81725E"/>
                </a:solidFill>
              </a:rPr>
              <a:t>Institut </a:t>
            </a:r>
            <a:r>
              <a:rPr lang="de-DE" sz="1800" dirty="0" err="1" smtClean="0">
                <a:solidFill>
                  <a:srgbClr val="81725E"/>
                </a:solidFill>
              </a:rPr>
              <a:t>d‘Études</a:t>
            </a:r>
            <a:r>
              <a:rPr lang="de-DE" sz="1800" dirty="0" smtClean="0">
                <a:solidFill>
                  <a:srgbClr val="81725E"/>
                </a:solidFill>
              </a:rPr>
              <a:t> </a:t>
            </a:r>
            <a:r>
              <a:rPr lang="de-DE" sz="1800" dirty="0" err="1" smtClean="0">
                <a:solidFill>
                  <a:srgbClr val="81725E"/>
                </a:solidFill>
              </a:rPr>
              <a:t>Politiques</a:t>
            </a:r>
            <a:endParaRPr lang="de-DE" sz="1800" dirty="0" smtClean="0">
              <a:solidFill>
                <a:srgbClr val="81725E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800" dirty="0" err="1" smtClean="0">
                <a:solidFill>
                  <a:srgbClr val="81725E"/>
                </a:solidFill>
              </a:rPr>
              <a:t>Écoles</a:t>
            </a:r>
            <a:endParaRPr lang="de-DE" sz="1800" dirty="0">
              <a:solidFill>
                <a:srgbClr val="81725E"/>
              </a:solidFill>
            </a:endParaRPr>
          </a:p>
        </p:txBody>
      </p:sp>
      <p:grpSp>
        <p:nvGrpSpPr>
          <p:cNvPr id="17" name="Gruppieren 16"/>
          <p:cNvGrpSpPr/>
          <p:nvPr/>
        </p:nvGrpSpPr>
        <p:grpSpPr>
          <a:xfrm>
            <a:off x="1992727" y="4233616"/>
            <a:ext cx="7665722" cy="1319579"/>
            <a:chOff x="2842927" y="4908885"/>
            <a:chExt cx="6886610" cy="1026695"/>
          </a:xfrm>
        </p:grpSpPr>
        <p:sp>
          <p:nvSpPr>
            <p:cNvPr id="5" name="Richtungspfeil 4"/>
            <p:cNvSpPr/>
            <p:nvPr/>
          </p:nvSpPr>
          <p:spPr>
            <a:xfrm>
              <a:off x="2842927" y="4908885"/>
              <a:ext cx="2390274" cy="1026695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/>
                <a:t>Bachelor </a:t>
              </a:r>
              <a:endParaRPr lang="de-DE" dirty="0"/>
            </a:p>
          </p:txBody>
        </p:sp>
        <p:sp>
          <p:nvSpPr>
            <p:cNvPr id="9" name="Chevron 8"/>
            <p:cNvSpPr/>
            <p:nvPr/>
          </p:nvSpPr>
          <p:spPr>
            <a:xfrm>
              <a:off x="4835622" y="4924927"/>
              <a:ext cx="2656040" cy="99461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Master</a:t>
              </a:r>
              <a:endParaRPr lang="de-DE" dirty="0">
                <a:solidFill>
                  <a:schemeClr val="bg1"/>
                </a:solidFill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7073497" y="4924927"/>
              <a:ext cx="2656040" cy="994610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dirty="0" smtClean="0">
                  <a:solidFill>
                    <a:schemeClr val="bg1"/>
                  </a:solidFill>
                </a:rPr>
                <a:t>Doktorat / </a:t>
              </a:r>
              <a:r>
                <a:rPr lang="de-DE" dirty="0" err="1" smtClean="0">
                  <a:solidFill>
                    <a:schemeClr val="bg1"/>
                  </a:solidFill>
                </a:rPr>
                <a:t>PhD</a:t>
              </a:r>
              <a:endParaRPr lang="de-DE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Eckige Klammer links 18"/>
          <p:cNvSpPr/>
          <p:nvPr/>
        </p:nvSpPr>
        <p:spPr>
          <a:xfrm rot="16200000">
            <a:off x="3850714" y="4159188"/>
            <a:ext cx="736726" cy="3657598"/>
          </a:xfrm>
          <a:prstGeom prst="leftBracket">
            <a:avLst/>
          </a:prstGeom>
          <a:solidFill>
            <a:schemeClr val="bg1"/>
          </a:solidFill>
          <a:ln>
            <a:solidFill>
              <a:srgbClr val="81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ckige Klammer links 19"/>
          <p:cNvSpPr/>
          <p:nvPr/>
        </p:nvSpPr>
        <p:spPr>
          <a:xfrm rot="5400000">
            <a:off x="6524919" y="1906606"/>
            <a:ext cx="757844" cy="3647681"/>
          </a:xfrm>
          <a:prstGeom prst="leftBracket">
            <a:avLst/>
          </a:prstGeom>
          <a:solidFill>
            <a:schemeClr val="bg1"/>
          </a:solidFill>
          <a:ln>
            <a:solidFill>
              <a:srgbClr val="8172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/>
          <p:cNvSpPr txBox="1"/>
          <p:nvPr/>
        </p:nvSpPr>
        <p:spPr>
          <a:xfrm>
            <a:off x="2506003" y="5698061"/>
            <a:ext cx="3657599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>
                <a:solidFill>
                  <a:srgbClr val="81725E"/>
                </a:solidFill>
              </a:rPr>
              <a:t>P</a:t>
            </a:r>
            <a:r>
              <a:rPr lang="de-DE" dirty="0" smtClean="0">
                <a:solidFill>
                  <a:srgbClr val="81725E"/>
                </a:solidFill>
              </a:rPr>
              <a:t>rogramme mit Beginn im Bachelor und Masterabschluss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080001" y="3371049"/>
            <a:ext cx="3657599" cy="6463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de-DE" dirty="0">
                <a:solidFill>
                  <a:srgbClr val="81725E"/>
                </a:solidFill>
              </a:rPr>
              <a:t>P</a:t>
            </a:r>
            <a:r>
              <a:rPr lang="de-DE" dirty="0" smtClean="0">
                <a:solidFill>
                  <a:srgbClr val="81725E"/>
                </a:solidFill>
              </a:rPr>
              <a:t>rogramme mit Beginn im Master und Promotion (</a:t>
            </a:r>
            <a:r>
              <a:rPr lang="de-DE" dirty="0" err="1" smtClean="0">
                <a:solidFill>
                  <a:srgbClr val="81725E"/>
                </a:solidFill>
              </a:rPr>
              <a:t>PhD</a:t>
            </a:r>
            <a:r>
              <a:rPr lang="de-DE" dirty="0" smtClean="0">
                <a:solidFill>
                  <a:srgbClr val="81725E"/>
                </a:solidFill>
              </a:rPr>
              <a:t>-Track)</a:t>
            </a:r>
          </a:p>
        </p:txBody>
      </p:sp>
    </p:spTree>
    <p:extLst>
      <p:ext uri="{BB962C8B-B14F-4D97-AF65-F5344CB8AC3E}">
        <p14:creationId xmlns:p14="http://schemas.microsoft.com/office/powerpoint/2010/main" val="3104051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Die verschiedenen Fachrichtungen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7</a:t>
            </a:fld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0159998" y="2580665"/>
            <a:ext cx="1957137" cy="923330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 algn="ctr"/>
            <a:r>
              <a:rPr lang="de-DE" b="1" dirty="0" smtClean="0">
                <a:solidFill>
                  <a:srgbClr val="81725E"/>
                </a:solidFill>
              </a:rPr>
              <a:t>Übersicht über alle Studiengänge</a:t>
            </a:r>
            <a:r>
              <a:rPr lang="de-DE" dirty="0" smtClean="0">
                <a:solidFill>
                  <a:srgbClr val="81725E"/>
                </a:solidFill>
              </a:rPr>
              <a:t>: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419430" y="3664403"/>
            <a:ext cx="1438275" cy="144780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098" y="1104999"/>
            <a:ext cx="9790900" cy="525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04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81725E"/>
                </a:solidFill>
              </a:rPr>
              <a:t>Qualitätsmerkmale eines integrierten DFH-Studiengangs</a:t>
            </a:r>
            <a:endParaRPr lang="de-DE" dirty="0">
              <a:solidFill>
                <a:srgbClr val="81725E"/>
              </a:solidFill>
            </a:endParaRPr>
          </a:p>
        </p:txBody>
      </p:sp>
      <p:sp>
        <p:nvSpPr>
          <p:cNvPr id="10" name="TextBox 6"/>
          <p:cNvSpPr txBox="1"/>
          <p:nvPr/>
        </p:nvSpPr>
        <p:spPr>
          <a:xfrm>
            <a:off x="0" y="1118433"/>
            <a:ext cx="1836185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Gute</a:t>
            </a:r>
            <a:r>
              <a:rPr lang="en-US" altLang="ko-K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Organisation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-17859" y="2463338"/>
            <a:ext cx="1836184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Land &amp; </a:t>
            </a:r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Leute</a:t>
            </a:r>
            <a:r>
              <a:rPr lang="en-US" altLang="ko-KR" sz="2000" b="1" dirty="0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entdecken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128338" y="3808243"/>
            <a:ext cx="1725704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Betreuung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-106090" y="4953093"/>
            <a:ext cx="2012645" cy="40011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Kompetenzen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6"/>
          <p:cNvSpPr txBox="1"/>
          <p:nvPr/>
        </p:nvSpPr>
        <p:spPr>
          <a:xfrm>
            <a:off x="241540" y="5836334"/>
            <a:ext cx="1499299" cy="70788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000" b="1" dirty="0" err="1" smtClean="0">
                <a:solidFill>
                  <a:schemeClr val="accent1">
                    <a:lumMod val="20000"/>
                    <a:lumOff val="80000"/>
                  </a:schemeClr>
                </a:solidFill>
                <a:cs typeface="Arial" pitchFamily="34" charset="0"/>
              </a:rPr>
              <a:t>Mobilitäts-beihilfe</a:t>
            </a:r>
            <a:endParaRPr lang="ko-KR" altLang="en-US" sz="2000" b="1" dirty="0">
              <a:solidFill>
                <a:schemeClr val="accent1">
                  <a:lumMod val="20000"/>
                  <a:lumOff val="80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platzhalter 35"/>
          <p:cNvSpPr txBox="1">
            <a:spLocks/>
          </p:cNvSpPr>
          <p:nvPr/>
        </p:nvSpPr>
        <p:spPr>
          <a:xfrm>
            <a:off x="2022753" y="1126550"/>
            <a:ext cx="8507378" cy="847411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Eine gemeinsame Studien- und Prüfungsregelung der beiden Partnerhochschulen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Zwei national anerkannte Abschlüsse (Doppeldiplom)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2"/>
                </a:solidFill>
              </a:rPr>
              <a:t>i.d.R</a:t>
            </a:r>
            <a:r>
              <a:rPr lang="de-DE" dirty="0" smtClean="0">
                <a:solidFill>
                  <a:schemeClr val="accent2"/>
                </a:solidFill>
              </a:rPr>
              <a:t> keine Verlängerung der Regelstudienzeit trotz Auslandsaufenthalt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5" name="Textplatzhalter 35"/>
          <p:cNvSpPr txBox="1">
            <a:spLocks/>
          </p:cNvSpPr>
          <p:nvPr/>
        </p:nvSpPr>
        <p:spPr>
          <a:xfrm>
            <a:off x="2021170" y="2556184"/>
            <a:ext cx="8507378" cy="522194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Gemeinsames Studium innerhalb einer deutsch-französischen Gruppe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Studienaufenthalte im Partnerland (i.d.R. die Hälfte der Studiendauer, 2-3 Semester)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6" name="Textplatzhalter 35"/>
          <p:cNvSpPr txBox="1">
            <a:spLocks/>
          </p:cNvSpPr>
          <p:nvPr/>
        </p:nvSpPr>
        <p:spPr>
          <a:xfrm>
            <a:off x="2021170" y="3808243"/>
            <a:ext cx="8507378" cy="522194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Gezielte fachliche, sprachliche und organisatorische Vorbereitung (Sprachkurse usw.)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Besondere Betreuung und Förderung im In- und Ausland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8" name="Textplatzhalter 35"/>
          <p:cNvSpPr txBox="1">
            <a:spLocks/>
          </p:cNvSpPr>
          <p:nvPr/>
        </p:nvSpPr>
        <p:spPr>
          <a:xfrm>
            <a:off x="2021170" y="4939908"/>
            <a:ext cx="8507378" cy="719171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Erwerb herausragender fachlicher, sprachlicher sowie interkultureller Kompetenzen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Ganzheitliche Persönlichkeitsentwicklung (Selbstständigkeit, Belastbarkeit, Flexibilität, Teamfähigkeit)</a:t>
            </a:r>
            <a:endParaRPr lang="de-DE" dirty="0">
              <a:solidFill>
                <a:schemeClr val="accent2"/>
              </a:solidFill>
            </a:endParaRPr>
          </a:p>
        </p:txBody>
      </p:sp>
      <p:sp>
        <p:nvSpPr>
          <p:cNvPr id="19" name="Textplatzhalter 35"/>
          <p:cNvSpPr txBox="1">
            <a:spLocks/>
          </p:cNvSpPr>
          <p:nvPr/>
        </p:nvSpPr>
        <p:spPr>
          <a:xfrm>
            <a:off x="2021170" y="6139158"/>
            <a:ext cx="8507378" cy="196977"/>
          </a:xfrm>
          <a:prstGeom prst="rect">
            <a:avLst/>
          </a:prstGeom>
        </p:spPr>
        <p:txBody>
          <a:bodyPr wrap="square" tIns="0" bIns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chemeClr val="accent2"/>
                </a:solidFill>
              </a:rPr>
              <a:t>350€ DFH-Mobilitätsbeihilfe monatlich für die Dauer des Auslandsaufenthaltes</a:t>
            </a:r>
            <a:endParaRPr lang="de-DE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635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0EEC8D1D-AEAB-E947-B744-8226F54D60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 smtClean="0"/>
              <a:t>Was bietet die DFH zusätzlich?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82E49A6-5269-EC49-94EE-622DB7549F5A}" type="slidenum">
              <a:rPr lang="de-DE" smtClean="0"/>
              <a:t>9</a:t>
            </a:fld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07957" y="1641538"/>
            <a:ext cx="5737345" cy="313932"/>
          </a:xfrm>
        </p:spPr>
        <p:txBody>
          <a:bodyPr/>
          <a:lstStyle/>
          <a:p>
            <a:r>
              <a:rPr lang="de-DE" sz="1800" b="1" dirty="0" smtClean="0">
                <a:solidFill>
                  <a:srgbClr val="81725E"/>
                </a:solidFill>
              </a:rPr>
              <a:t>Interkulturelle Bewerbertrainings</a:t>
            </a:r>
            <a:endParaRPr lang="de-DE" sz="1800" b="1" dirty="0">
              <a:solidFill>
                <a:srgbClr val="81725E"/>
              </a:solidFill>
            </a:endParaRPr>
          </a:p>
        </p:txBody>
      </p:sp>
      <p:pic>
        <p:nvPicPr>
          <p:cNvPr id="5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4" y="1446213"/>
            <a:ext cx="704583" cy="7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5" y="2638539"/>
            <a:ext cx="704583" cy="704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Grafik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23" y="3830865"/>
            <a:ext cx="703035" cy="70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75" y="5021643"/>
            <a:ext cx="705858" cy="70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1507956" y="2833864"/>
            <a:ext cx="5737345" cy="3139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rgbClr val="81725E"/>
                </a:solidFill>
              </a:rPr>
              <a:t>Wirtschaftskontakte</a:t>
            </a:r>
            <a:endParaRPr lang="de-DE" sz="1800" b="1" dirty="0">
              <a:solidFill>
                <a:srgbClr val="81725E"/>
              </a:solidFill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1507957" y="4025416"/>
            <a:ext cx="5737345" cy="3139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rgbClr val="81725E"/>
                </a:solidFill>
              </a:rPr>
              <a:t>Exzellenzpreise</a:t>
            </a:r>
            <a:endParaRPr lang="de-DE" sz="1800" b="1" dirty="0">
              <a:solidFill>
                <a:srgbClr val="81725E"/>
              </a:solidFill>
            </a:endParaRPr>
          </a:p>
        </p:txBody>
      </p:sp>
      <p:sp>
        <p:nvSpPr>
          <p:cNvPr id="11" name="Textplatzhalter 2">
            <a:extLst>
              <a:ext uri="{FF2B5EF4-FFF2-40B4-BE49-F238E27FC236}">
                <a16:creationId xmlns:a16="http://schemas.microsoft.com/office/drawing/2014/main" id="{2B266CA2-0511-7A44-95DF-1D785370043B}"/>
              </a:ext>
            </a:extLst>
          </p:cNvPr>
          <p:cNvSpPr txBox="1">
            <a:spLocks/>
          </p:cNvSpPr>
          <p:nvPr/>
        </p:nvSpPr>
        <p:spPr>
          <a:xfrm>
            <a:off x="1507955" y="5299181"/>
            <a:ext cx="5737345" cy="313932"/>
          </a:xfrm>
          <a:prstGeom prst="rect">
            <a:avLst/>
          </a:prstGeom>
        </p:spPr>
        <p:txBody>
          <a:bodyPr vert="horz" wrap="square" lIns="0" tIns="45720" rIns="0" bIns="45720" rtlCol="0">
            <a:spAutoFit/>
          </a:bodyPr>
          <a:lstStyle>
            <a:lvl1pPr marL="0" indent="0" algn="l" defTabSz="914377" rtl="0" eaLnBrk="1" latinLnBrk="0" hangingPunct="1">
              <a:lnSpc>
                <a:spcPct val="80000"/>
              </a:lnSpc>
              <a:spcBef>
                <a:spcPts val="1000"/>
              </a:spcBef>
              <a:buClrTx/>
              <a:buSzPct val="85000"/>
              <a:buFont typeface="Arial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10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ClrTx/>
              <a:buSzPct val="85000"/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8000" indent="-108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65000"/>
              <a:buFont typeface="Wingdings" charset="2"/>
              <a:buChar char="§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0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684000" indent="-144000" algn="l" defTabSz="914377" rtl="0" eaLnBrk="1" latinLnBrk="0" hangingPunct="1">
              <a:lnSpc>
                <a:spcPct val="80000"/>
              </a:lnSpc>
              <a:spcBef>
                <a:spcPts val="500"/>
              </a:spcBef>
              <a:buSzPct val="85000"/>
              <a:buFont typeface="Symbol" charset="2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800" b="1" dirty="0" smtClean="0">
                <a:solidFill>
                  <a:srgbClr val="81725E"/>
                </a:solidFill>
              </a:rPr>
              <a:t>Alumni-Netzwerke</a:t>
            </a:r>
            <a:endParaRPr lang="de-DE" sz="1800" b="1" dirty="0">
              <a:solidFill>
                <a:srgbClr val="81725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67349"/>
      </p:ext>
    </p:extLst>
  </p:cSld>
  <p:clrMapOvr>
    <a:masterClrMapping/>
  </p:clrMapOvr>
</p:sld>
</file>

<file path=ppt/theme/theme1.xml><?xml version="1.0" encoding="utf-8"?>
<a:theme xmlns:a="http://schemas.openxmlformats.org/drawingml/2006/main" name="Contents Slide Master">
  <a:themeElements>
    <a:clrScheme name="DFH-UFA Farbe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9CDD"/>
      </a:accent1>
      <a:accent2>
        <a:srgbClr val="81725E"/>
      </a:accent2>
      <a:accent3>
        <a:srgbClr val="F4BF34"/>
      </a:accent3>
      <a:accent4>
        <a:srgbClr val="3484CF"/>
      </a:accent4>
      <a:accent5>
        <a:srgbClr val="A0BD3C"/>
      </a:accent5>
      <a:accent6>
        <a:srgbClr val="6B852F"/>
      </a:accent6>
      <a:hlink>
        <a:srgbClr val="009FE3"/>
      </a:hlink>
      <a:folHlink>
        <a:srgbClr val="193B79"/>
      </a:folHlink>
    </a:clrScheme>
    <a:fontScheme name="MAX-THEME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t" anchorCtr="0">
        <a:spAutoFit/>
      </a:bodyPr>
      <a:lstStyle>
        <a:defPPr>
          <a:defRPr dirty="0" err="1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FH_Vorlage_De_Neues_Template" id="{72A6B123-058D-4F5F-80A2-75397D6DCC0C}" vid="{328EEAD9-77EC-4E17-90E1-F4C473738592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DFH_Vorlage_De_Neues_Template</Template>
  <TotalTime>0</TotalTime>
  <Words>745</Words>
  <Application>Microsoft Office PowerPoint</Application>
  <PresentationFormat>Breitbild</PresentationFormat>
  <Paragraphs>175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7" baseType="lpstr">
      <vt:lpstr>MS PGothic</vt:lpstr>
      <vt:lpstr>MS PGothic</vt:lpstr>
      <vt:lpstr>Arial</vt:lpstr>
      <vt:lpstr>Arial Unicode MS</vt:lpstr>
      <vt:lpstr>Calibri</vt:lpstr>
      <vt:lpstr>Symbol</vt:lpstr>
      <vt:lpstr>Wingdings</vt:lpstr>
      <vt:lpstr>Contents Slide Master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Svea Fuchs</dc:creator>
  <cp:lastModifiedBy>Svea Fuchs</cp:lastModifiedBy>
  <cp:revision>27</cp:revision>
  <cp:lastPrinted>2023-05-02T09:48:39Z</cp:lastPrinted>
  <dcterms:created xsi:type="dcterms:W3CDTF">2023-09-22T07:36:51Z</dcterms:created>
  <dcterms:modified xsi:type="dcterms:W3CDTF">2023-09-29T09:00:05Z</dcterms:modified>
</cp:coreProperties>
</file>