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21"/>
  </p:notesMasterIdLst>
  <p:handoutMasterIdLst>
    <p:handoutMasterId r:id="rId22"/>
  </p:handout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D"/>
    <a:srgbClr val="188CE1"/>
    <a:srgbClr val="1884DC"/>
    <a:srgbClr val="2384DC"/>
    <a:srgbClr val="2387DE"/>
    <a:srgbClr val="2887D7"/>
    <a:srgbClr val="2880D7"/>
    <a:srgbClr val="288ED7"/>
    <a:srgbClr val="288EDF"/>
    <a:srgbClr val="288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34" y="108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1111111111111111111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8-46F7-A81D-F06BF11F4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205256"/>
        <c:axId val="2140187144"/>
      </c:barChart>
      <c:catAx>
        <c:axId val="214020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de-DE"/>
          </a:p>
        </c:txPr>
        <c:crossAx val="2140187144"/>
        <c:crosses val="autoZero"/>
        <c:auto val="1"/>
        <c:lblAlgn val="ctr"/>
        <c:lblOffset val="100"/>
        <c:noMultiLvlLbl val="0"/>
      </c:catAx>
      <c:valAx>
        <c:axId val="214018714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de-DE"/>
          </a:p>
        </c:txPr>
        <c:crossAx val="214020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86F0-3CB2-0748-822B-EB8487B4C239}" type="datetimeFigureOut">
              <a:rPr lang="de-DE" smtClean="0"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58B9-955F-C94F-A470-19CA6F146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411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488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780987" y="914219"/>
            <a:ext cx="692315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mobile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207421" y="1955559"/>
            <a:ext cx="1501502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ouvert</a:t>
            </a:r>
            <a:r>
              <a:rPr lang="de-DE" sz="1400" dirty="0">
                <a:solidFill>
                  <a:schemeClr val="bg1"/>
                </a:solidFill>
              </a:rPr>
              <a:t> au </a:t>
            </a:r>
            <a:r>
              <a:rPr lang="de-DE" sz="1400" dirty="0" err="1">
                <a:solidFill>
                  <a:schemeClr val="bg1"/>
                </a:solidFill>
              </a:rPr>
              <a:t>monde</a:t>
            </a:r>
            <a:endParaRPr lang="de-DE" sz="1400" dirty="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819788" y="1626751"/>
            <a:ext cx="1063800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scientifique</a:t>
            </a:r>
            <a:endParaRPr lang="de-DE" sz="1400" dirty="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6284" y="2450299"/>
            <a:ext cx="870514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excellent</a:t>
            </a:r>
            <a:endParaRPr lang="de-DE" sz="1400" dirty="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82782" y="2133666"/>
            <a:ext cx="917837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européen</a:t>
            </a:r>
            <a:endParaRPr lang="de-DE" sz="1400" dirty="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17845" y="1605290"/>
            <a:ext cx="837771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innovant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93585" y="2470144"/>
            <a:ext cx="712109" cy="283026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integré</a:t>
            </a:r>
            <a:endParaRPr lang="de-DE" sz="1400" dirty="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8" name="Bild 11">
            <a:extLst>
              <a:ext uri="{FF2B5EF4-FFF2-40B4-BE49-F238E27FC236}">
                <a16:creationId xmlns:a16="http://schemas.microsoft.com/office/drawing/2014/main" id="{43068228-2810-C14E-B458-FAD1656D66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1170" y="333704"/>
            <a:ext cx="7531662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Bild 11">
            <a:extLst>
              <a:ext uri="{FF2B5EF4-FFF2-40B4-BE49-F238E27FC236}">
                <a16:creationId xmlns:a16="http://schemas.microsoft.com/office/drawing/2014/main" id="{934ACA47-4710-6D45-98F4-0B11010BC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27744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1059005" y="3809921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76073" y="3254593"/>
            <a:ext cx="745197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0412" y="2934716"/>
            <a:ext cx="1141138" cy="1072088"/>
          </a:xfrm>
        </p:spPr>
        <p:txBody>
          <a:bodyPr wrap="none" lIns="0" rIns="0" bIns="0" anchor="ctr" anchorCtr="0"/>
          <a:lstStyle>
            <a:lvl1pPr algn="ct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9" name="Bild 11">
            <a:extLst>
              <a:ext uri="{FF2B5EF4-FFF2-40B4-BE49-F238E27FC236}">
                <a16:creationId xmlns:a16="http://schemas.microsoft.com/office/drawing/2014/main" id="{575F12DC-CCD2-D94D-85FC-77D000DE1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937282" y="320810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67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471265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21062"/>
            <a:ext cx="5531357" cy="427865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C79C02B6-24D0-A146-9899-2EE6AE871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471265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28215"/>
            <a:ext cx="5531357" cy="427149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CE12BEEB-82BE-B040-AE1B-7A01AE83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229115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03635"/>
            <a:ext cx="5531357" cy="429554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0"/>
          </p:nvPr>
        </p:nvSpPr>
        <p:spPr>
          <a:xfrm>
            <a:off x="454025" y="3789363"/>
            <a:ext cx="5563323" cy="2309812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0F36AD99-0547-0D4B-B518-813A109AF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53A-6EC6-BE4E-AC7B-79EDFF7BC97B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698" cy="227281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457467" y="3765836"/>
            <a:ext cx="11272518" cy="296900"/>
          </a:xfrm>
        </p:spPr>
        <p:txBody>
          <a:bodyPr/>
          <a:lstStyle>
            <a:lvl1pPr>
              <a:defRPr sz="1600">
                <a:solidFill>
                  <a:srgbClr val="009CDD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8"/>
          </p:nvPr>
        </p:nvSpPr>
        <p:spPr>
          <a:xfrm>
            <a:off x="6198677" y="1385888"/>
            <a:ext cx="5525011" cy="22733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199" y="4168696"/>
            <a:ext cx="11273067" cy="17884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603A0EB5-78D8-6744-AC5D-0CD3338CF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Bild 11">
            <a:extLst>
              <a:ext uri="{FF2B5EF4-FFF2-40B4-BE49-F238E27FC236}">
                <a16:creationId xmlns:a16="http://schemas.microsoft.com/office/drawing/2014/main" id="{0910749C-C136-934A-9A55-F9F202504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02DC05B-9ADD-EB4F-8885-FFFA09C06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0660" y="3912086"/>
            <a:ext cx="4848075" cy="27699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811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FF124D6-2446-0C45-BAFA-43E4B8E18661}"/>
              </a:ext>
            </a:extLst>
          </p:cNvPr>
          <p:cNvGrpSpPr/>
          <p:nvPr userDrawn="1"/>
        </p:nvGrpSpPr>
        <p:grpSpPr>
          <a:xfrm>
            <a:off x="454121" y="320922"/>
            <a:ext cx="11276145" cy="6035428"/>
            <a:chOff x="454121" y="320922"/>
            <a:chExt cx="11276145" cy="6035428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CE93577E-CC89-1341-89C8-49A4BFBD2946}"/>
                </a:ext>
              </a:extLst>
            </p:cNvPr>
            <p:cNvCxnSpPr/>
            <p:nvPr userDrawn="1"/>
          </p:nvCxnSpPr>
          <p:spPr>
            <a:xfrm>
              <a:off x="457467" y="323273"/>
              <a:ext cx="11272799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D9352447-DB30-C946-AB20-53DB90018D91}"/>
                </a:ext>
              </a:extLst>
            </p:cNvPr>
            <p:cNvCxnSpPr/>
            <p:nvPr userDrawn="1"/>
          </p:nvCxnSpPr>
          <p:spPr>
            <a:xfrm>
              <a:off x="457467" y="6350001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7372E47B-FD02-BF4D-8068-036A90B465D7}"/>
                </a:ext>
              </a:extLst>
            </p:cNvPr>
            <p:cNvCxnSpPr/>
            <p:nvPr userDrawn="1"/>
          </p:nvCxnSpPr>
          <p:spPr>
            <a:xfrm>
              <a:off x="454121" y="320922"/>
              <a:ext cx="0" cy="602923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2E43ED90-83BE-034D-BBED-6E256BF05B67}"/>
                </a:ext>
              </a:extLst>
            </p:cNvPr>
            <p:cNvCxnSpPr/>
            <p:nvPr userDrawn="1"/>
          </p:nvCxnSpPr>
          <p:spPr>
            <a:xfrm>
              <a:off x="11730266" y="327750"/>
              <a:ext cx="0" cy="6022408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6066ACEE-80A9-2C4F-B4C3-67F239CE4AE9}"/>
                </a:ext>
              </a:extLst>
            </p:cNvPr>
            <p:cNvCxnSpPr/>
            <p:nvPr userDrawn="1"/>
          </p:nvCxnSpPr>
          <p:spPr>
            <a:xfrm>
              <a:off x="6088081" y="1078844"/>
              <a:ext cx="8226" cy="527750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DDCA8E14-41EF-7049-BA16-68D9FC808FB7}"/>
                </a:ext>
              </a:extLst>
            </p:cNvPr>
            <p:cNvCxnSpPr/>
            <p:nvPr userDrawn="1"/>
          </p:nvCxnSpPr>
          <p:spPr>
            <a:xfrm>
              <a:off x="457467" y="1074367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29309BD-4EEB-5141-9B73-F746C809026E}"/>
                </a:ext>
              </a:extLst>
            </p:cNvPr>
            <p:cNvCxnSpPr/>
            <p:nvPr userDrawn="1"/>
          </p:nvCxnSpPr>
          <p:spPr>
            <a:xfrm>
              <a:off x="457467" y="3712804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02CD3CC9-13F4-6041-9C5A-732051E68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75548" y="1072016"/>
              <a:ext cx="0" cy="526385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3E4D586-60A3-C14B-A704-26669CEBA1DD}"/>
                </a:ext>
              </a:extLst>
            </p:cNvPr>
            <p:cNvCxnSpPr/>
            <p:nvPr userDrawn="1"/>
          </p:nvCxnSpPr>
          <p:spPr>
            <a:xfrm>
              <a:off x="8908840" y="1072016"/>
              <a:ext cx="8894" cy="527750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D1F-D2CF-E14A-8E16-F2D7A28DD234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488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</p:spTree>
    <p:extLst>
      <p:ext uri="{BB962C8B-B14F-4D97-AF65-F5344CB8AC3E}">
        <p14:creationId xmlns:p14="http://schemas.microsoft.com/office/powerpoint/2010/main" val="24015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3588564"/>
            <a:ext cx="5255846" cy="1198277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marL="0" marR="0" lvl="0" indent="0" algn="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Französisch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9846" y="4817121"/>
            <a:ext cx="5255846" cy="5178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Untertitel Französisch</a:t>
            </a:r>
          </a:p>
        </p:txBody>
      </p:sp>
    </p:spTree>
    <p:extLst>
      <p:ext uri="{BB962C8B-B14F-4D97-AF65-F5344CB8AC3E}">
        <p14:creationId xmlns:p14="http://schemas.microsoft.com/office/powerpoint/2010/main" val="141080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7">
            <a:extLst>
              <a:ext uri="{FF2B5EF4-FFF2-40B4-BE49-F238E27FC236}">
                <a16:creationId xmlns:a16="http://schemas.microsoft.com/office/drawing/2014/main" id="{19C8DC4B-9816-B647-A3D1-7079FF00D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pic>
        <p:nvPicPr>
          <p:cNvPr id="10" name="Bild 12">
            <a:extLst>
              <a:ext uri="{FF2B5EF4-FFF2-40B4-BE49-F238E27FC236}">
                <a16:creationId xmlns:a16="http://schemas.microsoft.com/office/drawing/2014/main" id="{1373F2CB-5C2F-014E-84F7-90202A8ACA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466" y="320675"/>
            <a:ext cx="1998474" cy="663575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3429000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4636640"/>
            <a:ext cx="5255846" cy="271869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</p:spTree>
    <p:extLst>
      <p:ext uri="{BB962C8B-B14F-4D97-AF65-F5344CB8AC3E}">
        <p14:creationId xmlns:p14="http://schemas.microsoft.com/office/powerpoint/2010/main" val="152690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7">
            <a:extLst>
              <a:ext uri="{FF2B5EF4-FFF2-40B4-BE49-F238E27FC236}">
                <a16:creationId xmlns:a16="http://schemas.microsoft.com/office/drawing/2014/main" id="{A9B6AD80-56EC-5D42-B963-6DD019979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pic>
        <p:nvPicPr>
          <p:cNvPr id="10" name="Bildplatzhalter 2" descr="alumni-club-logo.png">
            <a:extLst>
              <a:ext uri="{FF2B5EF4-FFF2-40B4-BE49-F238E27FC236}">
                <a16:creationId xmlns:a16="http://schemas.microsoft.com/office/drawing/2014/main" id="{492DEFD3-9226-444A-AE45-96808A53D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  <p:pic>
        <p:nvPicPr>
          <p:cNvPr id="11" name="Bild 12">
            <a:extLst>
              <a:ext uri="{FF2B5EF4-FFF2-40B4-BE49-F238E27FC236}">
                <a16:creationId xmlns:a16="http://schemas.microsoft.com/office/drawing/2014/main" id="{64D1A649-FA7C-4743-89F7-6DA89AB578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466" y="320675"/>
            <a:ext cx="1998474" cy="663575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3429000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4636640"/>
            <a:ext cx="5255846" cy="271869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</p:spTree>
    <p:extLst>
      <p:ext uri="{BB962C8B-B14F-4D97-AF65-F5344CB8AC3E}">
        <p14:creationId xmlns:p14="http://schemas.microsoft.com/office/powerpoint/2010/main" val="414442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3022" y="3861180"/>
            <a:ext cx="5549379" cy="614390"/>
          </a:xfrm>
          <a:solidFill>
            <a:schemeClr val="accent1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00892" y="4540038"/>
            <a:ext cx="1881508" cy="208706"/>
          </a:xfrm>
          <a:solidFill>
            <a:schemeClr val="accent1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</p:spTree>
    <p:extLst>
      <p:ext uri="{BB962C8B-B14F-4D97-AF65-F5344CB8AC3E}">
        <p14:creationId xmlns:p14="http://schemas.microsoft.com/office/powerpoint/2010/main" val="6126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itelfolie_mit 2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3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Französisch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3488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Französisch</a:t>
            </a:r>
          </a:p>
        </p:txBody>
      </p:sp>
      <p:pic>
        <p:nvPicPr>
          <p:cNvPr id="9" name="Bild 11">
            <a:extLst>
              <a:ext uri="{FF2B5EF4-FFF2-40B4-BE49-F238E27FC236}">
                <a16:creationId xmlns:a16="http://schemas.microsoft.com/office/drawing/2014/main" id="{61018B95-4F3E-8D4E-8D0A-4E9005E556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914F37-36EE-8B4B-A010-725CB4C3628B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9111803" cy="420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Bild 11">
            <a:extLst>
              <a:ext uri="{FF2B5EF4-FFF2-40B4-BE49-F238E27FC236}">
                <a16:creationId xmlns:a16="http://schemas.microsoft.com/office/drawing/2014/main" id="{ECFD7F7A-5CFF-504D-B985-3A7BAF3B5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Französisch</a:t>
            </a:r>
            <a:endParaRPr lang="en-US" altLang="ko-KR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914F37-36EE-8B4B-A010-725CB4C3628B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40" y="2177920"/>
            <a:ext cx="9111164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463640" y="1703388"/>
            <a:ext cx="9111164" cy="297517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740206" y="5936838"/>
            <a:ext cx="2840746" cy="271869"/>
          </a:xfrm>
          <a:ln w="6350" cmpd="sng">
            <a:noFill/>
            <a:prstDash val="solid"/>
          </a:ln>
        </p:spPr>
        <p:txBody>
          <a:bodyPr wrap="none"/>
          <a:lstStyle>
            <a:lvl1pPr algn="r">
              <a:defRPr/>
            </a:lvl1pPr>
          </a:lstStyle>
          <a:p>
            <a:pPr lvl="0"/>
            <a:r>
              <a:rPr lang="de-DE" dirty="0"/>
              <a:t>Feld WLAN Zugang</a:t>
            </a:r>
          </a:p>
        </p:txBody>
      </p:sp>
      <p:pic>
        <p:nvPicPr>
          <p:cNvPr id="10" name="Bild 11">
            <a:extLst>
              <a:ext uri="{FF2B5EF4-FFF2-40B4-BE49-F238E27FC236}">
                <a16:creationId xmlns:a16="http://schemas.microsoft.com/office/drawing/2014/main" id="{226EDAE8-4D42-0F45-9FC1-FEB014FB5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8" y="1406769"/>
            <a:ext cx="10516636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6" y="324329"/>
            <a:ext cx="10512987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30EE4DE-B8F5-724E-9896-277533B5D975}" type="datetime1">
              <a:rPr lang="de-DE" smtClean="0"/>
              <a:pPr/>
              <a:t>05.10.2023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</a:defRPr>
            </a:lvl1pPr>
          </a:lstStyle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4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  <p:sldLayoutId id="2147483767" r:id="rId3"/>
    <p:sldLayoutId id="2147483769" r:id="rId4"/>
    <p:sldLayoutId id="2147483770" r:id="rId5"/>
    <p:sldLayoutId id="2147483766" r:id="rId6"/>
    <p:sldLayoutId id="2147483763" r:id="rId7"/>
    <p:sldLayoutId id="2147483734" r:id="rId8"/>
    <p:sldLayoutId id="2147483764" r:id="rId9"/>
    <p:sldLayoutId id="2147483760" r:id="rId10"/>
    <p:sldLayoutId id="2147483758" r:id="rId11"/>
    <p:sldLayoutId id="2147483759" r:id="rId12"/>
    <p:sldLayoutId id="2147483765" r:id="rId13"/>
    <p:sldLayoutId id="2147483752" r:id="rId14"/>
    <p:sldLayoutId id="2147483761" r:id="rId15"/>
    <p:sldLayoutId id="2147483755" r:id="rId16"/>
    <p:sldLayoutId id="2147483757" r:id="rId17"/>
    <p:sldLayoutId id="2147483756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emf"/><Relationship Id="rId7" Type="http://schemas.openxmlformats.org/officeDocument/2006/relationships/image" Target="../media/image2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dfh-ufa.org/" TargetMode="External"/><Relationship Id="rId5" Type="http://schemas.openxmlformats.org/officeDocument/2006/relationships/hyperlink" Target="mailto:info@dfh-ufa.org" TargetMode="Externa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875"/>
            <a:ext cx="12192000" cy="7499749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</p:spPr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500736-3BC1-2E4A-95F6-9A7494341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4426" y="3319495"/>
            <a:ext cx="8617976" cy="1157044"/>
          </a:xfrm>
        </p:spPr>
        <p:txBody>
          <a:bodyPr/>
          <a:lstStyle/>
          <a:p>
            <a:r>
              <a:rPr lang="fr-FR" dirty="0" smtClean="0"/>
              <a:t>Les cursus de l’Université franco-allemande (UFA)</a:t>
            </a:r>
            <a:endParaRPr lang="fr-FR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BB8DDF-2DC7-914B-9D1E-8564DF76D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[</a:t>
            </a:r>
            <a:r>
              <a:rPr lang="de-DE" dirty="0" err="1" smtClean="0"/>
              <a:t>Nom</a:t>
            </a:r>
            <a:r>
              <a:rPr lang="de-DE" dirty="0" smtClean="0"/>
              <a:t> de </a:t>
            </a:r>
            <a:r>
              <a:rPr lang="de-DE" dirty="0" err="1" smtClean="0"/>
              <a:t>votre</a:t>
            </a:r>
            <a:r>
              <a:rPr lang="de-DE" dirty="0" smtClean="0"/>
              <a:t> </a:t>
            </a:r>
            <a:r>
              <a:rPr lang="de-DE" dirty="0" err="1" smtClean="0"/>
              <a:t>cursus</a:t>
            </a:r>
            <a:r>
              <a:rPr lang="de-DE" dirty="0" smtClean="0"/>
              <a:t>]</a:t>
            </a:r>
            <a:endParaRPr lang="de-DE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9458325" y="171717"/>
            <a:ext cx="2124075" cy="790575"/>
            <a:chOff x="7610475" y="257175"/>
            <a:chExt cx="2124075" cy="790575"/>
          </a:xfrm>
        </p:grpSpPr>
        <p:sp>
          <p:nvSpPr>
            <p:cNvPr id="11" name="Rechteck 10"/>
            <p:cNvSpPr/>
            <p:nvPr/>
          </p:nvSpPr>
          <p:spPr>
            <a:xfrm>
              <a:off x="7610475" y="257175"/>
              <a:ext cx="2124075" cy="790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20" name="Bild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73275" y="320675"/>
              <a:ext cx="1998474" cy="66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3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 </a:t>
            </a:r>
            <a:r>
              <a:rPr lang="fr-FR" dirty="0" smtClean="0"/>
              <a:t>qu’en </a:t>
            </a:r>
            <a:r>
              <a:rPr lang="fr-FR" dirty="0"/>
              <a:t>pensent les </a:t>
            </a:r>
            <a:r>
              <a:rPr lang="fr-FR" dirty="0" smtClean="0"/>
              <a:t>diplômé*es </a:t>
            </a:r>
            <a:r>
              <a:rPr lang="fr-FR" dirty="0"/>
              <a:t>de </a:t>
            </a:r>
            <a:r>
              <a:rPr lang="fr-FR" dirty="0" smtClean="0"/>
              <a:t>l’UFA </a:t>
            </a:r>
            <a:r>
              <a:rPr lang="fr-FR" dirty="0"/>
              <a:t>?</a:t>
            </a:r>
            <a:endParaRPr lang="de-DE" dirty="0"/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E49A6-5269-EC49-94EE-622DB7549F5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3397321" y="1582277"/>
            <a:ext cx="8062680" cy="55538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9CDD"/>
                </a:solidFill>
              </a:rPr>
              <a:t>des diplômés considèrent leur double diplôme comme un atout dans leur recherche </a:t>
            </a:r>
            <a:r>
              <a:rPr lang="fr-FR" sz="2000" dirty="0" smtClean="0">
                <a:solidFill>
                  <a:srgbClr val="009CDD"/>
                </a:solidFill>
              </a:rPr>
              <a:t>d’emploi</a:t>
            </a:r>
            <a:r>
              <a:rPr lang="fr-FR" sz="2000" dirty="0">
                <a:solidFill>
                  <a:srgbClr val="009CDD"/>
                </a:solidFill>
              </a:rPr>
              <a:t>.</a:t>
            </a: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3397321" y="2875167"/>
            <a:ext cx="8062680" cy="57881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9CDD"/>
                </a:solidFill>
              </a:rPr>
              <a:t>des diplômés ont mis moins de trois mois à trouver un emploi dans leur domaine</a:t>
            </a:r>
            <a:endParaRPr lang="de-DE" sz="2000" dirty="0">
              <a:solidFill>
                <a:srgbClr val="009CDD"/>
              </a:solidFill>
            </a:endParaRPr>
          </a:p>
        </p:txBody>
      </p:sp>
      <p:sp>
        <p:nvSpPr>
          <p:cNvPr id="21" name="Textplatzhalter 35"/>
          <p:cNvSpPr txBox="1">
            <a:spLocks/>
          </p:cNvSpPr>
          <p:nvPr/>
        </p:nvSpPr>
        <p:spPr>
          <a:xfrm>
            <a:off x="3397321" y="4191486"/>
            <a:ext cx="8062681" cy="4830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09CDD"/>
                </a:solidFill>
              </a:rPr>
              <a:t>des diplômés recommanderaient un cursus franco-allemand à de futurs étudiants !</a:t>
            </a:r>
          </a:p>
        </p:txBody>
      </p:sp>
      <p:sp>
        <p:nvSpPr>
          <p:cNvPr id="36" name="Textplatzhalter 35"/>
          <p:cNvSpPr txBox="1">
            <a:spLocks/>
          </p:cNvSpPr>
          <p:nvPr/>
        </p:nvSpPr>
        <p:spPr>
          <a:xfrm>
            <a:off x="2611257" y="5718949"/>
            <a:ext cx="8062680" cy="51477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>
                <a:solidFill>
                  <a:srgbClr val="009CDD"/>
                </a:solidFill>
              </a:rPr>
              <a:t>Meilleurs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opportunités</a:t>
            </a:r>
            <a:r>
              <a:rPr lang="de-DE" sz="2000" dirty="0" smtClean="0">
                <a:solidFill>
                  <a:srgbClr val="009CDD"/>
                </a:solidFill>
              </a:rPr>
              <a:t> de </a:t>
            </a:r>
            <a:r>
              <a:rPr lang="de-DE" sz="2000" dirty="0" err="1" smtClean="0">
                <a:solidFill>
                  <a:srgbClr val="009CDD"/>
                </a:solidFill>
              </a:rPr>
              <a:t>carrière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sur</a:t>
            </a:r>
            <a:r>
              <a:rPr lang="de-DE" sz="2000" dirty="0" smtClean="0">
                <a:solidFill>
                  <a:srgbClr val="009CDD"/>
                </a:solidFill>
              </a:rPr>
              <a:t> le </a:t>
            </a:r>
            <a:r>
              <a:rPr lang="de-DE" sz="2000" dirty="0" err="1" smtClean="0">
                <a:solidFill>
                  <a:srgbClr val="009CDD"/>
                </a:solidFill>
              </a:rPr>
              <a:t>marché</a:t>
            </a:r>
            <a:r>
              <a:rPr lang="de-DE" sz="2000" dirty="0" smtClean="0">
                <a:solidFill>
                  <a:srgbClr val="009CDD"/>
                </a:solidFill>
              </a:rPr>
              <a:t> du </a:t>
            </a:r>
            <a:r>
              <a:rPr lang="de-DE" sz="2000" dirty="0" err="1" smtClean="0">
                <a:solidFill>
                  <a:srgbClr val="009CDD"/>
                </a:solidFill>
              </a:rPr>
              <a:t>travail</a:t>
            </a:r>
            <a:r>
              <a:rPr lang="de-DE" sz="2000" dirty="0">
                <a:solidFill>
                  <a:srgbClr val="009CDD"/>
                </a:solidFill>
              </a:rPr>
              <a:t> </a:t>
            </a:r>
            <a:r>
              <a:rPr lang="de-DE" sz="2000" dirty="0" err="1">
                <a:solidFill>
                  <a:srgbClr val="009CDD"/>
                </a:solidFill>
              </a:rPr>
              <a:t>français</a:t>
            </a:r>
            <a:r>
              <a:rPr lang="de-DE" sz="2000" dirty="0" smtClean="0">
                <a:solidFill>
                  <a:srgbClr val="009CDD"/>
                </a:solidFill>
              </a:rPr>
              <a:t>, </a:t>
            </a:r>
            <a:r>
              <a:rPr lang="de-DE" sz="2000" dirty="0" err="1" smtClean="0">
                <a:solidFill>
                  <a:srgbClr val="009CDD"/>
                </a:solidFill>
              </a:rPr>
              <a:t>allemand</a:t>
            </a:r>
            <a:r>
              <a:rPr lang="de-DE" sz="2000" dirty="0" smtClean="0">
                <a:solidFill>
                  <a:srgbClr val="009CDD"/>
                </a:solidFill>
              </a:rPr>
              <a:t> et international !</a:t>
            </a:r>
            <a:endParaRPr lang="de-DE" sz="2000" dirty="0">
              <a:solidFill>
                <a:srgbClr val="009CDD"/>
              </a:solidFill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110001" y="1493529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72%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110001" y="2795242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68%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6"/>
          <p:cNvSpPr txBox="1"/>
          <p:nvPr/>
        </p:nvSpPr>
        <p:spPr>
          <a:xfrm>
            <a:off x="1110001" y="4063695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93%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1110001" y="5718949"/>
            <a:ext cx="1087767" cy="562578"/>
          </a:xfrm>
          <a:prstGeom prst="rightArrow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6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76073" y="3254593"/>
            <a:ext cx="3837682" cy="713016"/>
          </a:xfrm>
        </p:spPr>
        <p:txBody>
          <a:bodyPr/>
          <a:lstStyle/>
          <a:p>
            <a:r>
              <a:rPr lang="de-DE" dirty="0" err="1" smtClean="0"/>
              <a:t>Présentation</a:t>
            </a:r>
            <a:r>
              <a:rPr lang="de-DE" dirty="0" smtClean="0"/>
              <a:t> du </a:t>
            </a:r>
            <a:r>
              <a:rPr lang="de-DE" dirty="0" err="1" smtClean="0"/>
              <a:t>cursus</a:t>
            </a:r>
            <a:r>
              <a:rPr lang="de-DE" dirty="0" smtClean="0"/>
              <a:t> „[VOTRE CURSUS]“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520312" y="2955234"/>
            <a:ext cx="1141338" cy="1031051"/>
          </a:xfrm>
        </p:spPr>
        <p:txBody>
          <a:bodyPr/>
          <a:lstStyle/>
          <a:p>
            <a:r>
              <a:rPr lang="de-DE" dirty="0" smtClean="0"/>
              <a:t>02</a:t>
            </a:r>
            <a:endParaRPr lang="de-DE" dirty="0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/>
        </p:nvGrpSpPr>
        <p:grpSpPr>
          <a:xfrm rot="10800000">
            <a:off x="9243663" y="2640916"/>
            <a:ext cx="587600" cy="58760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46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7ACB69-DA0A-AF43-A988-C2FE33881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014" y="4359443"/>
            <a:ext cx="5255846" cy="1175706"/>
          </a:xfrm>
        </p:spPr>
        <p:txBody>
          <a:bodyPr/>
          <a:lstStyle/>
          <a:p>
            <a:r>
              <a:rPr lang="de-DE" dirty="0" smtClean="0"/>
              <a:t>[NOM DE VOTRE CURSUS]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930187" y="3240505"/>
            <a:ext cx="1604211" cy="14397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ALLEMAGNE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9889956" y="3240505"/>
            <a:ext cx="1604211" cy="14397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FRANCE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6930188" y="4800419"/>
            <a:ext cx="160421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009CDD"/>
                </a:solidFill>
              </a:rPr>
              <a:t>NOM UNIVERSITÉ 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889957" y="4803063"/>
            <a:ext cx="160421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009CDD"/>
                </a:solidFill>
              </a:rPr>
              <a:t>NOM UNIVERSITÉ F</a:t>
            </a:r>
          </a:p>
        </p:txBody>
      </p:sp>
      <p:cxnSp>
        <p:nvCxnSpPr>
          <p:cNvPr id="10" name="Gerader Verbinder 9"/>
          <p:cNvCxnSpPr>
            <a:stCxn id="5" idx="3"/>
            <a:endCxn id="7" idx="1"/>
          </p:cNvCxnSpPr>
          <p:nvPr/>
        </p:nvCxnSpPr>
        <p:spPr>
          <a:xfrm>
            <a:off x="8534398" y="3960395"/>
            <a:ext cx="1355558" cy="0"/>
          </a:xfrm>
          <a:prstGeom prst="line">
            <a:avLst/>
          </a:prstGeom>
          <a:ln>
            <a:solidFill>
              <a:srgbClr val="009CD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8410072" y="677778"/>
            <a:ext cx="1604211" cy="14397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PAYS TIERS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8410071" y="2154337"/>
            <a:ext cx="160421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de-DE" dirty="0" smtClean="0">
                <a:solidFill>
                  <a:srgbClr val="009CDD"/>
                </a:solidFill>
              </a:rPr>
              <a:t>NOM UNIVERSITÉ </a:t>
            </a:r>
          </a:p>
          <a:p>
            <a:pPr algn="ctr"/>
            <a:r>
              <a:rPr lang="de-DE" dirty="0" smtClean="0">
                <a:solidFill>
                  <a:srgbClr val="009CDD"/>
                </a:solidFill>
              </a:rPr>
              <a:t>PAYS TIERS</a:t>
            </a:r>
          </a:p>
        </p:txBody>
      </p:sp>
      <p:cxnSp>
        <p:nvCxnSpPr>
          <p:cNvPr id="16" name="Gerader Verbinder 15"/>
          <p:cNvCxnSpPr>
            <a:stCxn id="13" idx="1"/>
            <a:endCxn id="5" idx="0"/>
          </p:cNvCxnSpPr>
          <p:nvPr/>
        </p:nvCxnSpPr>
        <p:spPr>
          <a:xfrm flipH="1">
            <a:off x="7732293" y="1397668"/>
            <a:ext cx="677779" cy="1842837"/>
          </a:xfrm>
          <a:prstGeom prst="line">
            <a:avLst/>
          </a:prstGeom>
          <a:ln>
            <a:solidFill>
              <a:srgbClr val="009CD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stCxn id="13" idx="3"/>
            <a:endCxn id="7" idx="0"/>
          </p:cNvCxnSpPr>
          <p:nvPr/>
        </p:nvCxnSpPr>
        <p:spPr>
          <a:xfrm>
            <a:off x="10014283" y="1397668"/>
            <a:ext cx="677779" cy="1842837"/>
          </a:xfrm>
          <a:prstGeom prst="line">
            <a:avLst/>
          </a:prstGeom>
          <a:ln>
            <a:solidFill>
              <a:srgbClr val="009CD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6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[NOM DE VOTRE CURSUS] - </a:t>
            </a:r>
            <a:r>
              <a:rPr lang="de-DE" dirty="0"/>
              <a:t>Aperçu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59524" y="1235242"/>
            <a:ext cx="1208855" cy="1084948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FRANCE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1925052" y="1333435"/>
            <a:ext cx="7056193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[Diplôme en France]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[Responsable de </a:t>
            </a:r>
            <a:r>
              <a:rPr lang="de-DE" dirty="0" err="1" smtClean="0">
                <a:solidFill>
                  <a:srgbClr val="009CDD"/>
                </a:solidFill>
              </a:rPr>
              <a:t>programme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en France] </a:t>
            </a:r>
          </a:p>
        </p:txBody>
      </p:sp>
      <p:sp>
        <p:nvSpPr>
          <p:cNvPr id="8" name="Rechteck 7"/>
          <p:cNvSpPr/>
          <p:nvPr/>
        </p:nvSpPr>
        <p:spPr>
          <a:xfrm>
            <a:off x="459524" y="4570947"/>
            <a:ext cx="1208855" cy="1084948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ALLEMAGNE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925051" y="4649414"/>
            <a:ext cx="7056193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[Diplôme en </a:t>
            </a:r>
            <a:r>
              <a:rPr lang="de-DE" dirty="0" err="1" smtClean="0">
                <a:solidFill>
                  <a:srgbClr val="009CDD"/>
                </a:solidFill>
              </a:rPr>
              <a:t>Allemagne</a:t>
            </a:r>
            <a:r>
              <a:rPr lang="de-DE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[Responsable de </a:t>
            </a:r>
            <a:r>
              <a:rPr lang="de-DE" dirty="0" err="1" smtClean="0">
                <a:solidFill>
                  <a:srgbClr val="009CDD"/>
                </a:solidFill>
              </a:rPr>
              <a:t>programme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en </a:t>
            </a:r>
            <a:r>
              <a:rPr lang="de-DE" dirty="0" err="1" smtClean="0">
                <a:solidFill>
                  <a:srgbClr val="009CDD"/>
                </a:solidFill>
              </a:rPr>
              <a:t>Allemagne</a:t>
            </a:r>
            <a:r>
              <a:rPr lang="de-DE" dirty="0" smtClean="0">
                <a:solidFill>
                  <a:srgbClr val="009CDD"/>
                </a:solidFill>
              </a:rPr>
              <a:t>] </a:t>
            </a:r>
          </a:p>
        </p:txBody>
      </p:sp>
      <p:pic>
        <p:nvPicPr>
          <p:cNvPr id="12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2" y="3368842"/>
            <a:ext cx="6089487" cy="3489158"/>
          </a:xfrm>
          <a:prstGeom prst="rect">
            <a:avLst/>
          </a:prstGeom>
        </p:spPr>
      </p:pic>
      <p:pic>
        <p:nvPicPr>
          <p:cNvPr id="13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1" y="0"/>
            <a:ext cx="6089487" cy="336884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20577961">
            <a:off x="6743393" y="1518149"/>
            <a:ext cx="48077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DE </a:t>
            </a:r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L’UNIVERSITÈ </a:t>
            </a:r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FRANCE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 rot="20577961">
            <a:off x="6585471" y="5080632"/>
            <a:ext cx="5304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DE </a:t>
            </a:r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L’UNIVERSITÉ </a:t>
            </a:r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ALLEMAGNE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933595" y="161309"/>
            <a:ext cx="2236788" cy="533400"/>
          </a:xfrm>
          <a:prstGeom prst="ellipse">
            <a:avLst/>
          </a:prstGeom>
          <a:solidFill>
            <a:srgbClr val="188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1</a:t>
            </a:r>
          </a:p>
        </p:txBody>
      </p:sp>
    </p:spTree>
    <p:extLst>
      <p:ext uri="{BB962C8B-B14F-4D97-AF65-F5344CB8AC3E}">
        <p14:creationId xmlns:p14="http://schemas.microsoft.com/office/powerpoint/2010/main" val="163861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[NOM DE VOTRE CURSUS] - </a:t>
            </a:r>
            <a:r>
              <a:rPr lang="de-DE" dirty="0"/>
              <a:t>Aperçu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59524" y="1235242"/>
            <a:ext cx="1208855" cy="1084948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FRANCE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1925052" y="1333435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</a:t>
            </a:r>
            <a:r>
              <a:rPr lang="de-DE" dirty="0" err="1" smtClean="0">
                <a:solidFill>
                  <a:srgbClr val="009CDD"/>
                </a:solidFill>
              </a:rPr>
              <a:t>Possibilités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d’études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smtClean="0">
                <a:solidFill>
                  <a:srgbClr val="009CDD"/>
                </a:solidFill>
              </a:rPr>
              <a:t>en </a:t>
            </a:r>
            <a:r>
              <a:rPr lang="de-DE" dirty="0" err="1" smtClean="0">
                <a:solidFill>
                  <a:srgbClr val="009CDD"/>
                </a:solidFill>
              </a:rPr>
              <a:t>Licence</a:t>
            </a:r>
            <a:r>
              <a:rPr lang="de-DE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[</a:t>
            </a:r>
            <a:r>
              <a:rPr lang="de-DE" dirty="0" err="1" smtClean="0">
                <a:solidFill>
                  <a:srgbClr val="009CDD"/>
                </a:solidFill>
              </a:rPr>
              <a:t>Possibilités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d’études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smtClean="0">
                <a:solidFill>
                  <a:srgbClr val="009CDD"/>
                </a:solidFill>
              </a:rPr>
              <a:t>en Master] </a:t>
            </a:r>
          </a:p>
        </p:txBody>
      </p:sp>
      <p:sp>
        <p:nvSpPr>
          <p:cNvPr id="8" name="Rechteck 7"/>
          <p:cNvSpPr/>
          <p:nvPr/>
        </p:nvSpPr>
        <p:spPr>
          <a:xfrm>
            <a:off x="459524" y="4570947"/>
            <a:ext cx="1208855" cy="1084948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UNIVERSITÉ ALLEMAGNE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925052" y="4757918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9CDD"/>
                </a:solidFill>
              </a:rPr>
              <a:t>[</a:t>
            </a:r>
            <a:r>
              <a:rPr lang="de-DE" dirty="0" err="1">
                <a:solidFill>
                  <a:srgbClr val="009CDD"/>
                </a:solidFill>
              </a:rPr>
              <a:t>Possibilités</a:t>
            </a:r>
            <a:r>
              <a:rPr lang="de-DE" dirty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d’études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>
                <a:solidFill>
                  <a:srgbClr val="009CDD"/>
                </a:solidFill>
              </a:rPr>
              <a:t>en </a:t>
            </a:r>
            <a:r>
              <a:rPr lang="de-DE" dirty="0" err="1">
                <a:solidFill>
                  <a:srgbClr val="009CDD"/>
                </a:solidFill>
              </a:rPr>
              <a:t>Licence</a:t>
            </a:r>
            <a:r>
              <a:rPr lang="de-DE" dirty="0">
                <a:solidFill>
                  <a:srgbClr val="009CDD"/>
                </a:solidFill>
              </a:rPr>
              <a:t>]</a:t>
            </a:r>
            <a:endParaRPr lang="de-DE" dirty="0" smtClean="0">
              <a:solidFill>
                <a:srgbClr val="009CD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9CDD"/>
                </a:solidFill>
              </a:rPr>
              <a:t>[</a:t>
            </a:r>
            <a:r>
              <a:rPr lang="de-DE" dirty="0" err="1">
                <a:solidFill>
                  <a:srgbClr val="009CDD"/>
                </a:solidFill>
              </a:rPr>
              <a:t>Possibilités</a:t>
            </a:r>
            <a:r>
              <a:rPr lang="de-DE" dirty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d’études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>
                <a:solidFill>
                  <a:srgbClr val="009CDD"/>
                </a:solidFill>
              </a:rPr>
              <a:t>en </a:t>
            </a:r>
            <a:r>
              <a:rPr lang="de-DE" dirty="0" smtClean="0">
                <a:solidFill>
                  <a:srgbClr val="009CDD"/>
                </a:solidFill>
              </a:rPr>
              <a:t>Master] </a:t>
            </a:r>
          </a:p>
        </p:txBody>
      </p:sp>
      <p:pic>
        <p:nvPicPr>
          <p:cNvPr id="12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2" y="3368842"/>
            <a:ext cx="6089487" cy="3489158"/>
          </a:xfrm>
          <a:prstGeom prst="rect">
            <a:avLst/>
          </a:prstGeom>
        </p:spPr>
      </p:pic>
      <p:pic>
        <p:nvPicPr>
          <p:cNvPr id="13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1" y="0"/>
            <a:ext cx="6089487" cy="336884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20577961">
            <a:off x="6743393" y="1518149"/>
            <a:ext cx="48077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DE </a:t>
            </a:r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L’UNIVERSITÈ </a:t>
            </a:r>
            <a:r>
              <a:rPr lang="de-DE" sz="200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FRANCE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 rot="20577961">
            <a:off x="6585471" y="5080632"/>
            <a:ext cx="5304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DE </a:t>
            </a:r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L’UNIVERSITÉ </a:t>
            </a:r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ALLEMAGNE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933595" y="161309"/>
            <a:ext cx="2236788" cy="533400"/>
          </a:xfrm>
          <a:prstGeom prst="ellipse">
            <a:avLst/>
          </a:prstGeom>
          <a:solidFill>
            <a:srgbClr val="188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9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[NOM DE VOTRE CURSUS] – </a:t>
            </a:r>
            <a:r>
              <a:rPr lang="de-DE" dirty="0" err="1" smtClean="0"/>
              <a:t>Contenu</a:t>
            </a:r>
            <a:r>
              <a:rPr lang="de-DE" dirty="0" smtClean="0"/>
              <a:t> et </a:t>
            </a:r>
            <a:r>
              <a:rPr lang="de-DE" dirty="0" err="1" smtClean="0"/>
              <a:t>déroulement</a:t>
            </a:r>
            <a:r>
              <a:rPr lang="de-DE" dirty="0" smtClean="0"/>
              <a:t> des </a:t>
            </a:r>
            <a:r>
              <a:rPr lang="de-DE" dirty="0" err="1" smtClean="0"/>
              <a:t>études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524" y="3598390"/>
            <a:ext cx="11274682" cy="24420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</a:t>
            </a:r>
            <a:r>
              <a:rPr lang="de-DE" sz="1800" dirty="0" err="1" smtClean="0">
                <a:solidFill>
                  <a:srgbClr val="009CDD"/>
                </a:solidFill>
              </a:rPr>
              <a:t>Contenu</a:t>
            </a:r>
            <a:r>
              <a:rPr lang="de-DE" sz="1800" dirty="0" smtClean="0">
                <a:solidFill>
                  <a:srgbClr val="009CDD"/>
                </a:solidFill>
              </a:rPr>
              <a:t> des </a:t>
            </a:r>
            <a:r>
              <a:rPr lang="de-DE" sz="1800" dirty="0" err="1" smtClean="0">
                <a:solidFill>
                  <a:srgbClr val="009CDD"/>
                </a:solidFill>
              </a:rPr>
              <a:t>cours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</a:t>
            </a:r>
            <a:r>
              <a:rPr lang="de-DE" sz="1800" dirty="0" err="1" smtClean="0">
                <a:solidFill>
                  <a:srgbClr val="009CDD"/>
                </a:solidFill>
              </a:rPr>
              <a:t>Choix</a:t>
            </a:r>
            <a:r>
              <a:rPr lang="de-DE" sz="1800" dirty="0" smtClean="0">
                <a:solidFill>
                  <a:srgbClr val="009CDD"/>
                </a:solidFill>
              </a:rPr>
              <a:t> de </a:t>
            </a:r>
            <a:r>
              <a:rPr lang="de-DE" sz="1800" dirty="0" err="1" smtClean="0">
                <a:solidFill>
                  <a:srgbClr val="009CDD"/>
                </a:solidFill>
              </a:rPr>
              <a:t>matières</a:t>
            </a:r>
            <a:r>
              <a:rPr lang="de-DE" sz="1800" dirty="0" smtClean="0">
                <a:solidFill>
                  <a:srgbClr val="009CDD"/>
                </a:solidFill>
              </a:rPr>
              <a:t>/</a:t>
            </a:r>
            <a:r>
              <a:rPr lang="de-DE" sz="1800" dirty="0" err="1" smtClean="0">
                <a:solidFill>
                  <a:srgbClr val="009CDD"/>
                </a:solidFill>
              </a:rPr>
              <a:t>spécialisations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</a:t>
            </a:r>
            <a:r>
              <a:rPr lang="de-DE" sz="1800" dirty="0" err="1" smtClean="0">
                <a:solidFill>
                  <a:srgbClr val="009CDD"/>
                </a:solidFill>
              </a:rPr>
              <a:t>Mémoire</a:t>
            </a:r>
            <a:r>
              <a:rPr lang="de-DE" sz="1800" dirty="0" smtClean="0">
                <a:solidFill>
                  <a:srgbClr val="009CDD"/>
                </a:solidFill>
              </a:rPr>
              <a:t> de </a:t>
            </a:r>
            <a:r>
              <a:rPr lang="de-DE" sz="1800" dirty="0" err="1" smtClean="0">
                <a:solidFill>
                  <a:srgbClr val="009CDD"/>
                </a:solidFill>
              </a:rPr>
              <a:t>fin</a:t>
            </a:r>
            <a:r>
              <a:rPr lang="de-DE" sz="1800" dirty="0" smtClean="0">
                <a:solidFill>
                  <a:srgbClr val="009CDD"/>
                </a:solidFill>
              </a:rPr>
              <a:t> </a:t>
            </a:r>
            <a:r>
              <a:rPr lang="de-DE" sz="1800" dirty="0" err="1" smtClean="0">
                <a:solidFill>
                  <a:srgbClr val="009CDD"/>
                </a:solidFill>
              </a:rPr>
              <a:t>d’études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[Stages]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</a:t>
            </a:r>
            <a:r>
              <a:rPr lang="de-DE" sz="1800" dirty="0" err="1" smtClean="0">
                <a:solidFill>
                  <a:srgbClr val="009CDD"/>
                </a:solidFill>
              </a:rPr>
              <a:t>Préparation</a:t>
            </a:r>
            <a:r>
              <a:rPr lang="de-DE" sz="1800" dirty="0" smtClean="0">
                <a:solidFill>
                  <a:srgbClr val="009CDD"/>
                </a:solidFill>
              </a:rPr>
              <a:t> </a:t>
            </a:r>
            <a:r>
              <a:rPr lang="de-DE" sz="1800" dirty="0" err="1" smtClean="0">
                <a:solidFill>
                  <a:srgbClr val="009CDD"/>
                </a:solidFill>
              </a:rPr>
              <a:t>linguistique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</a:t>
            </a:r>
            <a:r>
              <a:rPr lang="de-DE" sz="1800" dirty="0" err="1" smtClean="0">
                <a:solidFill>
                  <a:srgbClr val="009CDD"/>
                </a:solidFill>
              </a:rPr>
              <a:t>Particularités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[Frais </a:t>
            </a:r>
            <a:r>
              <a:rPr lang="de-DE" sz="1800" dirty="0" err="1" smtClean="0">
                <a:solidFill>
                  <a:srgbClr val="009CDD"/>
                </a:solidFill>
              </a:rPr>
              <a:t>d’inscription</a:t>
            </a:r>
            <a:r>
              <a:rPr lang="de-DE" sz="1800" dirty="0" smtClean="0">
                <a:solidFill>
                  <a:srgbClr val="009CDD"/>
                </a:solidFill>
              </a:rPr>
              <a:t>]</a:t>
            </a:r>
            <a:endParaRPr lang="de-DE" sz="1800" dirty="0">
              <a:solidFill>
                <a:srgbClr val="009CDD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90336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5" name="Rechteck 4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1</a:t>
              </a:r>
              <a:endParaRPr lang="de-DE" sz="16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409662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9" name="Rechteck 8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2</a:t>
              </a:r>
              <a:endParaRPr lang="de-DE" sz="16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928988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12" name="Rechteck 11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3</a:t>
              </a:r>
              <a:endParaRPr lang="de-DE" sz="16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448314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15" name="Rechteck 14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4</a:t>
              </a:r>
              <a:endParaRPr lang="de-DE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967640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18" name="Rechteck 17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5</a:t>
              </a:r>
              <a:endParaRPr lang="de-DE" sz="16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8486966" y="1338590"/>
            <a:ext cx="1297102" cy="1631577"/>
            <a:chOff x="595866" y="1338590"/>
            <a:chExt cx="1297102" cy="1631577"/>
          </a:xfrm>
          <a:solidFill>
            <a:srgbClr val="009CDD"/>
          </a:solidFill>
        </p:grpSpPr>
        <p:sp>
          <p:nvSpPr>
            <p:cNvPr id="21" name="Rechteck 20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 smtClean="0"/>
                <a:t>Semestre</a:t>
              </a:r>
              <a:r>
                <a:rPr lang="de-DE" sz="1600" dirty="0" smtClean="0"/>
                <a:t> 6</a:t>
              </a:r>
              <a:endParaRPr lang="de-DE" sz="1600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Contenu</a:t>
              </a:r>
              <a:endParaRPr lang="de-DE" sz="13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300" dirty="0" err="1" smtClean="0">
                  <a:solidFill>
                    <a:schemeClr val="bg1"/>
                  </a:solidFill>
                </a:rPr>
                <a:t>Lieu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06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[NOM DE VOTRE CURSUS] - </a:t>
            </a:r>
            <a:r>
              <a:rPr lang="de-DE" dirty="0" err="1" smtClean="0"/>
              <a:t>Candidature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9524" y="1505702"/>
            <a:ext cx="7559675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Délais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d’inscription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]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sz="2000" dirty="0">
                <a:solidFill>
                  <a:srgbClr val="009CDD"/>
                </a:solidFill>
              </a:rPr>
              <a:t>[Conditions </a:t>
            </a:r>
            <a:r>
              <a:rPr lang="fr-FR" altLang="de-DE" sz="2000" dirty="0" err="1">
                <a:solidFill>
                  <a:srgbClr val="009CDD"/>
                </a:solidFill>
              </a:rPr>
              <a:t>prérequises</a:t>
            </a:r>
            <a:r>
              <a:rPr lang="fr-FR" altLang="de-DE" sz="2000" dirty="0">
                <a:solidFill>
                  <a:srgbClr val="009CDD"/>
                </a:solidFill>
              </a:rPr>
              <a:t>  (par exemple : niveau de langue minimum)]</a:t>
            </a: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sz="2000" dirty="0">
                <a:solidFill>
                  <a:srgbClr val="009CDD"/>
                </a:solidFill>
              </a:rPr>
              <a:t>[Documents à joindre]</a:t>
            </a: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9CDD"/>
                </a:solidFill>
              </a:rPr>
              <a:t>[</a:t>
            </a:r>
            <a:r>
              <a:rPr lang="fr-FR" altLang="de-DE" sz="2000" dirty="0">
                <a:solidFill>
                  <a:srgbClr val="009CDD"/>
                </a:solidFill>
              </a:rPr>
              <a:t>Processus de candidature (tests, entretiens)]</a:t>
            </a:r>
            <a:endParaRPr lang="de-DE" altLang="de-DE" sz="2000" dirty="0">
              <a:solidFill>
                <a:srgbClr val="009CDD"/>
              </a:solidFill>
            </a:endParaRPr>
          </a:p>
          <a:p>
            <a:pPr defTabSz="9144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9CDD"/>
                </a:solidFill>
              </a:rPr>
              <a:t>[</a:t>
            </a:r>
            <a:r>
              <a:rPr lang="fr-FR" altLang="de-DE" sz="2000" dirty="0">
                <a:solidFill>
                  <a:srgbClr val="009CDD"/>
                </a:solidFill>
              </a:rPr>
              <a:t>Lien vers la rubrique du programme </a:t>
            </a:r>
            <a:r>
              <a:rPr lang="fr-FR" altLang="de-DE" sz="2000" dirty="0" smtClean="0">
                <a:solidFill>
                  <a:srgbClr val="009CDD"/>
                </a:solidFill>
              </a:rPr>
              <a:t>d’études </a:t>
            </a:r>
            <a:r>
              <a:rPr lang="fr-FR" altLang="de-DE" sz="2000" dirty="0">
                <a:solidFill>
                  <a:srgbClr val="009CDD"/>
                </a:solidFill>
              </a:rPr>
              <a:t>dans le guide des études en ligne</a:t>
            </a:r>
            <a:r>
              <a:rPr lang="de-DE" altLang="de-DE" sz="2000" dirty="0">
                <a:solidFill>
                  <a:srgbClr val="009CDD"/>
                </a:solidFill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8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[NOM DE VOTRE CURSUS] – </a:t>
            </a:r>
            <a:r>
              <a:rPr lang="de-DE" dirty="0" err="1" smtClean="0"/>
              <a:t>Perspectives</a:t>
            </a:r>
            <a:r>
              <a:rPr lang="de-DE" dirty="0" smtClean="0"/>
              <a:t> </a:t>
            </a:r>
            <a:r>
              <a:rPr lang="de-DE" dirty="0" err="1" smtClean="0"/>
              <a:t>d’emploi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9524" y="1332671"/>
            <a:ext cx="7559675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</a:t>
            </a:r>
            <a:r>
              <a:rPr lang="fr-FR" altLang="de-DE" sz="2000" dirty="0">
                <a:solidFill>
                  <a:srgbClr val="009CDD"/>
                </a:solidFill>
              </a:rPr>
              <a:t>Quelles sont les carrières dans lesquelles </a:t>
            </a:r>
            <a:r>
              <a:rPr lang="fr-FR" altLang="de-DE" sz="2000" dirty="0" smtClean="0">
                <a:solidFill>
                  <a:srgbClr val="009CDD"/>
                </a:solidFill>
              </a:rPr>
              <a:t>s’engagent </a:t>
            </a:r>
            <a:r>
              <a:rPr lang="fr-FR" altLang="de-DE" sz="2000" dirty="0">
                <a:solidFill>
                  <a:srgbClr val="009CDD"/>
                </a:solidFill>
              </a:rPr>
              <a:t>généralement les diplômés du </a:t>
            </a:r>
            <a:r>
              <a:rPr lang="fr-FR" altLang="de-DE" sz="2000" dirty="0" smtClean="0">
                <a:solidFill>
                  <a:srgbClr val="009CDD"/>
                </a:solidFill>
              </a:rPr>
              <a:t>cursus ?</a:t>
            </a:r>
            <a:r>
              <a:rPr lang="de-DE" altLang="de-DE" sz="2000" dirty="0" smtClean="0">
                <a:solidFill>
                  <a:srgbClr val="009CDD"/>
                </a:solidFill>
              </a:rPr>
              <a:t>]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</a:endParaRPr>
          </a:p>
          <a:p>
            <a:pPr marL="177800" lvl="0" indent="-177800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DD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</a:t>
            </a:r>
            <a:r>
              <a:rPr lang="fr-FR" altLang="de-DE" sz="2000" dirty="0">
                <a:solidFill>
                  <a:srgbClr val="009CDD"/>
                </a:solidFill>
              </a:rPr>
              <a:t>Comment se déroulent leurs parcours </a:t>
            </a:r>
            <a:r>
              <a:rPr lang="fr-FR" altLang="de-DE" sz="2000" dirty="0" smtClean="0">
                <a:solidFill>
                  <a:srgbClr val="009CDD"/>
                </a:solidFill>
              </a:rPr>
              <a:t>professionnels ?]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9CDD"/>
              </a:solidFill>
              <a:effectLst/>
              <a:uLnTx/>
              <a:uFillTx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F9006EA2-B377-5D4D-83A3-85FD7A56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129851"/>
              </p:ext>
            </p:extLst>
          </p:nvPr>
        </p:nvGraphicFramePr>
        <p:xfrm>
          <a:off x="4239361" y="3213932"/>
          <a:ext cx="2836055" cy="332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406105" y="3753852"/>
            <a:ext cx="2662990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2000" dirty="0" smtClean="0">
                <a:solidFill>
                  <a:srgbClr val="009CDD"/>
                </a:solidFill>
              </a:rPr>
              <a:t>Si </a:t>
            </a:r>
            <a:r>
              <a:rPr lang="de-DE" sz="2000" dirty="0" err="1" smtClean="0">
                <a:solidFill>
                  <a:srgbClr val="009CDD"/>
                </a:solidFill>
              </a:rPr>
              <a:t>vous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disposez</a:t>
            </a:r>
            <a:r>
              <a:rPr lang="de-DE" sz="2000" dirty="0" smtClean="0">
                <a:solidFill>
                  <a:srgbClr val="009CDD"/>
                </a:solidFill>
              </a:rPr>
              <a:t> de </a:t>
            </a:r>
            <a:r>
              <a:rPr lang="de-DE" sz="2000" dirty="0" err="1" smtClean="0">
                <a:solidFill>
                  <a:srgbClr val="009CDD"/>
                </a:solidFill>
              </a:rPr>
              <a:t>chiffres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ou</a:t>
            </a:r>
            <a:r>
              <a:rPr lang="de-DE" sz="2000" dirty="0" smtClean="0">
                <a:solidFill>
                  <a:srgbClr val="009CDD"/>
                </a:solidFill>
              </a:rPr>
              <a:t> de </a:t>
            </a:r>
            <a:r>
              <a:rPr lang="de-DE" sz="2000" dirty="0" err="1" smtClean="0">
                <a:solidFill>
                  <a:srgbClr val="009CDD"/>
                </a:solidFill>
              </a:rPr>
              <a:t>graphiques</a:t>
            </a:r>
            <a:r>
              <a:rPr lang="de-DE" sz="2000" dirty="0" smtClean="0">
                <a:solidFill>
                  <a:srgbClr val="009CDD"/>
                </a:solidFill>
              </a:rPr>
              <a:t>, </a:t>
            </a:r>
            <a:r>
              <a:rPr lang="de-DE" sz="2000" dirty="0" err="1" smtClean="0">
                <a:solidFill>
                  <a:srgbClr val="009CDD"/>
                </a:solidFill>
              </a:rPr>
              <a:t>vous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pouvez</a:t>
            </a:r>
            <a:r>
              <a:rPr lang="de-DE" sz="2000" dirty="0" smtClean="0">
                <a:solidFill>
                  <a:srgbClr val="009CDD"/>
                </a:solidFill>
              </a:rPr>
              <a:t> les </a:t>
            </a:r>
            <a:r>
              <a:rPr lang="de-DE" sz="2000" dirty="0" err="1" smtClean="0">
                <a:solidFill>
                  <a:srgbClr val="009CDD"/>
                </a:solidFill>
              </a:rPr>
              <a:t>insérer</a:t>
            </a:r>
            <a:r>
              <a:rPr lang="de-DE" sz="2000" dirty="0" smtClean="0">
                <a:solidFill>
                  <a:srgbClr val="009CDD"/>
                </a:solidFill>
              </a:rPr>
              <a:t> </a:t>
            </a:r>
            <a:r>
              <a:rPr lang="de-DE" sz="2000" dirty="0" err="1" smtClean="0">
                <a:solidFill>
                  <a:srgbClr val="009CDD"/>
                </a:solidFill>
              </a:rPr>
              <a:t>ici</a:t>
            </a:r>
            <a:r>
              <a:rPr lang="de-DE" sz="2000" dirty="0" smtClean="0">
                <a:solidFill>
                  <a:srgbClr val="009CD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22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Autres</a:t>
            </a:r>
            <a:r>
              <a:rPr lang="de-DE" dirty="0" smtClean="0"/>
              <a:t> </a:t>
            </a:r>
            <a:r>
              <a:rPr lang="de-DE" dirty="0" err="1" smtClean="0"/>
              <a:t>possibilités</a:t>
            </a:r>
            <a:r>
              <a:rPr lang="de-DE" dirty="0" smtClean="0"/>
              <a:t> </a:t>
            </a:r>
            <a:r>
              <a:rPr lang="de-DE" dirty="0" err="1" smtClean="0"/>
              <a:t>d’études</a:t>
            </a:r>
            <a:r>
              <a:rPr lang="de-DE" dirty="0" smtClean="0"/>
              <a:t> </a:t>
            </a:r>
            <a:r>
              <a:rPr lang="de-DE" dirty="0" smtClean="0"/>
              <a:t>à </a:t>
            </a:r>
            <a:r>
              <a:rPr lang="de-DE" dirty="0" err="1" smtClean="0"/>
              <a:t>l’UFA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74682" cy="289310"/>
          </a:xfrm>
        </p:spPr>
        <p:txBody>
          <a:bodyPr/>
          <a:lstStyle/>
          <a:p>
            <a:r>
              <a:rPr lang="de-DE" sz="1600" dirty="0" smtClean="0">
                <a:solidFill>
                  <a:srgbClr val="009CDD"/>
                </a:solidFill>
              </a:rPr>
              <a:t>Dans [la </a:t>
            </a:r>
            <a:r>
              <a:rPr lang="de-DE" sz="1600" dirty="0" err="1" smtClean="0">
                <a:solidFill>
                  <a:srgbClr val="009CDD"/>
                </a:solidFill>
              </a:rPr>
              <a:t>région</a:t>
            </a:r>
            <a:r>
              <a:rPr lang="de-DE" sz="1600" dirty="0" smtClean="0">
                <a:solidFill>
                  <a:srgbClr val="009CDD"/>
                </a:solidFill>
              </a:rPr>
              <a:t>] et [la </a:t>
            </a:r>
            <a:r>
              <a:rPr lang="de-DE" sz="1600" dirty="0" err="1" smtClean="0">
                <a:solidFill>
                  <a:srgbClr val="009CDD"/>
                </a:solidFill>
              </a:rPr>
              <a:t>ville</a:t>
            </a:r>
            <a:r>
              <a:rPr lang="de-DE" sz="1600" dirty="0" smtClean="0">
                <a:solidFill>
                  <a:srgbClr val="009CDD"/>
                </a:solidFill>
              </a:rPr>
              <a:t>], </a:t>
            </a:r>
            <a:r>
              <a:rPr lang="de-DE" sz="1600" dirty="0" err="1" smtClean="0">
                <a:solidFill>
                  <a:srgbClr val="009CDD"/>
                </a:solidFill>
              </a:rPr>
              <a:t>vous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avez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également</a:t>
            </a:r>
            <a:r>
              <a:rPr lang="de-DE" sz="1600" dirty="0" smtClean="0">
                <a:solidFill>
                  <a:srgbClr val="009CDD"/>
                </a:solidFill>
              </a:rPr>
              <a:t> la </a:t>
            </a:r>
            <a:r>
              <a:rPr lang="de-DE" sz="1600" dirty="0" err="1" smtClean="0">
                <a:solidFill>
                  <a:srgbClr val="009CDD"/>
                </a:solidFill>
              </a:rPr>
              <a:t>possibilité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d’étudier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dans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d’autres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disciplines</a:t>
            </a:r>
            <a:r>
              <a:rPr lang="de-DE" sz="1600" dirty="0" smtClean="0">
                <a:solidFill>
                  <a:srgbClr val="009CDD"/>
                </a:solidFill>
              </a:rPr>
              <a:t> </a:t>
            </a:r>
            <a:r>
              <a:rPr lang="de-DE" sz="1600" dirty="0" err="1" smtClean="0">
                <a:solidFill>
                  <a:srgbClr val="009CDD"/>
                </a:solidFill>
              </a:rPr>
              <a:t>comme</a:t>
            </a:r>
            <a:r>
              <a:rPr lang="de-DE" sz="1600" dirty="0" smtClean="0">
                <a:solidFill>
                  <a:srgbClr val="009CDD"/>
                </a:solidFill>
              </a:rPr>
              <a:t> :</a:t>
            </a:r>
            <a:endParaRPr lang="de-DE" sz="1800" dirty="0">
              <a:solidFill>
                <a:srgbClr val="009CDD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59523" y="2085473"/>
            <a:ext cx="10689739" cy="577516"/>
            <a:chOff x="459523" y="2085473"/>
            <a:chExt cx="10689739" cy="577516"/>
          </a:xfrm>
          <a:solidFill>
            <a:srgbClr val="009CDD"/>
          </a:solidFill>
        </p:grpSpPr>
        <p:sp>
          <p:nvSpPr>
            <p:cNvPr id="5" name="Rechteck 4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</a:t>
              </a:r>
              <a:r>
                <a:rPr lang="de-DE" dirty="0" err="1" smtClean="0"/>
                <a:t>Nom</a:t>
              </a:r>
              <a:r>
                <a:rPr lang="de-DE" dirty="0" smtClean="0"/>
                <a:t> du </a:t>
              </a:r>
              <a:r>
                <a:rPr lang="de-DE" dirty="0" err="1" smtClean="0"/>
                <a:t>cursus</a:t>
              </a:r>
              <a:r>
                <a:rPr lang="de-DE" dirty="0" smtClean="0"/>
                <a:t> 1]</a:t>
              </a:r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grpFill/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</a:t>
              </a:r>
              <a:r>
                <a:rPr lang="de-DE" dirty="0" err="1" smtClean="0"/>
                <a:t>Noms</a:t>
              </a:r>
              <a:r>
                <a:rPr lang="de-DE" dirty="0" smtClean="0"/>
                <a:t> des </a:t>
              </a:r>
              <a:r>
                <a:rPr lang="de-DE" dirty="0" err="1" smtClean="0"/>
                <a:t>établissements</a:t>
              </a:r>
              <a:r>
                <a:rPr lang="de-DE" dirty="0" smtClean="0"/>
                <a:t> en DE et FR 1]</a:t>
              </a:r>
              <a:endParaRPr lang="de-DE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67544" y="2812742"/>
            <a:ext cx="10689739" cy="577516"/>
            <a:chOff x="459523" y="2085473"/>
            <a:chExt cx="10689739" cy="577516"/>
          </a:xfrm>
          <a:solidFill>
            <a:srgbClr val="009CDD"/>
          </a:solidFill>
        </p:grpSpPr>
        <p:sp>
          <p:nvSpPr>
            <p:cNvPr id="9" name="Rechteck 8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</a:t>
              </a:r>
              <a:r>
                <a:rPr lang="de-DE" dirty="0" err="1" smtClean="0"/>
                <a:t>Nom</a:t>
              </a:r>
              <a:r>
                <a:rPr lang="de-DE" dirty="0" smtClean="0"/>
                <a:t> du </a:t>
              </a:r>
              <a:r>
                <a:rPr lang="de-DE" dirty="0" err="1" smtClean="0"/>
                <a:t>cursus</a:t>
              </a:r>
              <a:r>
                <a:rPr lang="de-DE" dirty="0" smtClean="0"/>
                <a:t> 2]</a:t>
              </a:r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[</a:t>
              </a:r>
              <a:r>
                <a:rPr lang="de-DE" dirty="0" err="1"/>
                <a:t>Noms</a:t>
              </a:r>
              <a:r>
                <a:rPr lang="de-DE" dirty="0"/>
                <a:t> des </a:t>
              </a:r>
              <a:r>
                <a:rPr lang="de-DE" dirty="0" err="1"/>
                <a:t>établissements</a:t>
              </a:r>
              <a:r>
                <a:rPr lang="de-DE" dirty="0"/>
                <a:t> en DE et FR 2</a:t>
              </a:r>
              <a:r>
                <a:rPr lang="de-DE" dirty="0" smtClean="0"/>
                <a:t>]</a:t>
              </a:r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67544" y="3568518"/>
            <a:ext cx="10689739" cy="577516"/>
            <a:chOff x="459523" y="2085473"/>
            <a:chExt cx="10689739" cy="577516"/>
          </a:xfrm>
          <a:solidFill>
            <a:srgbClr val="009CDD"/>
          </a:solidFill>
        </p:grpSpPr>
        <p:sp>
          <p:nvSpPr>
            <p:cNvPr id="12" name="Rechteck 11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</a:t>
              </a:r>
              <a:r>
                <a:rPr lang="de-DE" dirty="0" err="1" smtClean="0"/>
                <a:t>Nom</a:t>
              </a:r>
              <a:r>
                <a:rPr lang="de-DE" dirty="0" smtClean="0"/>
                <a:t> du </a:t>
              </a:r>
              <a:r>
                <a:rPr lang="de-DE" dirty="0" err="1" smtClean="0"/>
                <a:t>cursus</a:t>
              </a:r>
              <a:r>
                <a:rPr lang="de-DE" dirty="0" smtClean="0"/>
                <a:t> 3]</a:t>
              </a:r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/>
                <a:t>[</a:t>
              </a:r>
              <a:r>
                <a:rPr lang="de-DE" dirty="0" err="1"/>
                <a:t>Noms</a:t>
              </a:r>
              <a:r>
                <a:rPr lang="de-DE" dirty="0"/>
                <a:t> des </a:t>
              </a:r>
              <a:r>
                <a:rPr lang="de-DE" dirty="0" err="1"/>
                <a:t>établissements</a:t>
              </a:r>
              <a:r>
                <a:rPr lang="de-DE" dirty="0"/>
                <a:t> en DE et FR 3</a:t>
              </a:r>
              <a:r>
                <a:rPr lang="de-DE" dirty="0" smtClean="0"/>
                <a:t>]</a:t>
              </a:r>
              <a:endParaRPr lang="de-DE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553235" y="5059268"/>
            <a:ext cx="7080266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fr-FR" dirty="0">
              <a:solidFill>
                <a:srgbClr val="81725E"/>
              </a:solidFill>
            </a:endParaRPr>
          </a:p>
          <a:p>
            <a:r>
              <a:rPr lang="fr-FR" dirty="0">
                <a:solidFill>
                  <a:srgbClr val="009CDD"/>
                </a:solidFill>
              </a:rPr>
              <a:t>Le guide des études en ligne de </a:t>
            </a:r>
            <a:r>
              <a:rPr lang="fr-FR" dirty="0" smtClean="0">
                <a:solidFill>
                  <a:srgbClr val="009CDD"/>
                </a:solidFill>
              </a:rPr>
              <a:t>l’UFA </a:t>
            </a:r>
            <a:r>
              <a:rPr lang="fr-FR" dirty="0">
                <a:solidFill>
                  <a:srgbClr val="009CDD"/>
                </a:solidFill>
              </a:rPr>
              <a:t>vous permet de trouver le cursus idéal dans la discipline et le lieu de votre choix parmi une sélection de </a:t>
            </a:r>
            <a:r>
              <a:rPr lang="fr-FR" dirty="0" smtClean="0">
                <a:solidFill>
                  <a:srgbClr val="009CDD"/>
                </a:solidFill>
              </a:rPr>
              <a:t>196 </a:t>
            </a:r>
            <a:r>
              <a:rPr lang="fr-FR" dirty="0">
                <a:solidFill>
                  <a:srgbClr val="009CDD"/>
                </a:solidFill>
              </a:rPr>
              <a:t>cursus.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7600" y="5059268"/>
            <a:ext cx="1288549" cy="12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pic>
        <p:nvPicPr>
          <p:cNvPr id="15" name="Bild 6">
            <a:extLst>
              <a:ext uri="{FF2B5EF4-FFF2-40B4-BE49-F238E27FC236}">
                <a16:creationId xmlns:a16="http://schemas.microsoft.com/office/drawing/2014/main" id="{851B6119-BFD9-BD47-A3E6-4FD90996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85763A8-FD28-F843-96CF-BD4C6E0A9F0D}"/>
              </a:ext>
            </a:extLst>
          </p:cNvPr>
          <p:cNvSpPr txBox="1"/>
          <p:nvPr/>
        </p:nvSpPr>
        <p:spPr>
          <a:xfrm>
            <a:off x="656463" y="4683215"/>
            <a:ext cx="39150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Merci de </a:t>
            </a:r>
            <a:r>
              <a:rPr lang="de-DE" sz="2400" dirty="0" err="1">
                <a:solidFill>
                  <a:schemeClr val="bg1"/>
                </a:solidFill>
              </a:rPr>
              <a:t>votre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attention</a:t>
            </a:r>
            <a:r>
              <a:rPr lang="de-DE" sz="24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A05D33E-2411-4745-804E-A659CB0F1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0660" y="3912086"/>
            <a:ext cx="4848075" cy="1384995"/>
          </a:xfrm>
        </p:spPr>
        <p:txBody>
          <a:bodyPr/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5"/>
              </a:rPr>
              <a:t>info@dfh-ufa.org</a:t>
            </a:r>
            <a:endParaRPr lang="cs-CZ" dirty="0"/>
          </a:p>
          <a:p>
            <a:r>
              <a:rPr lang="cs-CZ" dirty="0">
                <a:hlinkClick r:id="rId6"/>
              </a:rPr>
              <a:t>www.dfh-ufa.org</a:t>
            </a:r>
            <a:endParaRPr lang="cs-CZ" dirty="0"/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4CD5652A-7041-F542-93F0-FDD9201FDB96}"/>
              </a:ext>
            </a:extLst>
          </p:cNvPr>
          <p:cNvSpPr txBox="1"/>
          <p:nvPr/>
        </p:nvSpPr>
        <p:spPr>
          <a:xfrm>
            <a:off x="6450660" y="5696385"/>
            <a:ext cx="256904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Suivez-nous sur</a:t>
            </a:r>
          </a:p>
        </p:txBody>
      </p:sp>
      <p:pic>
        <p:nvPicPr>
          <p:cNvPr id="24" name="Bild 7" descr="qr-code.png">
            <a:extLst>
              <a:ext uri="{FF2B5EF4-FFF2-40B4-BE49-F238E27FC236}">
                <a16:creationId xmlns:a16="http://schemas.microsoft.com/office/drawing/2014/main" id="{D78F8141-7872-AC45-A2E3-B12CAA330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23" y="5563765"/>
            <a:ext cx="921922" cy="92192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406" y="5957310"/>
            <a:ext cx="2249203" cy="53381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02851" y="125278"/>
            <a:ext cx="1051189" cy="740996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/>
              <a:t>LOGO UNIVERSITÉ ALLEMAGNE</a:t>
            </a:r>
            <a:endParaRPr lang="de-DE" sz="1050" dirty="0"/>
          </a:p>
        </p:txBody>
      </p:sp>
      <p:sp>
        <p:nvSpPr>
          <p:cNvPr id="14" name="Rechteck 13"/>
          <p:cNvSpPr/>
          <p:nvPr/>
        </p:nvSpPr>
        <p:spPr>
          <a:xfrm>
            <a:off x="1619561" y="125278"/>
            <a:ext cx="1075513" cy="740996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/>
              <a:t>LOGO UNIVERSITÉ FRANCE</a:t>
            </a:r>
            <a:endParaRPr lang="de-DE" sz="1050" dirty="0"/>
          </a:p>
        </p:txBody>
      </p:sp>
      <p:sp>
        <p:nvSpPr>
          <p:cNvPr id="3" name="Rechteck 2"/>
          <p:cNvSpPr/>
          <p:nvPr/>
        </p:nvSpPr>
        <p:spPr>
          <a:xfrm>
            <a:off x="201599" y="52520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[</a:t>
            </a:r>
            <a:r>
              <a:rPr lang="de-DE" dirty="0" err="1" smtClean="0">
                <a:solidFill>
                  <a:schemeClr val="bg1"/>
                </a:solidFill>
              </a:rPr>
              <a:t>Coordonnées</a:t>
            </a:r>
            <a:r>
              <a:rPr lang="de-DE" dirty="0" smtClean="0">
                <a:solidFill>
                  <a:schemeClr val="bg1"/>
                </a:solidFill>
              </a:rPr>
              <a:t> des </a:t>
            </a:r>
            <a:r>
              <a:rPr lang="de-DE" dirty="0" err="1" smtClean="0">
                <a:solidFill>
                  <a:schemeClr val="bg1"/>
                </a:solidFill>
              </a:rPr>
              <a:t>deux</a:t>
            </a:r>
            <a:r>
              <a:rPr lang="de-DE" dirty="0" smtClean="0">
                <a:solidFill>
                  <a:schemeClr val="bg1"/>
                </a:solidFill>
              </a:rPr>
              <a:t> responsables]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[Lien des </a:t>
            </a:r>
            <a:r>
              <a:rPr lang="de-DE" dirty="0" err="1" smtClean="0">
                <a:solidFill>
                  <a:schemeClr val="bg1"/>
                </a:solidFill>
              </a:rPr>
              <a:t>présences</a:t>
            </a:r>
            <a:r>
              <a:rPr lang="de-DE" dirty="0" smtClean="0">
                <a:solidFill>
                  <a:schemeClr val="bg1"/>
                </a:solidFill>
              </a:rPr>
              <a:t> en </a:t>
            </a:r>
            <a:r>
              <a:rPr lang="de-DE" dirty="0" err="1" smtClean="0">
                <a:solidFill>
                  <a:schemeClr val="bg1"/>
                </a:solidFill>
              </a:rPr>
              <a:t>ligne</a:t>
            </a:r>
            <a:r>
              <a:rPr lang="de-DE" dirty="0" smtClean="0">
                <a:solidFill>
                  <a:schemeClr val="bg1"/>
                </a:solidFill>
              </a:rPr>
              <a:t> du </a:t>
            </a:r>
            <a:r>
              <a:rPr lang="de-DE" dirty="0" err="1" smtClean="0">
                <a:solidFill>
                  <a:schemeClr val="bg1"/>
                </a:solidFill>
              </a:rPr>
              <a:t>cursus</a:t>
            </a:r>
            <a:r>
              <a:rPr lang="de-DE" dirty="0" smtClean="0">
                <a:solidFill>
                  <a:schemeClr val="bg1"/>
                </a:solidFill>
              </a:rPr>
              <a:t>]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[Lien </a:t>
            </a:r>
            <a:r>
              <a:rPr lang="de-DE" dirty="0" err="1" smtClean="0">
                <a:solidFill>
                  <a:schemeClr val="bg1"/>
                </a:solidFill>
              </a:rPr>
              <a:t>vers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une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éventuelle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association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d’étudiants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d’anciens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étudiants</a:t>
            </a:r>
            <a:r>
              <a:rPr lang="de-DE" dirty="0" smtClean="0">
                <a:solidFill>
                  <a:schemeClr val="bg1"/>
                </a:solidFill>
              </a:rPr>
              <a:t>]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5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415844" y="4218038"/>
            <a:ext cx="4285889" cy="1155831"/>
          </a:xfrm>
        </p:spPr>
        <p:txBody>
          <a:bodyPr/>
          <a:lstStyle/>
          <a:p>
            <a:r>
              <a:rPr lang="de-DE" dirty="0" err="1" smtClean="0"/>
              <a:t>Votre</a:t>
            </a:r>
            <a:r>
              <a:rPr lang="de-DE" dirty="0" smtClean="0"/>
              <a:t> </a:t>
            </a:r>
            <a:r>
              <a:rPr lang="de-DE" dirty="0" err="1" smtClean="0"/>
              <a:t>Interlocuteur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0961" y="234376"/>
            <a:ext cx="1257540" cy="12575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70961" y="234376"/>
            <a:ext cx="1257540" cy="14019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72926" y="234376"/>
            <a:ext cx="4058653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81725E"/>
                </a:solidFill>
              </a:rPr>
              <a:t>PRENOM NOM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72926" y="863146"/>
            <a:ext cx="393031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3200" dirty="0" smtClean="0">
                <a:solidFill>
                  <a:srgbClr val="81725E"/>
                </a:solidFill>
              </a:rPr>
              <a:t>CONTACT</a:t>
            </a:r>
          </a:p>
        </p:txBody>
      </p:sp>
      <p:sp>
        <p:nvSpPr>
          <p:cNvPr id="14" name="Rechteck 13"/>
          <p:cNvSpPr/>
          <p:nvPr/>
        </p:nvSpPr>
        <p:spPr>
          <a:xfrm rot="19539532">
            <a:off x="5847025" y="577840"/>
            <a:ext cx="2305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AJOUTER IMAGE</a:t>
            </a:r>
            <a:endParaRPr lang="de-DE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70961" y="1895733"/>
            <a:ext cx="5660618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BREF</a:t>
            </a:r>
          </a:p>
        </p:txBody>
      </p:sp>
    </p:spTree>
    <p:extLst>
      <p:ext uri="{BB962C8B-B14F-4D97-AF65-F5344CB8AC3E}">
        <p14:creationId xmlns:p14="http://schemas.microsoft.com/office/powerpoint/2010/main" val="9261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76073" y="3254593"/>
            <a:ext cx="7451978" cy="713016"/>
          </a:xfrm>
        </p:spPr>
        <p:txBody>
          <a:bodyPr/>
          <a:lstStyle/>
          <a:p>
            <a:r>
              <a:rPr lang="fr-FR" dirty="0" smtClean="0"/>
              <a:t>L’Université franco-allemande (UFA)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/>
        </p:nvGrpSpPr>
        <p:grpSpPr>
          <a:xfrm rot="10800000">
            <a:off x="9243663" y="2640916"/>
            <a:ext cx="587600" cy="58760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12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L’UFA en chiffres</a:t>
            </a:r>
            <a:endParaRPr lang="fr-FR" dirty="0"/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E49A6-5269-EC49-94EE-622DB7549F5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3397321" y="1582277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accent1"/>
                </a:solidFill>
              </a:rPr>
              <a:t>Établissements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français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allemands</a:t>
            </a:r>
            <a:r>
              <a:rPr lang="de-DE" dirty="0" smtClean="0">
                <a:solidFill>
                  <a:schemeClr val="accent1"/>
                </a:solidFill>
              </a:rPr>
              <a:t> et </a:t>
            </a:r>
            <a:r>
              <a:rPr lang="de-DE" dirty="0" err="1" smtClean="0">
                <a:solidFill>
                  <a:schemeClr val="accent1"/>
                </a:solidFill>
              </a:rPr>
              <a:t>internationaux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3397321" y="2458608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accent1"/>
                </a:solidFill>
              </a:rPr>
              <a:t>Cursus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integrés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dans</a:t>
            </a:r>
            <a:r>
              <a:rPr lang="de-DE" dirty="0" smtClean="0">
                <a:solidFill>
                  <a:schemeClr val="accent1"/>
                </a:solidFill>
              </a:rPr>
              <a:t> de </a:t>
            </a:r>
            <a:r>
              <a:rPr lang="de-DE" dirty="0" err="1" smtClean="0">
                <a:solidFill>
                  <a:schemeClr val="accent1"/>
                </a:solidFill>
              </a:rPr>
              <a:t>très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nombreux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domaines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1" name="Textplatzhalter 35"/>
          <p:cNvSpPr txBox="1">
            <a:spLocks/>
          </p:cNvSpPr>
          <p:nvPr/>
        </p:nvSpPr>
        <p:spPr>
          <a:xfrm>
            <a:off x="3397321" y="3334939"/>
            <a:ext cx="8062681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accent1"/>
                </a:solidFill>
              </a:rPr>
              <a:t>Étudiant</a:t>
            </a:r>
            <a:r>
              <a:rPr lang="de-DE" dirty="0" smtClean="0">
                <a:solidFill>
                  <a:schemeClr val="accent1"/>
                </a:solidFill>
              </a:rPr>
              <a:t>*es </a:t>
            </a:r>
            <a:r>
              <a:rPr lang="de-DE" dirty="0" err="1" smtClean="0">
                <a:solidFill>
                  <a:schemeClr val="accent1"/>
                </a:solidFill>
              </a:rPr>
              <a:t>inscrit</a:t>
            </a:r>
            <a:r>
              <a:rPr lang="de-DE" dirty="0" smtClean="0">
                <a:solidFill>
                  <a:schemeClr val="accent1"/>
                </a:solidFill>
              </a:rPr>
              <a:t>*es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4" name="Textplatzhalter 35"/>
          <p:cNvSpPr txBox="1">
            <a:spLocks/>
          </p:cNvSpPr>
          <p:nvPr/>
        </p:nvSpPr>
        <p:spPr>
          <a:xfrm>
            <a:off x="3396675" y="4211270"/>
            <a:ext cx="8063325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accent1"/>
                </a:solidFill>
              </a:rPr>
              <a:t>Diplômé</a:t>
            </a:r>
            <a:r>
              <a:rPr lang="de-DE" dirty="0" smtClean="0">
                <a:solidFill>
                  <a:schemeClr val="accent1"/>
                </a:solidFill>
              </a:rPr>
              <a:t>*es </a:t>
            </a:r>
            <a:r>
              <a:rPr lang="de-DE" dirty="0" err="1" smtClean="0">
                <a:solidFill>
                  <a:schemeClr val="accent1"/>
                </a:solidFill>
              </a:rPr>
              <a:t>dépuis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notre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fondation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6" name="Textplatzhalter 35"/>
          <p:cNvSpPr txBox="1">
            <a:spLocks/>
          </p:cNvSpPr>
          <p:nvPr/>
        </p:nvSpPr>
        <p:spPr>
          <a:xfrm>
            <a:off x="3397321" y="5087601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>
                <a:solidFill>
                  <a:schemeClr val="accent1"/>
                </a:solidFill>
              </a:rPr>
              <a:t>Docteur</a:t>
            </a:r>
            <a:r>
              <a:rPr lang="de-DE" dirty="0" smtClean="0">
                <a:solidFill>
                  <a:schemeClr val="accent1"/>
                </a:solidFill>
              </a:rPr>
              <a:t>*es bi- et </a:t>
            </a:r>
            <a:r>
              <a:rPr lang="de-DE" dirty="0" err="1" smtClean="0">
                <a:solidFill>
                  <a:schemeClr val="accent1"/>
                </a:solidFill>
              </a:rPr>
              <a:t>trinationaux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41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1528439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2399977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3271514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4143052"/>
            <a:ext cx="698852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5014589"/>
            <a:ext cx="698852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6"/>
          <p:cNvSpPr txBox="1"/>
          <p:nvPr/>
        </p:nvSpPr>
        <p:spPr>
          <a:xfrm>
            <a:off x="1313583" y="1493529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208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313583" y="2360387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196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6"/>
          <p:cNvSpPr txBox="1"/>
          <p:nvPr/>
        </p:nvSpPr>
        <p:spPr>
          <a:xfrm>
            <a:off x="799019" y="3237324"/>
            <a:ext cx="15436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6.100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6"/>
          <p:cNvSpPr txBox="1"/>
          <p:nvPr/>
        </p:nvSpPr>
        <p:spPr>
          <a:xfrm>
            <a:off x="455976" y="4104181"/>
            <a:ext cx="18867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25.000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TextBox 6"/>
          <p:cNvSpPr txBox="1"/>
          <p:nvPr/>
        </p:nvSpPr>
        <p:spPr>
          <a:xfrm>
            <a:off x="1313583" y="4981118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500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uppierung 10"/>
          <p:cNvGrpSpPr>
            <a:grpSpLocks noChangeAspect="1"/>
          </p:cNvGrpSpPr>
          <p:nvPr/>
        </p:nvGrpSpPr>
        <p:grpSpPr>
          <a:xfrm>
            <a:off x="4466062" y="4256506"/>
            <a:ext cx="7725938" cy="2343150"/>
            <a:chOff x="939800" y="2433407"/>
            <a:chExt cx="10301245" cy="3124200"/>
          </a:xfrm>
        </p:grpSpPr>
        <p:pic>
          <p:nvPicPr>
            <p:cNvPr id="20" name="Bild 8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22" name="Bild 9"/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18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missions de l’UFA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3" y="1555065"/>
            <a:ext cx="809841" cy="8098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9" y="3180880"/>
            <a:ext cx="808011" cy="8080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3" y="4895494"/>
            <a:ext cx="792037" cy="7920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858297" y="1362820"/>
            <a:ext cx="7716507" cy="126188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fr-FR" b="1" dirty="0">
              <a:solidFill>
                <a:srgbClr val="009CDD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rgbClr val="009CDD"/>
                </a:solidFill>
              </a:rPr>
              <a:t>Renforcement </a:t>
            </a:r>
            <a:r>
              <a:rPr lang="fr-FR" sz="2000" dirty="0">
                <a:solidFill>
                  <a:srgbClr val="009CDD"/>
                </a:solidFill>
              </a:rPr>
              <a:t>de la </a:t>
            </a:r>
            <a:r>
              <a:rPr lang="fr-FR" sz="2000" b="1" dirty="0">
                <a:solidFill>
                  <a:srgbClr val="009CDD"/>
                </a:solidFill>
              </a:rPr>
              <a:t>coopération franco-allemande</a:t>
            </a:r>
            <a:r>
              <a:rPr lang="fr-FR" sz="2000" dirty="0">
                <a:solidFill>
                  <a:srgbClr val="009CDD"/>
                </a:solidFill>
              </a:rPr>
              <a:t> </a:t>
            </a:r>
            <a:r>
              <a:rPr lang="fr-FR" sz="2000" dirty="0" smtClean="0">
                <a:solidFill>
                  <a:srgbClr val="009CDD"/>
                </a:solidFill>
              </a:rPr>
              <a:t>dans </a:t>
            </a:r>
            <a:r>
              <a:rPr lang="fr-FR" sz="2000" dirty="0">
                <a:solidFill>
                  <a:srgbClr val="009CDD"/>
                </a:solidFill>
              </a:rPr>
              <a:t>les domaines de </a:t>
            </a:r>
            <a:r>
              <a:rPr lang="fr-FR" sz="2000" dirty="0" smtClean="0">
                <a:solidFill>
                  <a:srgbClr val="009CDD"/>
                </a:solidFill>
              </a:rPr>
              <a:t>l’enseignement </a:t>
            </a:r>
            <a:r>
              <a:rPr lang="fr-FR" sz="2000" dirty="0">
                <a:solidFill>
                  <a:srgbClr val="009CDD"/>
                </a:solidFill>
              </a:rPr>
              <a:t>supérieur et de la recherche </a:t>
            </a:r>
          </a:p>
          <a:p>
            <a:endParaRPr lang="de-DE" dirty="0" err="1" smtClean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58296" y="3122476"/>
            <a:ext cx="7716507" cy="6771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fr-FR" b="1" dirty="0">
              <a:solidFill>
                <a:srgbClr val="009CDD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r-FR" sz="2000" dirty="0">
                <a:solidFill>
                  <a:srgbClr val="009CDD"/>
                </a:solidFill>
              </a:rPr>
              <a:t>soutien à la </a:t>
            </a:r>
            <a:r>
              <a:rPr lang="fr-FR" sz="2000" b="1" dirty="0" smtClean="0">
                <a:solidFill>
                  <a:srgbClr val="009CDD"/>
                </a:solidFill>
              </a:rPr>
              <a:t>mobilité </a:t>
            </a:r>
            <a:r>
              <a:rPr lang="fr-FR" sz="2000" dirty="0" smtClean="0">
                <a:solidFill>
                  <a:srgbClr val="009CDD"/>
                </a:solidFill>
              </a:rPr>
              <a:t>pour les étudiant*es</a:t>
            </a:r>
            <a:endParaRPr lang="de-DE" dirty="0" err="1" smtClean="0">
              <a:solidFill>
                <a:srgbClr val="009CDD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58297" y="5053100"/>
            <a:ext cx="7716507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rgbClr val="009CDD"/>
                </a:solidFill>
              </a:rPr>
              <a:t>Promotion des possibilités de </a:t>
            </a:r>
            <a:r>
              <a:rPr lang="fr-FR" sz="2000" b="1" dirty="0" smtClean="0">
                <a:solidFill>
                  <a:srgbClr val="009CDD"/>
                </a:solidFill>
              </a:rPr>
              <a:t>carrière internationale</a:t>
            </a:r>
            <a:endParaRPr lang="de-DE" sz="2000" dirty="0" err="1" smtClean="0">
              <a:solidFill>
                <a:srgbClr val="009CDD"/>
              </a:solidFill>
            </a:endParaRPr>
          </a:p>
        </p:txBody>
      </p:sp>
      <p:pic>
        <p:nvPicPr>
          <p:cNvPr id="13" name="Imag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94" y="3122476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8293768" y="3043451"/>
            <a:ext cx="3898232" cy="37355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99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Que soutient l’UFA ?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524" y="1091962"/>
            <a:ext cx="4773677" cy="2063129"/>
          </a:xfrm>
        </p:spPr>
        <p:txBody>
          <a:bodyPr/>
          <a:lstStyle/>
          <a:p>
            <a:r>
              <a:rPr lang="fr-FR" sz="1800" b="1" dirty="0" smtClean="0">
                <a:solidFill>
                  <a:srgbClr val="009CDD"/>
                </a:solidFill>
              </a:rPr>
              <a:t>Les types d’établissements en Allemagne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Universitäten</a:t>
            </a:r>
            <a:endParaRPr lang="de-DE" sz="1800" dirty="0" smtClean="0">
              <a:solidFill>
                <a:srgbClr val="009CD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Technische Universitäten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Fachhochschulen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Pädagogische Hochschulen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Duale Hochschulen</a:t>
            </a:r>
            <a:endParaRPr lang="de-DE" sz="1800" dirty="0">
              <a:solidFill>
                <a:srgbClr val="009CDD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6808723" y="1091961"/>
            <a:ext cx="4773677" cy="171329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009CDD"/>
                </a:solidFill>
              </a:rPr>
              <a:t>Les types d’établissements en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9CDD"/>
                </a:solidFill>
              </a:rPr>
              <a:t>Universités</a:t>
            </a:r>
            <a:endParaRPr lang="de-DE" sz="1800" dirty="0" smtClean="0">
              <a:solidFill>
                <a:srgbClr val="009CD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9CDD"/>
                </a:solidFill>
              </a:rPr>
              <a:t>Grandes </a:t>
            </a:r>
            <a:r>
              <a:rPr lang="de-DE" sz="1800" dirty="0" err="1" smtClean="0">
                <a:solidFill>
                  <a:srgbClr val="009CDD"/>
                </a:solidFill>
              </a:rPr>
              <a:t>Écoles</a:t>
            </a:r>
            <a:endParaRPr lang="de-DE" sz="1800" dirty="0" smtClean="0">
              <a:solidFill>
                <a:srgbClr val="009CD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9CDD"/>
                </a:solidFill>
              </a:rPr>
              <a:t>Institut d’Études Politiques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009CDD"/>
                </a:solidFill>
              </a:rPr>
              <a:t>Écoles</a:t>
            </a:r>
            <a:endParaRPr lang="de-DE" sz="1800" dirty="0">
              <a:solidFill>
                <a:srgbClr val="009CDD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992727" y="4233616"/>
            <a:ext cx="7665722" cy="1319579"/>
            <a:chOff x="2842927" y="4908885"/>
            <a:chExt cx="6886610" cy="1026695"/>
          </a:xfrm>
        </p:grpSpPr>
        <p:sp>
          <p:nvSpPr>
            <p:cNvPr id="5" name="Richtungspfeil 4"/>
            <p:cNvSpPr/>
            <p:nvPr/>
          </p:nvSpPr>
          <p:spPr>
            <a:xfrm>
              <a:off x="2842927" y="4908885"/>
              <a:ext cx="2390274" cy="1026695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Bachelor </a:t>
              </a:r>
              <a:endParaRPr lang="de-DE" dirty="0"/>
            </a:p>
          </p:txBody>
        </p:sp>
        <p:sp>
          <p:nvSpPr>
            <p:cNvPr id="9" name="Chevron 8"/>
            <p:cNvSpPr/>
            <p:nvPr/>
          </p:nvSpPr>
          <p:spPr>
            <a:xfrm>
              <a:off x="4835622" y="4924927"/>
              <a:ext cx="2656040" cy="99461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Master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073497" y="4924927"/>
              <a:ext cx="2656040" cy="99461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Doktorat / </a:t>
              </a:r>
              <a:r>
                <a:rPr lang="de-DE" dirty="0" err="1" smtClean="0">
                  <a:solidFill>
                    <a:schemeClr val="bg1"/>
                  </a:solidFill>
                </a:rPr>
                <a:t>PhD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Eckige Klammer links 18"/>
          <p:cNvSpPr/>
          <p:nvPr/>
        </p:nvSpPr>
        <p:spPr>
          <a:xfrm rot="16200000">
            <a:off x="3850714" y="4159188"/>
            <a:ext cx="736726" cy="3657598"/>
          </a:xfrm>
          <a:prstGeom prst="leftBracket">
            <a:avLst/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ckige Klammer links 19"/>
          <p:cNvSpPr/>
          <p:nvPr/>
        </p:nvSpPr>
        <p:spPr>
          <a:xfrm rot="5400000">
            <a:off x="6524919" y="1906606"/>
            <a:ext cx="757844" cy="3647681"/>
          </a:xfrm>
          <a:prstGeom prst="leftBracket">
            <a:avLst/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506003" y="5698061"/>
            <a:ext cx="3657599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1600" dirty="0" smtClean="0">
                <a:solidFill>
                  <a:srgbClr val="009CDD"/>
                </a:solidFill>
              </a:rPr>
              <a:t>Programmes </a:t>
            </a:r>
            <a:r>
              <a:rPr lang="de-DE" sz="1600" dirty="0" err="1" smtClean="0">
                <a:solidFill>
                  <a:srgbClr val="009CDD"/>
                </a:solidFill>
              </a:rPr>
              <a:t>débutant</a:t>
            </a:r>
            <a:r>
              <a:rPr lang="de-DE" sz="1600" dirty="0" smtClean="0">
                <a:solidFill>
                  <a:srgbClr val="009CDD"/>
                </a:solidFill>
              </a:rPr>
              <a:t> en </a:t>
            </a:r>
            <a:r>
              <a:rPr lang="de-DE" sz="1600" dirty="0" err="1" smtClean="0">
                <a:solidFill>
                  <a:srgbClr val="009CDD"/>
                </a:solidFill>
              </a:rPr>
              <a:t>licence</a:t>
            </a:r>
            <a:r>
              <a:rPr lang="de-DE" sz="1600" dirty="0" smtClean="0">
                <a:solidFill>
                  <a:srgbClr val="009CDD"/>
                </a:solidFill>
              </a:rPr>
              <a:t> et </a:t>
            </a:r>
            <a:r>
              <a:rPr lang="de-DE" sz="1600" dirty="0" err="1" smtClean="0">
                <a:solidFill>
                  <a:srgbClr val="009CDD"/>
                </a:solidFill>
              </a:rPr>
              <a:t>aboutissant</a:t>
            </a:r>
            <a:r>
              <a:rPr lang="de-DE" sz="1600" dirty="0" smtClean="0">
                <a:solidFill>
                  <a:srgbClr val="009CDD"/>
                </a:solidFill>
              </a:rPr>
              <a:t> à </a:t>
            </a:r>
            <a:r>
              <a:rPr lang="de-DE" sz="1600" dirty="0" err="1" smtClean="0">
                <a:solidFill>
                  <a:srgbClr val="009CDD"/>
                </a:solidFill>
              </a:rPr>
              <a:t>un</a:t>
            </a:r>
            <a:r>
              <a:rPr lang="de-DE" sz="1600" dirty="0" smtClean="0">
                <a:solidFill>
                  <a:srgbClr val="009CDD"/>
                </a:solidFill>
              </a:rPr>
              <a:t> grade de </a:t>
            </a:r>
            <a:r>
              <a:rPr lang="de-DE" sz="1600" dirty="0" err="1" smtClean="0">
                <a:solidFill>
                  <a:srgbClr val="009CDD"/>
                </a:solidFill>
              </a:rPr>
              <a:t>master</a:t>
            </a:r>
            <a:endParaRPr lang="de-DE" sz="1600" dirty="0" smtClean="0">
              <a:solidFill>
                <a:srgbClr val="009CDD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80001" y="3371049"/>
            <a:ext cx="3657599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1600" dirty="0" smtClean="0">
                <a:solidFill>
                  <a:srgbClr val="009CDD"/>
                </a:solidFill>
              </a:rPr>
              <a:t>Programmes </a:t>
            </a:r>
            <a:r>
              <a:rPr lang="de-DE" sz="1600" dirty="0" err="1" smtClean="0">
                <a:solidFill>
                  <a:srgbClr val="009CDD"/>
                </a:solidFill>
              </a:rPr>
              <a:t>débutant</a:t>
            </a:r>
            <a:r>
              <a:rPr lang="de-DE" sz="1600" dirty="0" smtClean="0">
                <a:solidFill>
                  <a:srgbClr val="009CDD"/>
                </a:solidFill>
              </a:rPr>
              <a:t> en </a:t>
            </a:r>
            <a:r>
              <a:rPr lang="de-DE" sz="1600" dirty="0" err="1" smtClean="0">
                <a:solidFill>
                  <a:srgbClr val="009CDD"/>
                </a:solidFill>
              </a:rPr>
              <a:t>master</a:t>
            </a:r>
            <a:r>
              <a:rPr lang="de-DE" sz="1600" dirty="0" smtClean="0">
                <a:solidFill>
                  <a:srgbClr val="009CDD"/>
                </a:solidFill>
              </a:rPr>
              <a:t> et </a:t>
            </a:r>
            <a:r>
              <a:rPr lang="de-DE" sz="1600" dirty="0" err="1" smtClean="0">
                <a:solidFill>
                  <a:srgbClr val="009CDD"/>
                </a:solidFill>
              </a:rPr>
              <a:t>aboutissant</a:t>
            </a:r>
            <a:r>
              <a:rPr lang="de-DE" sz="1600" dirty="0" smtClean="0">
                <a:solidFill>
                  <a:srgbClr val="009CDD"/>
                </a:solidFill>
              </a:rPr>
              <a:t> à </a:t>
            </a:r>
            <a:r>
              <a:rPr lang="de-DE" sz="1600" dirty="0" err="1" smtClean="0">
                <a:solidFill>
                  <a:srgbClr val="009CDD"/>
                </a:solidFill>
              </a:rPr>
              <a:t>un</a:t>
            </a:r>
            <a:r>
              <a:rPr lang="de-DE" sz="1600" dirty="0" smtClean="0">
                <a:solidFill>
                  <a:srgbClr val="009CDD"/>
                </a:solidFill>
              </a:rPr>
              <a:t> grade de </a:t>
            </a:r>
            <a:r>
              <a:rPr lang="de-DE" sz="1600" dirty="0" err="1" smtClean="0">
                <a:solidFill>
                  <a:srgbClr val="009CDD"/>
                </a:solidFill>
              </a:rPr>
              <a:t>docteur</a:t>
            </a:r>
            <a:r>
              <a:rPr lang="de-DE" sz="1600" dirty="0" smtClean="0">
                <a:solidFill>
                  <a:srgbClr val="009CDD"/>
                </a:solidFill>
              </a:rPr>
              <a:t> (</a:t>
            </a:r>
            <a:r>
              <a:rPr lang="de-DE" sz="1600" dirty="0" err="1" smtClean="0">
                <a:solidFill>
                  <a:srgbClr val="009CDD"/>
                </a:solidFill>
              </a:rPr>
              <a:t>PhD</a:t>
            </a:r>
            <a:r>
              <a:rPr lang="de-DE" sz="1600" dirty="0" smtClean="0">
                <a:solidFill>
                  <a:srgbClr val="009CDD"/>
                </a:solidFill>
              </a:rPr>
              <a:t>-Track)</a:t>
            </a:r>
          </a:p>
        </p:txBody>
      </p:sp>
    </p:spTree>
    <p:extLst>
      <p:ext uri="{BB962C8B-B14F-4D97-AF65-F5344CB8AC3E}">
        <p14:creationId xmlns:p14="http://schemas.microsoft.com/office/powerpoint/2010/main" val="375715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Les </a:t>
            </a:r>
            <a:r>
              <a:rPr lang="de-DE" dirty="0" err="1" smtClean="0"/>
              <a:t>différentes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159998" y="2580665"/>
            <a:ext cx="1957137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fr-FR" b="1" dirty="0">
                <a:solidFill>
                  <a:srgbClr val="009CDD"/>
                </a:solidFill>
              </a:rPr>
              <a:t>Aperçu de tous les cursus </a:t>
            </a:r>
            <a:r>
              <a:rPr lang="de-DE" dirty="0" smtClean="0">
                <a:solidFill>
                  <a:srgbClr val="009CDD"/>
                </a:solidFill>
              </a:rPr>
              <a:t>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9429" y="3343873"/>
            <a:ext cx="1438275" cy="1447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8" y="1104999"/>
            <a:ext cx="9790900" cy="52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9CDD"/>
                </a:solidFill>
              </a:rPr>
              <a:t>Les atouts d’un cursus intégré UFA</a:t>
            </a:r>
            <a:endParaRPr lang="fr-FR" dirty="0">
              <a:solidFill>
                <a:srgbClr val="009CDD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0" y="1118433"/>
            <a:ext cx="183618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Bonne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organisation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-17860" y="2373156"/>
            <a:ext cx="183618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Découvrir</a:t>
            </a:r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 un pays et des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amis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28338" y="3808243"/>
            <a:ext cx="1725704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Encadre-ment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-106090" y="4953093"/>
            <a:ext cx="20126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Compétences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241540" y="5836334"/>
            <a:ext cx="149929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Aide à la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mobilité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platzhalter 35"/>
          <p:cNvSpPr txBox="1">
            <a:spLocks/>
          </p:cNvSpPr>
          <p:nvPr/>
        </p:nvSpPr>
        <p:spPr>
          <a:xfrm>
            <a:off x="2022753" y="1126550"/>
            <a:ext cx="8507378" cy="84741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Organisation commune des études et des examens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Deux diplômes de niveau équivalent reconnus au niveau national (double diplôme)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Séjour prolongé à l’étranger sans allongement de la durée des études</a:t>
            </a:r>
            <a:endParaRPr lang="fr-FR" dirty="0">
              <a:solidFill>
                <a:srgbClr val="009CDD"/>
              </a:solidFill>
            </a:endParaRPr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2021170" y="2556184"/>
            <a:ext cx="8507378" cy="71917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Des études au sein d’un groupe franco-allemand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Immersion dans le pays partenaire (généralement la moitié des études, de 2 à 3 semestres)</a:t>
            </a:r>
            <a:endParaRPr lang="fr-FR" dirty="0">
              <a:solidFill>
                <a:srgbClr val="009CDD"/>
              </a:solidFill>
            </a:endParaRPr>
          </a:p>
        </p:txBody>
      </p:sp>
      <p:sp>
        <p:nvSpPr>
          <p:cNvPr id="16" name="Textplatzhalter 35"/>
          <p:cNvSpPr txBox="1">
            <a:spLocks/>
          </p:cNvSpPr>
          <p:nvPr/>
        </p:nvSpPr>
        <p:spPr>
          <a:xfrm>
            <a:off x="2021170" y="3808243"/>
            <a:ext cx="8507378" cy="71917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Préparation ciblée aussi bien au niveau linguistique qu’administratif (p.ex. cours de langue)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9CDD"/>
                </a:solidFill>
              </a:rPr>
              <a:t>Encadrement et soutien particuliers dans le pays d’origine et à l’étranger</a:t>
            </a:r>
            <a:endParaRPr lang="fr-FR" dirty="0">
              <a:solidFill>
                <a:srgbClr val="009CDD"/>
              </a:solidFill>
            </a:endParaRP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2021170" y="4939908"/>
            <a:ext cx="8507378" cy="71917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9CDD"/>
                </a:solidFill>
              </a:rPr>
              <a:t>Acquisition</a:t>
            </a:r>
            <a:r>
              <a:rPr lang="de-DE" dirty="0" smtClean="0">
                <a:solidFill>
                  <a:srgbClr val="009CDD"/>
                </a:solidFill>
              </a:rPr>
              <a:t> de solides </a:t>
            </a:r>
            <a:r>
              <a:rPr lang="de-DE" dirty="0" err="1" smtClean="0">
                <a:solidFill>
                  <a:srgbClr val="009CDD"/>
                </a:solidFill>
              </a:rPr>
              <a:t>compétences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disciplinaires</a:t>
            </a:r>
            <a:r>
              <a:rPr lang="de-DE" dirty="0" smtClean="0">
                <a:solidFill>
                  <a:srgbClr val="009CDD"/>
                </a:solidFill>
              </a:rPr>
              <a:t>, </a:t>
            </a:r>
            <a:r>
              <a:rPr lang="de-DE" dirty="0" err="1" smtClean="0">
                <a:solidFill>
                  <a:srgbClr val="009CDD"/>
                </a:solidFill>
              </a:rPr>
              <a:t>linguistiques</a:t>
            </a:r>
            <a:r>
              <a:rPr lang="de-DE" dirty="0" smtClean="0">
                <a:solidFill>
                  <a:srgbClr val="009CDD"/>
                </a:solidFill>
              </a:rPr>
              <a:t> et </a:t>
            </a:r>
            <a:r>
              <a:rPr lang="de-DE" dirty="0" err="1" smtClean="0">
                <a:solidFill>
                  <a:srgbClr val="009CDD"/>
                </a:solidFill>
              </a:rPr>
              <a:t>interculturelles</a:t>
            </a:r>
            <a:endParaRPr lang="de-DE" dirty="0" smtClean="0">
              <a:solidFill>
                <a:srgbClr val="009CD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9CDD"/>
                </a:solidFill>
              </a:rPr>
              <a:t>Développement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personnel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considérable</a:t>
            </a:r>
            <a:r>
              <a:rPr lang="de-DE" dirty="0" smtClean="0">
                <a:solidFill>
                  <a:srgbClr val="009CDD"/>
                </a:solidFill>
              </a:rPr>
              <a:t> (</a:t>
            </a:r>
            <a:r>
              <a:rPr lang="de-DE" dirty="0" err="1" smtClean="0">
                <a:solidFill>
                  <a:srgbClr val="009CDD"/>
                </a:solidFill>
              </a:rPr>
              <a:t>autonomie</a:t>
            </a:r>
            <a:r>
              <a:rPr lang="de-DE" dirty="0" smtClean="0">
                <a:solidFill>
                  <a:srgbClr val="009CDD"/>
                </a:solidFill>
              </a:rPr>
              <a:t>, </a:t>
            </a:r>
            <a:r>
              <a:rPr lang="de-DE" dirty="0" err="1" smtClean="0">
                <a:solidFill>
                  <a:srgbClr val="009CDD"/>
                </a:solidFill>
              </a:rPr>
              <a:t>résistance</a:t>
            </a:r>
            <a:r>
              <a:rPr lang="de-DE" dirty="0" smtClean="0">
                <a:solidFill>
                  <a:srgbClr val="009CDD"/>
                </a:solidFill>
              </a:rPr>
              <a:t> au stress, </a:t>
            </a:r>
            <a:r>
              <a:rPr lang="de-DE" dirty="0" err="1" smtClean="0">
                <a:solidFill>
                  <a:srgbClr val="009CDD"/>
                </a:solidFill>
              </a:rPr>
              <a:t>flexibilité</a:t>
            </a:r>
            <a:r>
              <a:rPr lang="de-DE" dirty="0" smtClean="0">
                <a:solidFill>
                  <a:srgbClr val="009CDD"/>
                </a:solidFill>
              </a:rPr>
              <a:t>, </a:t>
            </a:r>
            <a:r>
              <a:rPr lang="de-DE" dirty="0" err="1" smtClean="0">
                <a:solidFill>
                  <a:srgbClr val="009CDD"/>
                </a:solidFill>
              </a:rPr>
              <a:t>esprit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d’équipe</a:t>
            </a:r>
            <a:r>
              <a:rPr lang="de-DE" dirty="0" smtClean="0">
                <a:solidFill>
                  <a:srgbClr val="009CDD"/>
                </a:solidFill>
              </a:rPr>
              <a:t>)</a:t>
            </a:r>
            <a:endParaRPr lang="de-DE" dirty="0">
              <a:solidFill>
                <a:srgbClr val="009CDD"/>
              </a:solidFill>
            </a:endParaRPr>
          </a:p>
        </p:txBody>
      </p:sp>
      <p:sp>
        <p:nvSpPr>
          <p:cNvPr id="19" name="Textplatzhalter 35"/>
          <p:cNvSpPr txBox="1">
            <a:spLocks/>
          </p:cNvSpPr>
          <p:nvPr/>
        </p:nvSpPr>
        <p:spPr>
          <a:xfrm>
            <a:off x="2021170" y="6100148"/>
            <a:ext cx="8507378" cy="1969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9CDD"/>
                </a:solidFill>
              </a:rPr>
              <a:t>350€ par </a:t>
            </a:r>
            <a:r>
              <a:rPr lang="de-DE" dirty="0" err="1" smtClean="0">
                <a:solidFill>
                  <a:srgbClr val="009CDD"/>
                </a:solidFill>
              </a:rPr>
              <a:t>mois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octroyés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aux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étudiants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durant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leur</a:t>
            </a:r>
            <a:r>
              <a:rPr lang="de-DE" dirty="0" smtClean="0">
                <a:solidFill>
                  <a:srgbClr val="009CDD"/>
                </a:solidFill>
              </a:rPr>
              <a:t> </a:t>
            </a:r>
            <a:r>
              <a:rPr lang="de-DE" dirty="0" err="1" smtClean="0">
                <a:solidFill>
                  <a:srgbClr val="009CDD"/>
                </a:solidFill>
              </a:rPr>
              <a:t>phase</a:t>
            </a:r>
            <a:r>
              <a:rPr lang="de-DE" dirty="0" smtClean="0">
                <a:solidFill>
                  <a:srgbClr val="009CDD"/>
                </a:solidFill>
              </a:rPr>
              <a:t> de </a:t>
            </a:r>
            <a:r>
              <a:rPr lang="de-DE" dirty="0" err="1" smtClean="0">
                <a:solidFill>
                  <a:srgbClr val="009CDD"/>
                </a:solidFill>
              </a:rPr>
              <a:t>mobilité</a:t>
            </a:r>
            <a:endParaRPr lang="de-DE" dirty="0">
              <a:solidFill>
                <a:srgbClr val="009C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 smtClean="0"/>
              <a:t> </a:t>
            </a:r>
            <a:r>
              <a:rPr lang="de-DE" dirty="0" err="1" smtClean="0"/>
              <a:t>encore</a:t>
            </a:r>
            <a:r>
              <a:rPr lang="de-DE" dirty="0" smtClean="0"/>
              <a:t> </a:t>
            </a:r>
            <a:r>
              <a:rPr lang="de-DE" dirty="0" err="1" smtClean="0"/>
              <a:t>l’UFA</a:t>
            </a:r>
            <a:r>
              <a:rPr lang="de-DE" dirty="0" smtClean="0"/>
              <a:t>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7957" y="1641538"/>
            <a:ext cx="5737345" cy="313932"/>
          </a:xfrm>
        </p:spPr>
        <p:txBody>
          <a:bodyPr/>
          <a:lstStyle/>
          <a:p>
            <a:r>
              <a:rPr lang="de-DE" sz="1800" b="1" dirty="0" err="1" smtClean="0">
                <a:solidFill>
                  <a:srgbClr val="009CDD"/>
                </a:solidFill>
              </a:rPr>
              <a:t>Entraînement</a:t>
            </a:r>
            <a:r>
              <a:rPr lang="de-DE" sz="1800" b="1" dirty="0" smtClean="0">
                <a:solidFill>
                  <a:srgbClr val="009CDD"/>
                </a:solidFill>
              </a:rPr>
              <a:t> </a:t>
            </a:r>
            <a:r>
              <a:rPr lang="de-DE" sz="1800" b="1" dirty="0" err="1" smtClean="0">
                <a:solidFill>
                  <a:srgbClr val="009CDD"/>
                </a:solidFill>
              </a:rPr>
              <a:t>interculturel</a:t>
            </a:r>
            <a:r>
              <a:rPr lang="de-DE" sz="1800" b="1" dirty="0" smtClean="0">
                <a:solidFill>
                  <a:srgbClr val="009CDD"/>
                </a:solidFill>
              </a:rPr>
              <a:t> à la </a:t>
            </a:r>
            <a:r>
              <a:rPr lang="de-DE" sz="1800" b="1" dirty="0" err="1" smtClean="0">
                <a:solidFill>
                  <a:srgbClr val="009CDD"/>
                </a:solidFill>
              </a:rPr>
              <a:t>candidature</a:t>
            </a:r>
            <a:endParaRPr lang="de-DE" sz="1800" b="1" dirty="0">
              <a:solidFill>
                <a:srgbClr val="009CDD"/>
              </a:solidFill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6" y="2833864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009CDD"/>
                </a:solidFill>
              </a:rPr>
              <a:t>Relations </a:t>
            </a:r>
            <a:r>
              <a:rPr lang="de-DE" sz="1800" b="1" dirty="0" err="1" smtClean="0">
                <a:solidFill>
                  <a:srgbClr val="009CDD"/>
                </a:solidFill>
              </a:rPr>
              <a:t>entreprises</a:t>
            </a:r>
            <a:endParaRPr lang="de-DE" sz="1800" b="1" dirty="0">
              <a:solidFill>
                <a:srgbClr val="009CDD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7" y="4025416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009CDD"/>
                </a:solidFill>
              </a:rPr>
              <a:t>Prix </a:t>
            </a:r>
            <a:r>
              <a:rPr lang="de-DE" sz="1800" b="1" dirty="0" err="1" smtClean="0">
                <a:solidFill>
                  <a:srgbClr val="009CDD"/>
                </a:solidFill>
              </a:rPr>
              <a:t>d’Excellence</a:t>
            </a:r>
            <a:endParaRPr lang="de-DE" sz="1800" b="1" dirty="0">
              <a:solidFill>
                <a:srgbClr val="009CDD"/>
              </a:solidFill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5" y="5299181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err="1" smtClean="0">
                <a:solidFill>
                  <a:srgbClr val="009CDD"/>
                </a:solidFill>
              </a:rPr>
              <a:t>Réseaux</a:t>
            </a:r>
            <a:r>
              <a:rPr lang="de-DE" sz="1800" b="1" dirty="0" smtClean="0">
                <a:solidFill>
                  <a:srgbClr val="009CDD"/>
                </a:solidFill>
              </a:rPr>
              <a:t> de </a:t>
            </a:r>
            <a:r>
              <a:rPr lang="de-DE" sz="1800" b="1" dirty="0" err="1" smtClean="0">
                <a:solidFill>
                  <a:srgbClr val="009CDD"/>
                </a:solidFill>
              </a:rPr>
              <a:t>diplômés</a:t>
            </a:r>
            <a:endParaRPr lang="de-DE" sz="1800" b="1" dirty="0">
              <a:solidFill>
                <a:srgbClr val="009CDD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4" y="1405899"/>
            <a:ext cx="704583" cy="7045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8" y="2624795"/>
            <a:ext cx="691756" cy="6917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8" y="3815327"/>
            <a:ext cx="707540" cy="70754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5" y="5104506"/>
            <a:ext cx="703282" cy="7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536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ppt_Fr_e02-2" id="{57978C0F-35FE-4780-B551-66B595F3879C}" vid="{790CA872-551E-4C67-A2C2-6153E4696C1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Breitbild</PresentationFormat>
  <Paragraphs>180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Unicode MS</vt:lpstr>
      <vt:lpstr>Calibri</vt:lpstr>
      <vt:lpstr>Symbol</vt:lpstr>
      <vt:lpstr>Wingdings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Céline Krauß</cp:lastModifiedBy>
  <cp:revision>368</cp:revision>
  <cp:lastPrinted>2023-05-02T09:48:39Z</cp:lastPrinted>
  <dcterms:created xsi:type="dcterms:W3CDTF">2018-04-24T17:14:44Z</dcterms:created>
  <dcterms:modified xsi:type="dcterms:W3CDTF">2023-10-05T11:05:01Z</dcterms:modified>
</cp:coreProperties>
</file>