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</p:sldMasterIdLst>
  <p:notesMasterIdLst>
    <p:notesMasterId r:id="rId21"/>
  </p:notesMasterIdLst>
  <p:handoutMasterIdLst>
    <p:handoutMasterId r:id="rId22"/>
  </p:handoutMasterIdLst>
  <p:sldIdLst>
    <p:sldId id="323" r:id="rId2"/>
    <p:sldId id="313" r:id="rId3"/>
    <p:sldId id="326" r:id="rId4"/>
    <p:sldId id="311" r:id="rId5"/>
    <p:sldId id="338" r:id="rId6"/>
    <p:sldId id="327" r:id="rId7"/>
    <p:sldId id="317" r:id="rId8"/>
    <p:sldId id="319" r:id="rId9"/>
    <p:sldId id="321" r:id="rId10"/>
    <p:sldId id="307" r:id="rId11"/>
    <p:sldId id="328" r:id="rId12"/>
    <p:sldId id="324" r:id="rId13"/>
    <p:sldId id="310" r:id="rId14"/>
    <p:sldId id="293" r:id="rId15"/>
    <p:sldId id="330" r:id="rId16"/>
    <p:sldId id="331" r:id="rId17"/>
    <p:sldId id="333" r:id="rId18"/>
    <p:sldId id="334" r:id="rId19"/>
    <p:sldId id="302" r:id="rId20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FD3459D-1902-2449-AA9B-EAFBEAC9B9A5}">
          <p14:sldIdLst>
            <p14:sldId id="323"/>
          </p14:sldIdLst>
        </p14:section>
        <p14:section name="Présentation de l'UFA // Vorstellung der DFH" id="{B7F5DF9E-81FE-4558-B154-63DDE40AA783}">
          <p14:sldIdLst>
            <p14:sldId id="313"/>
            <p14:sldId id="326"/>
            <p14:sldId id="311"/>
            <p14:sldId id="338"/>
            <p14:sldId id="327"/>
          </p14:sldIdLst>
        </p14:section>
        <p14:section name="Notre offre d'études // Unser Studienangebot" id="{EF1CAB1F-30E7-4F6A-83AB-9D91797BB3FC}">
          <p14:sldIdLst>
            <p14:sldId id="317"/>
            <p14:sldId id="319"/>
            <p14:sldId id="321"/>
            <p14:sldId id="307"/>
          </p14:sldIdLst>
        </p14:section>
        <p14:section name="Unser Angebot" id="{A6EA9F47-02B8-4940-B549-DB60ACC8A3A3}">
          <p14:sldIdLst>
            <p14:sldId id="328"/>
            <p14:sldId id="324"/>
            <p14:sldId id="310"/>
            <p14:sldId id="293"/>
            <p14:sldId id="330"/>
            <p14:sldId id="331"/>
            <p14:sldId id="333"/>
            <p14:sldId id="334"/>
            <p14:sldId id="302"/>
          </p14:sldIdLst>
        </p14:section>
        <p14:section name="Abschnitt ohne Titel" id="{34D0BC0D-9654-49C2-8708-DA640B59928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D"/>
    <a:srgbClr val="188CE1"/>
    <a:srgbClr val="1884DC"/>
    <a:srgbClr val="2384DC"/>
    <a:srgbClr val="2387DE"/>
    <a:srgbClr val="2887D7"/>
    <a:srgbClr val="2880D7"/>
    <a:srgbClr val="288ED7"/>
    <a:srgbClr val="288EDF"/>
    <a:srgbClr val="288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>
        <p:guide orient="horz" pos="2478"/>
        <p:guide pos="3840"/>
      </p:guideLst>
    </p:cSldViewPr>
  </p:slideViewPr>
  <p:outlineViewPr>
    <p:cViewPr>
      <p:scale>
        <a:sx n="33" d="100"/>
        <a:sy n="33" d="100"/>
      </p:scale>
      <p:origin x="0" y="-101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350 €</a:t>
          </a:r>
        </a:p>
        <a:p>
          <a:r>
            <a:rPr lang="de-DE" sz="1600" dirty="0" smtClean="0">
              <a:solidFill>
                <a:schemeClr val="accent1"/>
              </a:solidFill>
            </a:rPr>
            <a:t>Aide à la </a:t>
          </a:r>
          <a:r>
            <a:rPr lang="de-DE" sz="1600" dirty="0" err="1" smtClean="0">
              <a:solidFill>
                <a:schemeClr val="accent1"/>
              </a:solidFill>
            </a:rPr>
            <a:t>mobilité</a:t>
          </a:r>
          <a:r>
            <a:rPr lang="de-DE" sz="1600" dirty="0" smtClean="0">
              <a:solidFill>
                <a:schemeClr val="accent1"/>
              </a:solidFill>
            </a:rPr>
            <a:t> </a:t>
          </a:r>
          <a:r>
            <a:rPr lang="de-DE" sz="1600" dirty="0" err="1" smtClean="0">
              <a:solidFill>
                <a:schemeClr val="accent1"/>
              </a:solidFill>
            </a:rPr>
            <a:t>mensuelle</a:t>
          </a:r>
          <a:endParaRPr lang="de-DE" sz="1600" dirty="0" smtClean="0">
            <a:solidFill>
              <a:schemeClr val="accent1"/>
            </a:solidFill>
          </a:endParaRPr>
        </a:p>
        <a:p>
          <a:r>
            <a:rPr lang="de-DE" sz="1600" dirty="0" smtClean="0">
              <a:solidFill>
                <a:schemeClr val="accent2"/>
              </a:solidFill>
            </a:rPr>
            <a:t>Monatliche Mobilitätbeihilfe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 err="1" smtClean="0">
              <a:solidFill>
                <a:schemeClr val="tx2"/>
              </a:solidFill>
            </a:rPr>
            <a:t>Expériences</a:t>
          </a:r>
          <a:r>
            <a:rPr lang="de-DE" sz="1800" b="1" dirty="0" smtClean="0">
              <a:solidFill>
                <a:schemeClr val="tx2"/>
              </a:solidFill>
            </a:rPr>
            <a:t> </a:t>
          </a:r>
          <a:r>
            <a:rPr lang="de-DE" sz="1800" b="1" dirty="0" err="1" smtClean="0">
              <a:solidFill>
                <a:schemeClr val="tx2"/>
              </a:solidFill>
            </a:rPr>
            <a:t>interculturelles</a:t>
          </a:r>
          <a:r>
            <a:rPr lang="de-DE" sz="1800" b="1" dirty="0" smtClean="0">
              <a:solidFill>
                <a:schemeClr val="tx2"/>
              </a:solidFill>
            </a:rPr>
            <a:t> / Interkulturelle Erfahrungen</a:t>
          </a:r>
        </a:p>
        <a:p>
          <a:r>
            <a:rPr lang="fr-FR" sz="1600" dirty="0" smtClean="0">
              <a:solidFill>
                <a:schemeClr val="accent1"/>
              </a:solidFill>
            </a:rPr>
            <a:t>Découvrir de nouvelles cultures et construire des amitiés pour la vie</a:t>
          </a:r>
        </a:p>
        <a:p>
          <a:r>
            <a:rPr lang="de-DE" sz="1600" dirty="0" smtClean="0">
              <a:solidFill>
                <a:schemeClr val="accent2"/>
              </a:solidFill>
            </a:rPr>
            <a:t>Neue Kulturen erleben und Freundschaften fürs Leben bauen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Top </a:t>
          </a:r>
          <a:r>
            <a:rPr lang="de-DE" sz="1800" b="1" dirty="0" err="1" smtClean="0">
              <a:solidFill>
                <a:schemeClr val="tx2"/>
              </a:solidFill>
            </a:rPr>
            <a:t>organisation</a:t>
          </a:r>
          <a:endParaRPr lang="de-DE" sz="1800" b="1" dirty="0" smtClean="0">
            <a:solidFill>
              <a:schemeClr val="tx2"/>
            </a:solidFill>
          </a:endParaRPr>
        </a:p>
        <a:p>
          <a:r>
            <a:rPr lang="de-DE" sz="1600" dirty="0" err="1" smtClean="0">
              <a:solidFill>
                <a:schemeClr val="accent1"/>
              </a:solidFill>
            </a:rPr>
            <a:t>pas</a:t>
          </a:r>
          <a:r>
            <a:rPr lang="de-DE" sz="1600" dirty="0" smtClean="0">
              <a:solidFill>
                <a:schemeClr val="accent1"/>
              </a:solidFill>
            </a:rPr>
            <a:t> </a:t>
          </a:r>
          <a:r>
            <a:rPr lang="de-DE" sz="1600" dirty="0" err="1" smtClean="0">
              <a:solidFill>
                <a:schemeClr val="accent1"/>
              </a:solidFill>
            </a:rPr>
            <a:t>d‘allongement</a:t>
          </a:r>
          <a:r>
            <a:rPr lang="de-DE" sz="1600" dirty="0" smtClean="0">
              <a:solidFill>
                <a:schemeClr val="accent1"/>
              </a:solidFill>
            </a:rPr>
            <a:t> de la </a:t>
          </a:r>
          <a:r>
            <a:rPr lang="de-DE" sz="1600" dirty="0" err="1" smtClean="0">
              <a:solidFill>
                <a:schemeClr val="accent1"/>
              </a:solidFill>
            </a:rPr>
            <a:t>durée</a:t>
          </a:r>
          <a:r>
            <a:rPr lang="de-DE" sz="1600" dirty="0" smtClean="0">
              <a:solidFill>
                <a:schemeClr val="accent1"/>
              </a:solidFill>
            </a:rPr>
            <a:t> </a:t>
          </a:r>
          <a:r>
            <a:rPr lang="de-DE" sz="1600" dirty="0" err="1" smtClean="0">
              <a:solidFill>
                <a:schemeClr val="accent1"/>
              </a:solidFill>
            </a:rPr>
            <a:t>d‘études</a:t>
          </a:r>
          <a:endParaRPr lang="de-DE" sz="1600" dirty="0" smtClean="0">
            <a:solidFill>
              <a:schemeClr val="accent1"/>
            </a:solidFill>
          </a:endParaRPr>
        </a:p>
        <a:p>
          <a:r>
            <a:rPr lang="de-DE" sz="1600" dirty="0" smtClean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 err="1" smtClean="0">
              <a:solidFill>
                <a:schemeClr val="tx2"/>
              </a:solidFill>
            </a:rPr>
            <a:t>Encadrement</a:t>
          </a:r>
          <a:r>
            <a:rPr lang="de-DE" sz="1800" b="1" dirty="0" smtClean="0">
              <a:solidFill>
                <a:schemeClr val="tx2"/>
              </a:solidFill>
            </a:rPr>
            <a:t> / Betreuung</a:t>
          </a:r>
        </a:p>
        <a:p>
          <a:r>
            <a:rPr lang="de-DE" sz="1600" b="0" dirty="0" err="1" smtClean="0">
              <a:solidFill>
                <a:schemeClr val="accent1"/>
              </a:solidFill>
            </a:rPr>
            <a:t>Préparation</a:t>
          </a:r>
          <a:r>
            <a:rPr lang="de-DE" sz="1600" b="0" dirty="0" smtClean="0">
              <a:solidFill>
                <a:schemeClr val="accent1"/>
              </a:solidFill>
            </a:rPr>
            <a:t> </a:t>
          </a:r>
          <a:r>
            <a:rPr lang="de-DE" sz="1600" b="0" dirty="0" err="1" smtClean="0">
              <a:solidFill>
                <a:schemeClr val="accent1"/>
              </a:solidFill>
            </a:rPr>
            <a:t>ciblée</a:t>
          </a:r>
          <a:r>
            <a:rPr lang="de-DE" sz="1600" b="0" dirty="0" smtClean="0">
              <a:solidFill>
                <a:schemeClr val="accent1"/>
              </a:solidFill>
            </a:rPr>
            <a:t> </a:t>
          </a:r>
          <a:r>
            <a:rPr lang="fr-FR" sz="1600" b="0" dirty="0" smtClean="0">
              <a:solidFill>
                <a:schemeClr val="accent1"/>
              </a:solidFill>
            </a:rPr>
            <a:t>et </a:t>
          </a:r>
          <a:r>
            <a:rPr lang="de-DE" sz="1600" b="0" dirty="0" err="1" smtClean="0">
              <a:solidFill>
                <a:schemeClr val="accent1"/>
              </a:solidFill>
            </a:rPr>
            <a:t>interlocuteurs</a:t>
          </a:r>
          <a:r>
            <a:rPr lang="de-DE" sz="1600" b="0" dirty="0" smtClean="0">
              <a:solidFill>
                <a:schemeClr val="accent1"/>
              </a:solidFill>
            </a:rPr>
            <a:t> </a:t>
          </a:r>
          <a:r>
            <a:rPr lang="de-DE" sz="1600" b="0" dirty="0" err="1" smtClean="0">
              <a:solidFill>
                <a:schemeClr val="accent1"/>
              </a:solidFill>
            </a:rPr>
            <a:t>personnel</a:t>
          </a:r>
          <a:r>
            <a:rPr lang="fr-FR" sz="1600" b="0" dirty="0" smtClean="0">
              <a:solidFill>
                <a:schemeClr val="accent1"/>
              </a:solidFill>
            </a:rPr>
            <a:t> dans </a:t>
          </a:r>
          <a:r>
            <a:rPr lang="de-DE" sz="1600" b="0" dirty="0" smtClean="0">
              <a:solidFill>
                <a:schemeClr val="accent1"/>
              </a:solidFill>
            </a:rPr>
            <a:t>les </a:t>
          </a:r>
          <a:r>
            <a:rPr lang="de-DE" sz="1600" b="0" dirty="0" err="1" smtClean="0">
              <a:solidFill>
                <a:schemeClr val="accent1"/>
              </a:solidFill>
            </a:rPr>
            <a:t>deux</a:t>
          </a:r>
          <a:r>
            <a:rPr lang="de-DE" sz="1600" b="0" dirty="0" smtClean="0">
              <a:solidFill>
                <a:schemeClr val="accent1"/>
              </a:solidFill>
            </a:rPr>
            <a:t> </a:t>
          </a:r>
          <a:r>
            <a:rPr lang="de-DE" sz="1600" b="0" dirty="0" err="1" smtClean="0">
              <a:solidFill>
                <a:schemeClr val="accent1"/>
              </a:solidFill>
            </a:rPr>
            <a:t>pays</a:t>
          </a:r>
          <a:endParaRPr lang="de-DE" sz="1600" b="0" dirty="0" smtClean="0">
            <a:solidFill>
              <a:schemeClr val="accent1"/>
            </a:solidFill>
          </a:endParaRPr>
        </a:p>
        <a:p>
          <a:r>
            <a:rPr lang="de-DE" sz="1600" b="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1 </a:t>
          </a:r>
          <a:r>
            <a:rPr lang="de-DE" sz="1800" b="1" dirty="0" err="1" smtClean="0">
              <a:solidFill>
                <a:schemeClr val="tx2"/>
              </a:solidFill>
            </a:rPr>
            <a:t>année</a:t>
          </a:r>
          <a:r>
            <a:rPr lang="de-DE" sz="1800" b="1" dirty="0" smtClean="0">
              <a:solidFill>
                <a:schemeClr val="tx2"/>
              </a:solidFill>
            </a:rPr>
            <a:t> / 1 Jahr</a:t>
          </a:r>
        </a:p>
        <a:p>
          <a:r>
            <a:rPr lang="de-DE" sz="1600" dirty="0" smtClean="0">
              <a:solidFill>
                <a:schemeClr val="accent1"/>
              </a:solidFill>
            </a:rPr>
            <a:t>Au </a:t>
          </a:r>
          <a:r>
            <a:rPr lang="de-DE" sz="1600" dirty="0" err="1" smtClean="0">
              <a:solidFill>
                <a:schemeClr val="accent1"/>
              </a:solidFill>
            </a:rPr>
            <a:t>moins</a:t>
          </a:r>
          <a:r>
            <a:rPr lang="de-DE" sz="1600" dirty="0" smtClean="0">
              <a:solidFill>
                <a:schemeClr val="accent1"/>
              </a:solidFill>
            </a:rPr>
            <a:t> à </a:t>
          </a:r>
          <a:r>
            <a:rPr lang="de-DE" sz="1600" dirty="0" err="1" smtClean="0">
              <a:solidFill>
                <a:schemeClr val="accent1"/>
              </a:solidFill>
            </a:rPr>
            <a:t>l‘étranger</a:t>
          </a:r>
          <a:endParaRPr lang="de-DE" sz="1600" dirty="0" smtClean="0">
            <a:solidFill>
              <a:schemeClr val="accent1"/>
            </a:solidFill>
          </a:endParaRPr>
        </a:p>
        <a:p>
          <a:r>
            <a:rPr lang="de-DE" sz="1600" dirty="0" smtClean="0">
              <a:solidFill>
                <a:schemeClr val="accent2"/>
              </a:solidFill>
            </a:rPr>
            <a:t>Mindestens im Ausland</a:t>
          </a:r>
          <a:endParaRPr lang="de-DE" sz="1600" dirty="0">
            <a:solidFill>
              <a:schemeClr val="accent2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29684" y="-191383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1"/>
              </a:solidFill>
            </a:rPr>
            <a:t>Aide à la </a:t>
          </a:r>
          <a:r>
            <a:rPr lang="de-DE" sz="1600" kern="1200" dirty="0" err="1" smtClean="0">
              <a:solidFill>
                <a:schemeClr val="accent1"/>
              </a:solidFill>
            </a:rPr>
            <a:t>mobilité</a:t>
          </a:r>
          <a:r>
            <a:rPr lang="de-DE" sz="1600" kern="1200" dirty="0" smtClean="0">
              <a:solidFill>
                <a:schemeClr val="accent1"/>
              </a:solidFill>
            </a:rPr>
            <a:t> </a:t>
          </a:r>
          <a:r>
            <a:rPr lang="de-DE" sz="1600" kern="1200" dirty="0" err="1" smtClean="0">
              <a:solidFill>
                <a:schemeClr val="accent1"/>
              </a:solidFill>
            </a:rPr>
            <a:t>mensuelle</a:t>
          </a:r>
          <a:endParaRPr lang="de-DE" sz="1600" kern="1200" dirty="0" smtClean="0">
            <a:solidFill>
              <a:schemeClr val="accent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Monatliche Mobilitätbeihilfe </a:t>
          </a:r>
        </a:p>
      </dsp:txBody>
      <dsp:txXfrm>
        <a:off x="3700243" y="-120824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267989" y="524598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609118" y="287496"/>
              </a:moveTo>
              <a:arcTo wR="2456054" hR="2456054" stAng="17880027" swAng="1602895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90015" y="1571403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>
              <a:solidFill>
                <a:schemeClr val="tx2"/>
              </a:solidFill>
            </a:rPr>
            <a:t>Expériences</a:t>
          </a:r>
          <a:r>
            <a:rPr lang="de-DE" sz="1800" b="1" kern="1200" dirty="0" smtClean="0">
              <a:solidFill>
                <a:schemeClr val="tx2"/>
              </a:solidFill>
            </a:rPr>
            <a:t> </a:t>
          </a:r>
          <a:r>
            <a:rPr lang="de-DE" sz="1800" b="1" kern="1200" dirty="0" err="1" smtClean="0">
              <a:solidFill>
                <a:schemeClr val="tx2"/>
              </a:solidFill>
            </a:rPr>
            <a:t>interculturelles</a:t>
          </a:r>
          <a:r>
            <a:rPr lang="de-DE" sz="1800" b="1" kern="1200" dirty="0" smtClean="0">
              <a:solidFill>
                <a:schemeClr val="tx2"/>
              </a:solidFill>
            </a:rPr>
            <a:t> / Interkulturelle Erfahrungen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accent1"/>
              </a:solidFill>
            </a:rPr>
            <a:t>Découvrir de nouvelles cultures et construire des amitiés pour la vie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Neue Kulturen erleben und Freundschaften fürs Leben bauen</a:t>
          </a:r>
        </a:p>
      </dsp:txBody>
      <dsp:txXfrm>
        <a:off x="5277557" y="1658945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294192" y="419353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861901" y="2950120"/>
              </a:moveTo>
              <a:arcTo wR="2456054" hR="2456054" stAng="696297" swAng="666877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444" y="3828462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Top </a:t>
          </a:r>
          <a:r>
            <a:rPr lang="de-DE" sz="1800" b="1" kern="1200" dirty="0" err="1" smtClean="0">
              <a:solidFill>
                <a:schemeClr val="tx2"/>
              </a:solidFill>
            </a:rPr>
            <a:t>organisation</a:t>
          </a:r>
          <a:endParaRPr lang="de-DE" sz="1800" b="1" kern="1200" dirty="0" smtClean="0">
            <a:solidFill>
              <a:schemeClr val="tx2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>
              <a:solidFill>
                <a:schemeClr val="accent1"/>
              </a:solidFill>
            </a:rPr>
            <a:t>pas</a:t>
          </a:r>
          <a:r>
            <a:rPr lang="de-DE" sz="1600" kern="1200" dirty="0" smtClean="0">
              <a:solidFill>
                <a:schemeClr val="accent1"/>
              </a:solidFill>
            </a:rPr>
            <a:t> </a:t>
          </a:r>
          <a:r>
            <a:rPr lang="de-DE" sz="1600" kern="1200" dirty="0" err="1" smtClean="0">
              <a:solidFill>
                <a:schemeClr val="accent1"/>
              </a:solidFill>
            </a:rPr>
            <a:t>d‘allongement</a:t>
          </a:r>
          <a:r>
            <a:rPr lang="de-DE" sz="1600" kern="1200" dirty="0" smtClean="0">
              <a:solidFill>
                <a:schemeClr val="accent1"/>
              </a:solidFill>
            </a:rPr>
            <a:t> de la </a:t>
          </a:r>
          <a:r>
            <a:rPr lang="de-DE" sz="1600" kern="1200" dirty="0" err="1" smtClean="0">
              <a:solidFill>
                <a:schemeClr val="accent1"/>
              </a:solidFill>
            </a:rPr>
            <a:t>durée</a:t>
          </a:r>
          <a:r>
            <a:rPr lang="de-DE" sz="1600" kern="1200" dirty="0" smtClean="0">
              <a:solidFill>
                <a:schemeClr val="accent1"/>
              </a:solidFill>
            </a:rPr>
            <a:t> </a:t>
          </a:r>
          <a:r>
            <a:rPr lang="de-DE" sz="1600" kern="1200" dirty="0" err="1" smtClean="0">
              <a:solidFill>
                <a:schemeClr val="accent1"/>
              </a:solidFill>
            </a:rPr>
            <a:t>d‘études</a:t>
          </a:r>
          <a:endParaRPr lang="de-DE" sz="1600" kern="1200" dirty="0" smtClean="0">
            <a:solidFill>
              <a:schemeClr val="accent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5406344" y="3902362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154139" y="53702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170095" y="4806021"/>
              </a:moveTo>
              <a:arcTo wR="2456054" hR="2456054" stAng="4385911" swAng="118390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87654" y="3647327"/>
          <a:ext cx="3192689" cy="19518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>
              <a:solidFill>
                <a:schemeClr val="tx2"/>
              </a:solidFill>
            </a:rPr>
            <a:t>Encadrement</a:t>
          </a:r>
          <a:r>
            <a:rPr lang="de-DE" sz="1800" b="1" kern="1200" dirty="0" smtClean="0">
              <a:solidFill>
                <a:schemeClr val="tx2"/>
              </a:solidFill>
            </a:rPr>
            <a:t> / Betreuung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err="1" smtClean="0">
              <a:solidFill>
                <a:schemeClr val="accent1"/>
              </a:solidFill>
            </a:rPr>
            <a:t>Préparation</a:t>
          </a:r>
          <a:r>
            <a:rPr lang="de-DE" sz="1600" b="0" kern="1200" dirty="0" smtClean="0">
              <a:solidFill>
                <a:schemeClr val="accent1"/>
              </a:solidFill>
            </a:rPr>
            <a:t> </a:t>
          </a:r>
          <a:r>
            <a:rPr lang="de-DE" sz="1600" b="0" kern="1200" dirty="0" err="1" smtClean="0">
              <a:solidFill>
                <a:schemeClr val="accent1"/>
              </a:solidFill>
            </a:rPr>
            <a:t>ciblée</a:t>
          </a:r>
          <a:r>
            <a:rPr lang="de-DE" sz="1600" b="0" kern="1200" dirty="0" smtClean="0">
              <a:solidFill>
                <a:schemeClr val="accent1"/>
              </a:solidFill>
            </a:rPr>
            <a:t> </a:t>
          </a:r>
          <a:r>
            <a:rPr lang="fr-FR" sz="1600" b="0" kern="1200" dirty="0" smtClean="0">
              <a:solidFill>
                <a:schemeClr val="accent1"/>
              </a:solidFill>
            </a:rPr>
            <a:t>et </a:t>
          </a:r>
          <a:r>
            <a:rPr lang="de-DE" sz="1600" b="0" kern="1200" dirty="0" err="1" smtClean="0">
              <a:solidFill>
                <a:schemeClr val="accent1"/>
              </a:solidFill>
            </a:rPr>
            <a:t>interlocuteurs</a:t>
          </a:r>
          <a:r>
            <a:rPr lang="de-DE" sz="1600" b="0" kern="1200" dirty="0" smtClean="0">
              <a:solidFill>
                <a:schemeClr val="accent1"/>
              </a:solidFill>
            </a:rPr>
            <a:t> </a:t>
          </a:r>
          <a:r>
            <a:rPr lang="de-DE" sz="1600" b="0" kern="1200" dirty="0" err="1" smtClean="0">
              <a:solidFill>
                <a:schemeClr val="accent1"/>
              </a:solidFill>
            </a:rPr>
            <a:t>personnel</a:t>
          </a:r>
          <a:r>
            <a:rPr lang="fr-FR" sz="1600" b="0" kern="1200" dirty="0" smtClean="0">
              <a:solidFill>
                <a:schemeClr val="accent1"/>
              </a:solidFill>
            </a:rPr>
            <a:t> dans </a:t>
          </a:r>
          <a:r>
            <a:rPr lang="de-DE" sz="1600" b="0" kern="1200" dirty="0" smtClean="0">
              <a:solidFill>
                <a:schemeClr val="accent1"/>
              </a:solidFill>
            </a:rPr>
            <a:t>les </a:t>
          </a:r>
          <a:r>
            <a:rPr lang="de-DE" sz="1600" b="0" kern="1200" dirty="0" err="1" smtClean="0">
              <a:solidFill>
                <a:schemeClr val="accent1"/>
              </a:solidFill>
            </a:rPr>
            <a:t>deux</a:t>
          </a:r>
          <a:r>
            <a:rPr lang="de-DE" sz="1600" b="0" kern="1200" dirty="0" smtClean="0">
              <a:solidFill>
                <a:schemeClr val="accent1"/>
              </a:solidFill>
            </a:rPr>
            <a:t> </a:t>
          </a:r>
          <a:r>
            <a:rPr lang="de-DE" sz="1600" b="0" kern="1200" dirty="0" err="1" smtClean="0">
              <a:solidFill>
                <a:schemeClr val="accent1"/>
              </a:solidFill>
            </a:rPr>
            <a:t>pays</a:t>
          </a:r>
          <a:endParaRPr lang="de-DE" sz="1600" b="0" kern="1200" dirty="0" smtClean="0">
            <a:solidFill>
              <a:schemeClr val="accent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1382935" y="3742608"/>
        <a:ext cx="3002127" cy="1761275"/>
      </dsp:txXfrm>
    </dsp:sp>
    <dsp:sp modelId="{5AD4D56A-9BDD-496B-8391-7ECE530B6ED7}">
      <dsp:nvSpPr>
        <dsp:cNvPr id="0" name=""/>
        <dsp:cNvSpPr/>
      </dsp:nvSpPr>
      <dsp:spPr>
        <a:xfrm>
          <a:off x="2278733" y="58429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74384" y="3055931"/>
              </a:moveTo>
              <a:arcTo wR="2456054" hR="2456054" stAng="9951768" swAng="100938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0835" y="1538888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1 </a:t>
          </a:r>
          <a:r>
            <a:rPr lang="de-DE" sz="1800" b="1" kern="1200" dirty="0" err="1" smtClean="0">
              <a:solidFill>
                <a:schemeClr val="tx2"/>
              </a:solidFill>
            </a:rPr>
            <a:t>année</a:t>
          </a:r>
          <a:r>
            <a:rPr lang="de-DE" sz="1800" b="1" kern="1200" dirty="0" smtClean="0">
              <a:solidFill>
                <a:schemeClr val="tx2"/>
              </a:solidFill>
            </a:rPr>
            <a:t> / 1 Jahr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1"/>
              </a:solidFill>
            </a:rPr>
            <a:t>Au </a:t>
          </a:r>
          <a:r>
            <a:rPr lang="de-DE" sz="1600" kern="1200" dirty="0" err="1" smtClean="0">
              <a:solidFill>
                <a:schemeClr val="accent1"/>
              </a:solidFill>
            </a:rPr>
            <a:t>moins</a:t>
          </a:r>
          <a:r>
            <a:rPr lang="de-DE" sz="1600" kern="1200" dirty="0" smtClean="0">
              <a:solidFill>
                <a:schemeClr val="accent1"/>
              </a:solidFill>
            </a:rPr>
            <a:t> à </a:t>
          </a:r>
          <a:r>
            <a:rPr lang="de-DE" sz="1600" kern="1200" dirty="0" err="1" smtClean="0">
              <a:solidFill>
                <a:schemeClr val="accent1"/>
              </a:solidFill>
            </a:rPr>
            <a:t>l‘étranger</a:t>
          </a:r>
          <a:endParaRPr lang="de-DE" sz="1600" kern="1200" dirty="0" smtClean="0">
            <a:solidFill>
              <a:schemeClr val="accent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Mindestens im Ausland</a:t>
          </a:r>
          <a:endParaRPr lang="de-DE" sz="1600" kern="1200" dirty="0">
            <a:solidFill>
              <a:schemeClr val="accent2"/>
            </a:solidFill>
          </a:endParaRPr>
        </a:p>
      </dsp:txBody>
      <dsp:txXfrm>
        <a:off x="1228154" y="1606207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2280838" y="53127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79363" y="998351"/>
              </a:moveTo>
              <a:arcTo wR="2456054" hR="2456054" stAng="12984407" swAng="1591774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8B71-175C-40AE-8920-40E8F75A0C0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7B370-9BD9-4B64-BD5A-50BE0AFCE5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8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D86F0-3CB2-0748-822B-EB8487B4C239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758B9-955F-C94F-A470-19CA6F1469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411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4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85520" y="5072657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86317" y="5741035"/>
            <a:ext cx="10596077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sp>
        <p:nvSpPr>
          <p:cNvPr id="10" name="Bogen 9"/>
          <p:cNvSpPr/>
          <p:nvPr userDrawn="1"/>
        </p:nvSpPr>
        <p:spPr>
          <a:xfrm rot="16200000" flipH="1">
            <a:off x="2065395" y="880585"/>
            <a:ext cx="731538" cy="620767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3" name="Bogen 12"/>
          <p:cNvSpPr/>
          <p:nvPr userDrawn="1"/>
        </p:nvSpPr>
        <p:spPr>
          <a:xfrm rot="5400000">
            <a:off x="3562507" y="13467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905059" y="22352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Bogen 16"/>
          <p:cNvSpPr/>
          <p:nvPr userDrawn="1"/>
        </p:nvSpPr>
        <p:spPr>
          <a:xfrm rot="5400000">
            <a:off x="5179777" y="4966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522329" y="13851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 userDrawn="1"/>
        </p:nvSpPr>
        <p:spPr>
          <a:xfrm rot="5400000">
            <a:off x="1348529" y="1681545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691081" y="2569998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1831594" y="914219"/>
            <a:ext cx="591101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mobil</a:t>
            </a:r>
          </a:p>
        </p:txBody>
      </p:sp>
      <p:sp>
        <p:nvSpPr>
          <p:cNvPr id="22" name="Abgerundetes Rechteck 21"/>
          <p:cNvSpPr/>
          <p:nvPr userDrawn="1"/>
        </p:nvSpPr>
        <p:spPr>
          <a:xfrm>
            <a:off x="1520525" y="1955559"/>
            <a:ext cx="87528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weltoffen</a:t>
            </a:r>
            <a:endParaRPr lang="de-DE" sz="140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3819788" y="1626751"/>
            <a:ext cx="1063800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scientifique</a:t>
            </a:r>
            <a:endParaRPr lang="de-DE" sz="1400" dirty="0"/>
          </a:p>
        </p:txBody>
      </p:sp>
      <p:sp>
        <p:nvSpPr>
          <p:cNvPr id="24" name="Oval 23"/>
          <p:cNvSpPr/>
          <p:nvPr userDrawn="1"/>
        </p:nvSpPr>
        <p:spPr>
          <a:xfrm>
            <a:off x="2408669" y="1532148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 userDrawn="1"/>
        </p:nvSpPr>
        <p:spPr>
          <a:xfrm>
            <a:off x="7536284" y="2450299"/>
            <a:ext cx="870514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excellent</a:t>
            </a:r>
            <a:endParaRPr lang="de-DE" sz="1400" dirty="0"/>
          </a:p>
        </p:txBody>
      </p:sp>
      <p:sp>
        <p:nvSpPr>
          <p:cNvPr id="26" name="Bogen 25"/>
          <p:cNvSpPr/>
          <p:nvPr userDrawn="1"/>
        </p:nvSpPr>
        <p:spPr>
          <a:xfrm rot="16200000" flipH="1">
            <a:off x="8260407" y="2294290"/>
            <a:ext cx="706751" cy="805005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7" name="Abgerundetes Rechteck 26"/>
          <p:cNvSpPr/>
          <p:nvPr userDrawn="1"/>
        </p:nvSpPr>
        <p:spPr>
          <a:xfrm>
            <a:off x="5121506" y="2133666"/>
            <a:ext cx="1040389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europäisch</a:t>
            </a:r>
            <a:endParaRPr lang="de-DE" sz="1400" dirty="0"/>
          </a:p>
        </p:txBody>
      </p:sp>
      <p:sp>
        <p:nvSpPr>
          <p:cNvPr id="28" name="Abgerundetes Rechteck 27"/>
          <p:cNvSpPr/>
          <p:nvPr userDrawn="1"/>
        </p:nvSpPr>
        <p:spPr>
          <a:xfrm>
            <a:off x="5830388" y="770837"/>
            <a:ext cx="503598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dual</a:t>
            </a:r>
          </a:p>
        </p:txBody>
      </p:sp>
      <p:sp>
        <p:nvSpPr>
          <p:cNvPr id="29" name="Abgerundetes Rechteck 28"/>
          <p:cNvSpPr/>
          <p:nvPr userDrawn="1"/>
        </p:nvSpPr>
        <p:spPr>
          <a:xfrm>
            <a:off x="8402322" y="1605290"/>
            <a:ext cx="868816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innovativ</a:t>
            </a:r>
          </a:p>
        </p:txBody>
      </p:sp>
      <p:sp>
        <p:nvSpPr>
          <p:cNvPr id="30" name="Bogen 29"/>
          <p:cNvSpPr/>
          <p:nvPr userDrawn="1"/>
        </p:nvSpPr>
        <p:spPr>
          <a:xfrm rot="5400000" flipV="1">
            <a:off x="5511079" y="1988940"/>
            <a:ext cx="759401" cy="841447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875082" y="2765243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Bogen 31"/>
          <p:cNvSpPr/>
          <p:nvPr userDrawn="1"/>
        </p:nvSpPr>
        <p:spPr>
          <a:xfrm rot="16200000" flipH="1">
            <a:off x="8565464" y="1550574"/>
            <a:ext cx="731538" cy="620767"/>
          </a:xfrm>
          <a:prstGeom prst="arc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8908738" y="2202137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/>
          <p:cNvSpPr/>
          <p:nvPr userDrawn="1"/>
        </p:nvSpPr>
        <p:spPr>
          <a:xfrm>
            <a:off x="8620109" y="3025239"/>
            <a:ext cx="48275" cy="48275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 userDrawn="1"/>
        </p:nvSpPr>
        <p:spPr>
          <a:xfrm>
            <a:off x="2716050" y="2470144"/>
            <a:ext cx="867183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integriert</a:t>
            </a:r>
            <a:endParaRPr lang="de-DE" sz="1400" dirty="0"/>
          </a:p>
        </p:txBody>
      </p:sp>
      <p:sp>
        <p:nvSpPr>
          <p:cNvPr id="36" name="Bogen 35"/>
          <p:cNvSpPr/>
          <p:nvPr userDrawn="1"/>
        </p:nvSpPr>
        <p:spPr>
          <a:xfrm rot="16200000" flipH="1">
            <a:off x="3438506" y="2333980"/>
            <a:ext cx="706751" cy="805005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3798208" y="3064929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15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1170" y="333704"/>
            <a:ext cx="7531662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021170" y="718070"/>
            <a:ext cx="7531662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0"/>
            <a:ext cx="1792135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Bild 11">
            <a:extLst>
              <a:ext uri="{FF2B5EF4-FFF2-40B4-BE49-F238E27FC236}">
                <a16:creationId xmlns:a16="http://schemas.microsoft.com/office/drawing/2014/main" id="{FE02278C-37E4-7A42-A7E1-BEE3F0EF4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0" y="0"/>
            <a:ext cx="27744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23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1059005" y="3809921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22600" y="3074620"/>
            <a:ext cx="739775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022600" y="3458986"/>
            <a:ext cx="739775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520412" y="2934716"/>
            <a:ext cx="1141138" cy="1072088"/>
          </a:xfrm>
        </p:spPr>
        <p:txBody>
          <a:bodyPr wrap="none" lIns="0" rIns="0" bIns="0" anchor="ctr" anchorCtr="0"/>
          <a:lstStyle>
            <a:lvl1pPr algn="ct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682306E7-F7BB-614D-9AFA-2164AFF2C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937282" y="320810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671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471265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>
          <a:xfrm>
            <a:off x="6198829" y="3775954"/>
            <a:ext cx="5525199" cy="307266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693375"/>
            <a:ext cx="5531357" cy="1922323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/>
          </p:nvPr>
        </p:nvSpPr>
        <p:spPr>
          <a:xfrm>
            <a:off x="6198628" y="4096876"/>
            <a:ext cx="5525060" cy="200136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5" name="Bild 11">
            <a:extLst>
              <a:ext uri="{FF2B5EF4-FFF2-40B4-BE49-F238E27FC236}">
                <a16:creationId xmlns:a16="http://schemas.microsoft.com/office/drawing/2014/main" id="{DA58CACD-9A4D-F04B-8867-892BD3C9B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1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471265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>
          <a:xfrm>
            <a:off x="6198829" y="3775954"/>
            <a:ext cx="5525199" cy="307266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693375"/>
            <a:ext cx="5531357" cy="191517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/>
          </p:nvPr>
        </p:nvSpPr>
        <p:spPr>
          <a:xfrm>
            <a:off x="6198628" y="4096876"/>
            <a:ext cx="5525060" cy="200136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15" name="Bild 11">
            <a:extLst>
              <a:ext uri="{FF2B5EF4-FFF2-40B4-BE49-F238E27FC236}">
                <a16:creationId xmlns:a16="http://schemas.microsoft.com/office/drawing/2014/main" id="{C6EEEC12-54D5-6240-8791-FF2487C2B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9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229115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>
          <a:xfrm>
            <a:off x="6198829" y="3775954"/>
            <a:ext cx="5525199" cy="307266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693375"/>
            <a:ext cx="5531357" cy="1985728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/>
          </p:nvPr>
        </p:nvSpPr>
        <p:spPr>
          <a:xfrm>
            <a:off x="6198628" y="4096876"/>
            <a:ext cx="5525060" cy="200136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0"/>
          </p:nvPr>
        </p:nvSpPr>
        <p:spPr>
          <a:xfrm>
            <a:off x="454025" y="3789363"/>
            <a:ext cx="5563323" cy="23098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16" name="Bild 11">
            <a:extLst>
              <a:ext uri="{FF2B5EF4-FFF2-40B4-BE49-F238E27FC236}">
                <a16:creationId xmlns:a16="http://schemas.microsoft.com/office/drawing/2014/main" id="{E8BA82BF-7C94-EC42-8E6D-1721738B4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50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0753A-6EC6-BE4E-AC7B-79EDFF7BC97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698" cy="227281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457467" y="3765836"/>
            <a:ext cx="5559790" cy="296900"/>
          </a:xfrm>
        </p:spPr>
        <p:txBody>
          <a:bodyPr/>
          <a:lstStyle>
            <a:lvl1pPr>
              <a:defRPr sz="1600">
                <a:solidFill>
                  <a:srgbClr val="009CDD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7"/>
          </p:nvPr>
        </p:nvSpPr>
        <p:spPr>
          <a:xfrm>
            <a:off x="6198681" y="3769126"/>
            <a:ext cx="5524757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Bildplatzhalter 28"/>
          <p:cNvSpPr>
            <a:spLocks noGrp="1"/>
          </p:cNvSpPr>
          <p:nvPr>
            <p:ph type="pic" sz="quarter" idx="18"/>
          </p:nvPr>
        </p:nvSpPr>
        <p:spPr>
          <a:xfrm>
            <a:off x="6198677" y="1385888"/>
            <a:ext cx="5525011" cy="22733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9"/>
          </p:nvPr>
        </p:nvSpPr>
        <p:spPr>
          <a:xfrm>
            <a:off x="457200" y="4069564"/>
            <a:ext cx="5560061" cy="188756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/>
          </p:nvPr>
        </p:nvSpPr>
        <p:spPr>
          <a:xfrm>
            <a:off x="6198677" y="4069565"/>
            <a:ext cx="5525011" cy="1887559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15" name="Bild 11">
            <a:extLst>
              <a:ext uri="{FF2B5EF4-FFF2-40B4-BE49-F238E27FC236}">
                <a16:creationId xmlns:a16="http://schemas.microsoft.com/office/drawing/2014/main" id="{2D5DFCF8-A70F-A344-8D65-411492F97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36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450660" y="3912086"/>
            <a:ext cx="4848075" cy="27699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8" name="Bild 11">
            <a:extLst>
              <a:ext uri="{FF2B5EF4-FFF2-40B4-BE49-F238E27FC236}">
                <a16:creationId xmlns:a16="http://schemas.microsoft.com/office/drawing/2014/main" id="{20CA98C1-1491-2F44-A3FE-1C565E9E3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19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D1F-D2CF-E14A-8E16-F2D7A28DD234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5581E83-4790-FB41-8CDA-4360533822F1}"/>
              </a:ext>
            </a:extLst>
          </p:cNvPr>
          <p:cNvGrpSpPr/>
          <p:nvPr userDrawn="1"/>
        </p:nvGrpSpPr>
        <p:grpSpPr>
          <a:xfrm>
            <a:off x="454121" y="320922"/>
            <a:ext cx="11276145" cy="6035428"/>
            <a:chOff x="454121" y="320922"/>
            <a:chExt cx="11276145" cy="6035428"/>
          </a:xfrm>
        </p:grpSpPr>
        <p:cxnSp>
          <p:nvCxnSpPr>
            <p:cNvPr id="7" name="Gerade Verbindung 6"/>
            <p:cNvCxnSpPr/>
            <p:nvPr userDrawn="1"/>
          </p:nvCxnSpPr>
          <p:spPr>
            <a:xfrm>
              <a:off x="457467" y="323273"/>
              <a:ext cx="11272799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/>
            <p:cNvCxnSpPr/>
            <p:nvPr userDrawn="1"/>
          </p:nvCxnSpPr>
          <p:spPr>
            <a:xfrm>
              <a:off x="457467" y="6350001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 userDrawn="1"/>
          </p:nvCxnSpPr>
          <p:spPr>
            <a:xfrm>
              <a:off x="454121" y="320922"/>
              <a:ext cx="0" cy="602923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 userDrawn="1"/>
          </p:nvCxnSpPr>
          <p:spPr>
            <a:xfrm>
              <a:off x="11730266" y="327750"/>
              <a:ext cx="0" cy="6022408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>
            <a:xfrm>
              <a:off x="6088081" y="1078844"/>
              <a:ext cx="8226" cy="527750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 userDrawn="1"/>
          </p:nvCxnSpPr>
          <p:spPr>
            <a:xfrm>
              <a:off x="457467" y="1074367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457467" y="3712804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>
              <a:cxnSpLocks/>
            </p:cNvCxnSpPr>
            <p:nvPr userDrawn="1"/>
          </p:nvCxnSpPr>
          <p:spPr>
            <a:xfrm>
              <a:off x="3275548" y="1072016"/>
              <a:ext cx="0" cy="526385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8908840" y="1072016"/>
              <a:ext cx="8894" cy="527750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39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345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85520" y="5072657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86317" y="5741035"/>
            <a:ext cx="10596077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240156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17063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2913998"/>
            <a:ext cx="5255846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35885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4796676"/>
            <a:ext cx="5255448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141080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271869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271869"/>
          </a:xfrm>
        </p:spPr>
        <p:txBody>
          <a:bodyPr/>
          <a:lstStyle>
            <a:lvl1pPr algn="r">
              <a:defRPr>
                <a:solidFill>
                  <a:srgbClr val="81725E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466" y="320675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7">
            <a:extLst>
              <a:ext uri="{FF2B5EF4-FFF2-40B4-BE49-F238E27FC236}">
                <a16:creationId xmlns:a16="http://schemas.microsoft.com/office/drawing/2014/main" id="{8684F075-7963-2848-ADCD-FFF0918D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271869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271869"/>
          </a:xfrm>
        </p:spPr>
        <p:txBody>
          <a:bodyPr/>
          <a:lstStyle>
            <a:lvl1pPr algn="r">
              <a:defRPr>
                <a:solidFill>
                  <a:srgbClr val="81725E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7" name="Bildplatzhalter 2" descr="alumni-club-logo.png">
            <a:extLst>
              <a:ext uri="{FF2B5EF4-FFF2-40B4-BE49-F238E27FC236}">
                <a16:creationId xmlns:a16="http://schemas.microsoft.com/office/drawing/2014/main" id="{3EFDFFE5-1723-8F46-A85C-C66A3FFBA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 b="9422"/>
          <a:stretch/>
        </p:blipFill>
        <p:spPr>
          <a:xfrm>
            <a:off x="457466" y="1354268"/>
            <a:ext cx="1998344" cy="654454"/>
          </a:xfrm>
          <a:prstGeom prst="rect">
            <a:avLst/>
          </a:prstGeom>
        </p:spPr>
      </p:pic>
      <p:pic>
        <p:nvPicPr>
          <p:cNvPr id="10" name="Bild 12">
            <a:extLst>
              <a:ext uri="{FF2B5EF4-FFF2-40B4-BE49-F238E27FC236}">
                <a16:creationId xmlns:a16="http://schemas.microsoft.com/office/drawing/2014/main" id="{617756E3-F3CF-FC42-8939-67150E0018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466" y="320675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33022" y="3861180"/>
            <a:ext cx="5549379" cy="614390"/>
          </a:xfrm>
          <a:solidFill>
            <a:schemeClr val="accent1"/>
          </a:solidFill>
          <a:ln>
            <a:noFill/>
          </a:ln>
        </p:spPr>
        <p:txBody>
          <a:bodyPr wrap="square" lIns="72000" tIns="72000" rIns="72000" bIns="0" anchor="ctr" anchorCtr="0">
            <a:sp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700892" y="4540038"/>
            <a:ext cx="1881508" cy="208706"/>
          </a:xfrm>
          <a:solidFill>
            <a:schemeClr val="accent1"/>
          </a:solidFill>
          <a:ln>
            <a:noFill/>
          </a:ln>
        </p:spPr>
        <p:txBody>
          <a:bodyPr wrap="square" lIns="72000" tIns="36000" rIns="72000" bIns="0" anchor="ctr" anchorCtr="0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04766" y="5073037"/>
            <a:ext cx="4577634" cy="614390"/>
          </a:xfrm>
          <a:solidFill>
            <a:schemeClr val="accent1"/>
          </a:solidFill>
          <a:ln>
            <a:noFill/>
          </a:ln>
        </p:spPr>
        <p:txBody>
          <a:bodyPr wrap="square" lIns="72000" tIns="72000" rIns="72000" bIns="0" anchor="ctr" anchorCtr="0"/>
          <a:lstStyle>
            <a:lvl1pPr algn="r"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010078" y="5741035"/>
            <a:ext cx="1572317" cy="208706"/>
          </a:xfrm>
          <a:solidFill>
            <a:schemeClr val="accent1"/>
          </a:solidFill>
          <a:ln>
            <a:noFill/>
          </a:ln>
        </p:spPr>
        <p:txBody>
          <a:bodyPr wrap="square" lIns="72000" tIns="36000" rIns="72000" bIns="0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61266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Titelfolie_mit 2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85520" y="5072657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86317" y="5741035"/>
            <a:ext cx="10596077" cy="34881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Bild 11">
            <a:extLst>
              <a:ext uri="{FF2B5EF4-FFF2-40B4-BE49-F238E27FC236}">
                <a16:creationId xmlns:a16="http://schemas.microsoft.com/office/drawing/2014/main" id="{218EA603-0A47-3941-9B6F-9271E39D59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2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11267856" cy="42005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20" name="Bild 11">
            <a:extLst>
              <a:ext uri="{FF2B5EF4-FFF2-40B4-BE49-F238E27FC236}">
                <a16:creationId xmlns:a16="http://schemas.microsoft.com/office/drawing/2014/main" id="{7CDAF8AD-080A-FC40-806B-E69C3C45D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18.09.2023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5481951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463640" y="1703388"/>
            <a:ext cx="5481951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238515" y="2177223"/>
            <a:ext cx="5499361" cy="330653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238796" y="1703474"/>
            <a:ext cx="5498927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740206" y="5936838"/>
            <a:ext cx="2840746" cy="271869"/>
          </a:xfrm>
          <a:ln w="6350" cmpd="sng">
            <a:noFill/>
            <a:prstDash val="solid"/>
          </a:ln>
        </p:spPr>
        <p:txBody>
          <a:bodyPr wrap="none"/>
          <a:lstStyle>
            <a:lvl1pPr algn="r">
              <a:defRPr/>
            </a:lvl1pPr>
          </a:lstStyle>
          <a:p>
            <a:pPr lvl="0"/>
            <a:r>
              <a:rPr lang="de-DE" dirty="0"/>
              <a:t>Feld WLAN Zugang</a:t>
            </a:r>
          </a:p>
        </p:txBody>
      </p:sp>
      <p:pic>
        <p:nvPicPr>
          <p:cNvPr id="16" name="Bild 11">
            <a:extLst>
              <a:ext uri="{FF2B5EF4-FFF2-40B4-BE49-F238E27FC236}">
                <a16:creationId xmlns:a16="http://schemas.microsoft.com/office/drawing/2014/main" id="{348EA500-333E-4045-8EE6-395EE0F96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9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57468" y="1406769"/>
            <a:ext cx="10516636" cy="121776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59386" y="324329"/>
            <a:ext cx="10512987" cy="37446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30EE4DE-B8F5-724E-9896-277533B5D975}" type="datetime1">
              <a:rPr lang="de-DE" smtClean="0"/>
              <a:pPr/>
              <a:t>18.09.2023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accent1"/>
                </a:solidFill>
              </a:defRPr>
            </a:lvl1pPr>
          </a:lstStyle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4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62" r:id="rId2"/>
    <p:sldLayoutId id="2147483767" r:id="rId3"/>
    <p:sldLayoutId id="2147483769" r:id="rId4"/>
    <p:sldLayoutId id="2147483770" r:id="rId5"/>
    <p:sldLayoutId id="2147483766" r:id="rId6"/>
    <p:sldLayoutId id="2147483763" r:id="rId7"/>
    <p:sldLayoutId id="2147483734" r:id="rId8"/>
    <p:sldLayoutId id="2147483764" r:id="rId9"/>
    <p:sldLayoutId id="2147483760" r:id="rId10"/>
    <p:sldLayoutId id="2147483758" r:id="rId11"/>
    <p:sldLayoutId id="2147483759" r:id="rId12"/>
    <p:sldLayoutId id="2147483765" r:id="rId13"/>
    <p:sldLayoutId id="2147483752" r:id="rId14"/>
    <p:sldLayoutId id="2147483761" r:id="rId15"/>
    <p:sldLayoutId id="2147483755" r:id="rId16"/>
    <p:sldLayoutId id="2147483757" r:id="rId17"/>
    <p:sldLayoutId id="2147483756" r:id="rId1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80000"/>
        </a:lnSpc>
        <a:spcBef>
          <a:spcPts val="1000"/>
        </a:spcBef>
        <a:buClrTx/>
        <a:buSzPct val="85000"/>
        <a:buFont typeface="Arial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8000" indent="-108000" algn="l" defTabSz="914377" rtl="0" eaLnBrk="1" latinLnBrk="0" hangingPunct="1">
        <a:lnSpc>
          <a:spcPct val="80000"/>
        </a:lnSpc>
        <a:spcBef>
          <a:spcPts val="500"/>
        </a:spcBef>
        <a:buClrTx/>
        <a:buSzPct val="85000"/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88000" indent="-108000" algn="l" defTabSz="914377" rtl="0" eaLnBrk="1" latinLnBrk="0" hangingPunct="1">
        <a:lnSpc>
          <a:spcPct val="80000"/>
        </a:lnSpc>
        <a:spcBef>
          <a:spcPts val="500"/>
        </a:spcBef>
        <a:buSzPct val="65000"/>
        <a:buFont typeface="Wingdings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0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8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3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5" Type="http://schemas.microsoft.com/office/2007/relationships/hdphoto" Target="../media/hdphoto4.wdp"/><Relationship Id="rId10" Type="http://schemas.microsoft.com/office/2007/relationships/diagramDrawing" Target="../diagrams/drawing1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>
            <a:fillRect/>
          </a:stretch>
        </p:blipFill>
        <p:spPr/>
      </p:pic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4004110" y="3861180"/>
            <a:ext cx="7578292" cy="614390"/>
          </a:xfrm>
        </p:spPr>
        <p:txBody>
          <a:bodyPr/>
          <a:lstStyle/>
          <a:p>
            <a:r>
              <a:rPr lang="de-DE" dirty="0" err="1" smtClean="0"/>
              <a:t>L‘Université</a:t>
            </a:r>
            <a:r>
              <a:rPr lang="de-DE" dirty="0" smtClean="0"/>
              <a:t> franco-allemande 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7437120" y="4515416"/>
            <a:ext cx="4145280" cy="257951"/>
          </a:xfrm>
        </p:spPr>
        <p:txBody>
          <a:bodyPr/>
          <a:lstStyle/>
          <a:p>
            <a:r>
              <a:rPr lang="de-DE" sz="1800" dirty="0" err="1" smtClean="0"/>
              <a:t>Un</a:t>
            </a:r>
            <a:r>
              <a:rPr lang="de-DE" sz="1800" dirty="0" smtClean="0"/>
              <a:t> </a:t>
            </a:r>
            <a:r>
              <a:rPr lang="de-DE" sz="1800" dirty="0" err="1" smtClean="0"/>
              <a:t>cursus</a:t>
            </a:r>
            <a:r>
              <a:rPr lang="de-DE" sz="1800" dirty="0" smtClean="0"/>
              <a:t> – </a:t>
            </a:r>
            <a:r>
              <a:rPr lang="de-DE" sz="1800" dirty="0" err="1" smtClean="0"/>
              <a:t>deux</a:t>
            </a:r>
            <a:r>
              <a:rPr lang="de-DE" sz="1800" dirty="0" smtClean="0"/>
              <a:t> </a:t>
            </a:r>
            <a:r>
              <a:rPr lang="de-DE" sz="1800" dirty="0" err="1" smtClean="0"/>
              <a:t>pays</a:t>
            </a:r>
            <a:r>
              <a:rPr lang="de-DE" sz="1800" dirty="0" smtClean="0"/>
              <a:t> – </a:t>
            </a:r>
            <a:r>
              <a:rPr lang="de-DE" sz="1800" dirty="0" err="1" smtClean="0"/>
              <a:t>trois</a:t>
            </a:r>
            <a:r>
              <a:rPr lang="de-DE" sz="1800" dirty="0" smtClean="0"/>
              <a:t> </a:t>
            </a:r>
            <a:r>
              <a:rPr lang="de-DE" sz="1800" dirty="0" err="1" smtClean="0"/>
              <a:t>diplômes</a:t>
            </a:r>
            <a:endParaRPr lang="de-DE" sz="1800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1742173" y="5073037"/>
            <a:ext cx="9840228" cy="61439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smtClean="0"/>
              <a:t>Die Deutsch-Französische Hochschule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3"/>
          </p:nvPr>
        </p:nvSpPr>
        <p:spPr>
          <a:xfrm>
            <a:off x="6883400" y="5741035"/>
            <a:ext cx="4698995" cy="25795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de-DE" sz="1800" dirty="0" smtClean="0"/>
              <a:t>Ein Studium – Zwei Länder – Drei Zeugnisse </a:t>
            </a:r>
            <a:endParaRPr lang="de-DE" sz="1800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9458320" y="180262"/>
            <a:ext cx="2124075" cy="790575"/>
            <a:chOff x="7610475" y="257175"/>
            <a:chExt cx="2124075" cy="790575"/>
          </a:xfrm>
        </p:grpSpPr>
        <p:sp>
          <p:nvSpPr>
            <p:cNvPr id="11" name="Rechteck 10"/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0" name="Bild 1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907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59524" y="718070"/>
            <a:ext cx="9115280" cy="348813"/>
          </a:xfrm>
        </p:spPr>
        <p:txBody>
          <a:bodyPr/>
          <a:lstStyle/>
          <a:p>
            <a:r>
              <a:rPr lang="de-DE" dirty="0" smtClean="0"/>
              <a:t>… stets innovativ, dank regelmäßiger Neuzugänge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59524" y="333704"/>
            <a:ext cx="9115280" cy="348813"/>
          </a:xfrm>
        </p:spPr>
        <p:txBody>
          <a:bodyPr/>
          <a:lstStyle/>
          <a:p>
            <a:r>
              <a:rPr lang="de-DE" dirty="0" smtClean="0"/>
              <a:t>… </a:t>
            </a:r>
            <a:r>
              <a:rPr lang="fr-FR" dirty="0"/>
              <a:t>toujours innovante, grâce à de régulières nouvelles créations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10</a:t>
            </a:fld>
            <a:endParaRPr lang="de-DE" dirty="0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359360"/>
              </p:ext>
            </p:extLst>
          </p:nvPr>
        </p:nvGraphicFramePr>
        <p:xfrm>
          <a:off x="468560" y="1235075"/>
          <a:ext cx="11113840" cy="55473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967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7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233">
                  <a:extLst>
                    <a:ext uri="{9D8B030D-6E8A-4147-A177-3AD203B41FA5}">
                      <a16:colId xmlns:a16="http://schemas.microsoft.com/office/drawing/2014/main" val="1560760111"/>
                    </a:ext>
                  </a:extLst>
                </a:gridCol>
              </a:tblGrid>
              <a:tr h="509870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 smtClean="0"/>
                        <a:t>Nouveau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cursus</a:t>
                      </a:r>
                      <a:r>
                        <a:rPr lang="de-DE" sz="1400" dirty="0" smtClean="0"/>
                        <a:t> à </a:t>
                      </a:r>
                      <a:r>
                        <a:rPr lang="de-DE" sz="1400" dirty="0" err="1" smtClean="0"/>
                        <a:t>partir</a:t>
                      </a:r>
                      <a:r>
                        <a:rPr lang="de-DE" sz="1400" baseline="0" dirty="0" smtClean="0"/>
                        <a:t> de la </a:t>
                      </a:r>
                      <a:r>
                        <a:rPr lang="de-DE" sz="1400" baseline="0" dirty="0" err="1" smtClean="0"/>
                        <a:t>rentrée</a:t>
                      </a:r>
                      <a:r>
                        <a:rPr lang="de-DE" sz="1400" baseline="0" dirty="0" smtClean="0"/>
                        <a:t> 2022 //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Neue DFH-Studiengänge</a:t>
                      </a:r>
                      <a:r>
                        <a:rPr lang="de-DE" sz="1400" baseline="0" dirty="0" smtClean="0"/>
                        <a:t> ab dem Wintersemsester 2022</a:t>
                      </a:r>
                    </a:p>
                  </a:txBody>
                  <a:tcPr marL="72000" marR="720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noProof="0" dirty="0" smtClean="0"/>
                        <a:t>Lieu</a:t>
                      </a:r>
                      <a:r>
                        <a:rPr lang="de-DE" sz="1400" baseline="0" noProof="0" dirty="0" smtClean="0"/>
                        <a:t> </a:t>
                      </a:r>
                      <a:r>
                        <a:rPr lang="de-DE" sz="1400" dirty="0" smtClean="0"/>
                        <a:t>et Institution </a:t>
                      </a:r>
                      <a:r>
                        <a:rPr lang="de-DE" sz="1400" dirty="0" err="1" smtClean="0"/>
                        <a:t>partenaire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française</a:t>
                      </a:r>
                      <a:r>
                        <a:rPr lang="de-DE" sz="1400" dirty="0" smtClean="0"/>
                        <a:t> //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Ort und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dirty="0" smtClean="0"/>
                        <a:t>Deutsche</a:t>
                      </a:r>
                      <a:r>
                        <a:rPr lang="de-DE" sz="1400" baseline="0" dirty="0" smtClean="0"/>
                        <a:t> Partnerinstitution</a:t>
                      </a:r>
                      <a:endParaRPr lang="de-DE" sz="1400" dirty="0"/>
                    </a:p>
                  </a:txBody>
                  <a:tcPr marL="72000" marR="720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 smtClean="0"/>
                        <a:t>Niveau</a:t>
                      </a:r>
                    </a:p>
                  </a:txBody>
                  <a:tcPr marL="72000" marR="7200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Langues</a:t>
                      </a:r>
                      <a:r>
                        <a:rPr lang="de-DE" sz="1400" baseline="0" dirty="0" smtClean="0"/>
                        <a:t>, </a:t>
                      </a:r>
                      <a:r>
                        <a:rPr lang="de-DE" sz="1400" baseline="0" dirty="0" err="1" smtClean="0"/>
                        <a:t>interculturalités</a:t>
                      </a:r>
                      <a:r>
                        <a:rPr lang="de-DE" sz="1400" baseline="0" dirty="0" smtClean="0"/>
                        <a:t> et </a:t>
                      </a:r>
                      <a:r>
                        <a:rPr lang="de-DE" sz="1400" baseline="0" dirty="0" err="1" smtClean="0"/>
                        <a:t>transmission</a:t>
                      </a:r>
                      <a:r>
                        <a:rPr lang="de-DE" sz="1400" baseline="0" dirty="0" smtClean="0"/>
                        <a:t> //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Internationale Sprach- und Kulturvermittlung</a:t>
                      </a: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Angers (U. Angers) //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Kassel (U. Kassel)</a:t>
                      </a: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//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9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Triple Bachelor en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Économie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et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Gestion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//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Triple Bachelor Programm „Wirtschaftswissenschaften“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Strasbourg (U. Strasbourg)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Stuttgart (U. Hohenheim)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Liège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(U.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Liège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//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</a:t>
                      </a: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Double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parcours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intégré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franco-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allemand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en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droit</a:t>
                      </a:r>
                      <a:endParaRPr lang="de-DE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Doppelstudium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im deutschen und französischen Recht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Nice (U. Côte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d‘Azur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Saarbrücken (U. des Saarlandes)</a:t>
                      </a: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//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</a:t>
                      </a: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de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l‘enseignement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de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l‘éducation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et de la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formation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//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Education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Paris (U. Paris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3 –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Sorbonne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Nouvelle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Landau (U.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Koblez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-Landau)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/>
                        <a:t>Sciences</a:t>
                      </a:r>
                      <a:r>
                        <a:rPr lang="de-DE" sz="1400" dirty="0" smtClean="0"/>
                        <a:t> de la </a:t>
                      </a:r>
                      <a:r>
                        <a:rPr lang="de-DE" sz="1400" dirty="0" err="1" smtClean="0"/>
                        <a:t>vigne</a:t>
                      </a:r>
                      <a:endParaRPr lang="de-DE" sz="1400" dirty="0" smtClean="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Weinbau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Montpellier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(Institut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Agro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Geisenheim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(Hochschule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Geisenheim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University)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29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Advanced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Methods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in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Particle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Physics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/>
                      </a:r>
                      <a:b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</a:t>
                      </a:r>
                      <a:r>
                        <a:rPr lang="de-DE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Trinational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Clermont-Ferrand (U. </a:t>
                      </a:r>
                      <a:r>
                        <a:rPr lang="de-DE" sz="1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Clermont</a:t>
                      </a: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-Auvergne)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Dortmund (T.U.</a:t>
                      </a: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Dortmund)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 Bologna (U. di Bologna)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888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" t="40" r="1846" b="40"/>
          <a:stretch/>
        </p:blipFill>
        <p:spPr>
          <a:xfrm>
            <a:off x="5891514" y="0"/>
            <a:ext cx="6308202" cy="6858001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52995" y="2437614"/>
            <a:ext cx="5255846" cy="1198277"/>
          </a:xfrm>
        </p:spPr>
        <p:txBody>
          <a:bodyPr/>
          <a:lstStyle/>
          <a:p>
            <a:r>
              <a:rPr lang="de-DE" dirty="0" err="1"/>
              <a:t>Pourquoi</a:t>
            </a:r>
            <a:r>
              <a:rPr lang="de-DE" dirty="0"/>
              <a:t> </a:t>
            </a:r>
            <a:r>
              <a:rPr lang="de-DE" dirty="0" err="1"/>
              <a:t>étudier</a:t>
            </a:r>
            <a:r>
              <a:rPr lang="de-DE" dirty="0"/>
              <a:t> </a:t>
            </a:r>
            <a:r>
              <a:rPr lang="de-DE" dirty="0" smtClean="0"/>
              <a:t>franco-</a:t>
            </a:r>
            <a:r>
              <a:rPr lang="de-DE" dirty="0" err="1" smtClean="0"/>
              <a:t>allemand</a:t>
            </a:r>
            <a:r>
              <a:rPr lang="de-DE" dirty="0" smtClean="0"/>
              <a:t> </a:t>
            </a:r>
            <a:r>
              <a:rPr lang="de-DE" dirty="0"/>
              <a:t>?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452995" y="4319820"/>
            <a:ext cx="5255846" cy="1717393"/>
          </a:xfrm>
        </p:spPr>
        <p:txBody>
          <a:bodyPr/>
          <a:lstStyle/>
          <a:p>
            <a:r>
              <a:rPr lang="de-DE" dirty="0" smtClean="0"/>
              <a:t>Warum deutsch-französisch studieren?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4792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59524" y="307740"/>
            <a:ext cx="9115280" cy="348813"/>
          </a:xfrm>
        </p:spPr>
        <p:txBody>
          <a:bodyPr/>
          <a:lstStyle/>
          <a:p>
            <a:r>
              <a:rPr lang="fr-FR" dirty="0" smtClean="0"/>
              <a:t>Vos avantages en </a:t>
            </a:r>
            <a:r>
              <a:rPr lang="fr-FR" dirty="0"/>
              <a:t>un coup d'œil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Eure Vorteile auf </a:t>
            </a:r>
            <a:r>
              <a:rPr lang="de-DE" dirty="0"/>
              <a:t>einen Blick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12</a:t>
            </a:fld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459524" y="2287356"/>
            <a:ext cx="3605759" cy="4068994"/>
            <a:chOff x="387508" y="4273519"/>
            <a:chExt cx="1783080" cy="231875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9" b="99970" l="787" r="997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59524" y="4273519"/>
              <a:ext cx="1241954" cy="2318756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580" b="75760" l="5260" r="95360">
                          <a14:backgroundMark x1="20300" y1="42660" x2="19780" y2="42500"/>
                          <a14:backgroundMark x1="82580" y1="43640" x2="82580" y2="43640"/>
                          <a14:backgroundMark x1="50380" y1="31520" x2="50380" y2="31520"/>
                          <a14:backgroundMark x1="48340" y1="27580" x2="48340" y2="27580"/>
                          <a14:backgroundMark x1="48480" y1="31600" x2="48480" y2="31600"/>
                          <a14:backgroundMark x1="55680" y1="31900" x2="55680" y2="31900"/>
                          <a14:backgroundMark x1="45220" y1="31600" x2="45220" y2="31600"/>
                          <a14:backgroundMark x1="43860" y1="31520" x2="43860" y2="31520"/>
                          <a14:backgroundMark x1="11660" y1="45160" x2="23940" y2="44460"/>
                          <a14:backgroundMark x1="35380" y1="48860" x2="35380" y2="48860"/>
                          <a14:backgroundMark x1="64100" y1="49400" x2="64100" y2="49400"/>
                          <a14:backgroundMark x1="87800" y1="59020" x2="87800" y2="59020"/>
                          <a14:backgroundMark x1="91220" y1="59400" x2="91220" y2="59400"/>
                          <a14:backgroundMark x1="13480" y1="64700" x2="13480" y2="64700"/>
                          <a14:backgroundMark x1="8560" y1="67580" x2="8560" y2="67580"/>
                        </a14:backgroundRemoval>
                      </a14:imgEffect>
                    </a14:imgLayer>
                  </a14:imgProps>
                </a:ext>
              </a:extLst>
            </a:blip>
            <a:srcRect t="7071" b="23839"/>
            <a:stretch/>
          </p:blipFill>
          <p:spPr>
            <a:xfrm>
              <a:off x="387508" y="5360328"/>
              <a:ext cx="1783080" cy="1231946"/>
            </a:xfrm>
            <a:prstGeom prst="rect">
              <a:avLst/>
            </a:prstGeom>
          </p:spPr>
        </p:pic>
      </p:grp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1319151879"/>
              </p:ext>
            </p:extLst>
          </p:nvPr>
        </p:nvGraphicFramePr>
        <p:xfrm>
          <a:off x="2017853" y="832169"/>
          <a:ext cx="10174147" cy="5758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14266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483697" y="345325"/>
            <a:ext cx="9115280" cy="338554"/>
          </a:xfrm>
        </p:spPr>
        <p:txBody>
          <a:bodyPr/>
          <a:lstStyle/>
          <a:p>
            <a:r>
              <a:rPr lang="de-DE" dirty="0" smtClean="0"/>
              <a:t>Nos </a:t>
            </a:r>
            <a:r>
              <a:rPr lang="de-DE" dirty="0" err="1" smtClean="0"/>
              <a:t>offres</a:t>
            </a:r>
            <a:r>
              <a:rPr lang="de-DE" dirty="0" smtClean="0"/>
              <a:t> </a:t>
            </a:r>
            <a:r>
              <a:rPr lang="de-DE" dirty="0" err="1" smtClean="0"/>
              <a:t>supplémentaires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>
          <a:xfrm>
            <a:off x="8659223" y="6330224"/>
            <a:ext cx="2844800" cy="365125"/>
          </a:xfrm>
        </p:spPr>
        <p:txBody>
          <a:bodyPr/>
          <a:lstStyle/>
          <a:p>
            <a:fld id="{982E49A6-5269-EC49-94EE-622DB7549F5A}" type="slidenum">
              <a:rPr lang="de-DE" smtClean="0"/>
              <a:t>13</a:t>
            </a:fld>
            <a:endParaRPr lang="de-DE" dirty="0"/>
          </a:p>
        </p:txBody>
      </p:sp>
      <p:grpSp>
        <p:nvGrpSpPr>
          <p:cNvPr id="34" name="Gruppieren 33"/>
          <p:cNvGrpSpPr/>
          <p:nvPr/>
        </p:nvGrpSpPr>
        <p:grpSpPr>
          <a:xfrm>
            <a:off x="5843313" y="1688192"/>
            <a:ext cx="731396" cy="3782751"/>
            <a:chOff x="5339326" y="1739543"/>
            <a:chExt cx="548871" cy="2838740"/>
          </a:xfrm>
        </p:grpSpPr>
        <p:pic>
          <p:nvPicPr>
            <p:cNvPr id="8" name="Grafik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524" y="1739543"/>
              <a:ext cx="523007" cy="46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524" y="2531448"/>
              <a:ext cx="523007" cy="46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190" y="3323354"/>
              <a:ext cx="523007" cy="46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9326" y="4115260"/>
              <a:ext cx="523007" cy="46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339295" y="1570236"/>
            <a:ext cx="4164728" cy="401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buClr>
                <a:srgbClr val="827360"/>
              </a:buClr>
            </a:pPr>
            <a:r>
              <a:rPr lang="de-DE" altLang="de-DE" sz="1600" b="1" dirty="0">
                <a:solidFill>
                  <a:srgbClr val="827360"/>
                </a:solidFill>
              </a:rPr>
              <a:t>Interkulturelle</a:t>
            </a:r>
            <a:r>
              <a:rPr lang="fr-FR" altLang="de-DE" sz="1600" b="1" dirty="0">
                <a:solidFill>
                  <a:srgbClr val="827360"/>
                </a:solidFill>
              </a:rPr>
              <a:t> </a:t>
            </a:r>
            <a:r>
              <a:rPr lang="de-DE" altLang="de-DE" sz="1600" b="1" dirty="0">
                <a:solidFill>
                  <a:srgbClr val="827360"/>
                </a:solidFill>
              </a:rPr>
              <a:t>Bewerbertrainings</a:t>
            </a:r>
            <a:r>
              <a:rPr lang="fr-FR" altLang="de-DE" sz="1600" b="1" dirty="0">
                <a:solidFill>
                  <a:srgbClr val="827360"/>
                </a:solidFill>
              </a:rPr>
              <a:t> </a:t>
            </a:r>
            <a:r>
              <a:rPr lang="fr-FR" altLang="de-DE" sz="1600" b="1" dirty="0" smtClean="0">
                <a:solidFill>
                  <a:srgbClr val="827360"/>
                </a:solidFill>
              </a:rPr>
              <a:t>: </a:t>
            </a:r>
            <a:r>
              <a:rPr lang="de-DE" altLang="de-DE" sz="1600" dirty="0" smtClean="0">
                <a:solidFill>
                  <a:srgbClr val="827360"/>
                </a:solidFill>
              </a:rPr>
              <a:t>Vorbereitung </a:t>
            </a:r>
            <a:r>
              <a:rPr lang="de-DE" altLang="de-DE" sz="1600" dirty="0">
                <a:solidFill>
                  <a:srgbClr val="827360"/>
                </a:solidFill>
              </a:rPr>
              <a:t>auf die Arbeitssuche auf </a:t>
            </a:r>
            <a:r>
              <a:rPr lang="de-DE" altLang="de-DE" sz="1600" dirty="0" smtClean="0">
                <a:solidFill>
                  <a:srgbClr val="827360"/>
                </a:solidFill>
              </a:rPr>
              <a:t>dem internationalen Arbeitsmarkt</a:t>
            </a:r>
            <a:endParaRPr lang="fr-FR" altLang="de-DE" sz="1600" dirty="0" smtClean="0">
              <a:solidFill>
                <a:srgbClr val="827360"/>
              </a:solidFill>
            </a:endParaRP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>
              <a:solidFill>
                <a:srgbClr val="827360"/>
              </a:solidFill>
            </a:endParaRPr>
          </a:p>
          <a:p>
            <a:pPr marL="0" indent="0" eaLnBrk="1" hangingPunct="1">
              <a:buClr>
                <a:srgbClr val="827360"/>
              </a:buClr>
            </a:pPr>
            <a:r>
              <a:rPr lang="de-DE" altLang="de-DE" sz="1600" b="1" dirty="0">
                <a:solidFill>
                  <a:srgbClr val="827360"/>
                </a:solidFill>
              </a:rPr>
              <a:t>Exzellenzpreise</a:t>
            </a:r>
            <a:r>
              <a:rPr lang="fr-FR" altLang="de-DE" sz="1600" dirty="0">
                <a:solidFill>
                  <a:srgbClr val="827360"/>
                </a:solidFill>
              </a:rPr>
              <a:t> </a:t>
            </a:r>
            <a:r>
              <a:rPr lang="fr-FR" altLang="de-DE" sz="1600" dirty="0" smtClean="0">
                <a:solidFill>
                  <a:srgbClr val="827360"/>
                </a:solidFill>
              </a:rPr>
              <a:t>: </a:t>
            </a:r>
            <a:r>
              <a:rPr lang="de-DE" altLang="de-DE" sz="1600" dirty="0" smtClean="0">
                <a:solidFill>
                  <a:srgbClr val="827360"/>
                </a:solidFill>
              </a:rPr>
              <a:t>Auszeichnung</a:t>
            </a:r>
            <a:r>
              <a:rPr lang="fr-FR" altLang="de-DE" sz="1600" dirty="0" smtClean="0">
                <a:solidFill>
                  <a:srgbClr val="827360"/>
                </a:solidFill>
              </a:rPr>
              <a:t> </a:t>
            </a:r>
            <a:r>
              <a:rPr lang="de-DE" altLang="de-DE" sz="1600" dirty="0">
                <a:solidFill>
                  <a:srgbClr val="827360"/>
                </a:solidFill>
              </a:rPr>
              <a:t>von Absolventen, die fachliche und interkulturelle Exzellenz bewiesen </a:t>
            </a:r>
            <a:r>
              <a:rPr lang="de-DE" altLang="de-DE" sz="1600" dirty="0" smtClean="0">
                <a:solidFill>
                  <a:srgbClr val="827360"/>
                </a:solidFill>
              </a:rPr>
              <a:t>haben</a:t>
            </a: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>
              <a:solidFill>
                <a:srgbClr val="827360"/>
              </a:solidFill>
            </a:endParaRPr>
          </a:p>
          <a:p>
            <a:pPr marL="0" indent="0" eaLnBrk="1" hangingPunct="1">
              <a:buClr>
                <a:srgbClr val="827360"/>
              </a:buClr>
            </a:pPr>
            <a:r>
              <a:rPr lang="de-DE" altLang="de-DE" sz="1600" b="1" dirty="0">
                <a:solidFill>
                  <a:srgbClr val="827360"/>
                </a:solidFill>
              </a:rPr>
              <a:t>Wirtschaftskontakte</a:t>
            </a:r>
            <a:r>
              <a:rPr lang="fr-FR" altLang="de-DE" sz="1600" dirty="0">
                <a:solidFill>
                  <a:srgbClr val="827360"/>
                </a:solidFill>
              </a:rPr>
              <a:t> </a:t>
            </a:r>
            <a:r>
              <a:rPr lang="fr-FR" altLang="de-DE" sz="1600" dirty="0" smtClean="0">
                <a:solidFill>
                  <a:srgbClr val="827360"/>
                </a:solidFill>
              </a:rPr>
              <a:t>: </a:t>
            </a:r>
            <a:r>
              <a:rPr lang="de-DE" altLang="de-DE" sz="1600" dirty="0" smtClean="0">
                <a:solidFill>
                  <a:srgbClr val="827360"/>
                </a:solidFill>
              </a:rPr>
              <a:t>Kooperationen </a:t>
            </a:r>
            <a:r>
              <a:rPr lang="de-DE" altLang="de-DE" sz="1600" dirty="0">
                <a:solidFill>
                  <a:srgbClr val="827360"/>
                </a:solidFill>
              </a:rPr>
              <a:t>mit Wirtschaftsakteuren, gemeinsame Veranstaltungen, </a:t>
            </a:r>
            <a:r>
              <a:rPr lang="de-DE" altLang="de-DE" sz="1600" dirty="0" smtClean="0">
                <a:solidFill>
                  <a:srgbClr val="827360"/>
                </a:solidFill>
              </a:rPr>
              <a:t>Stipendien</a:t>
            </a: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>
              <a:solidFill>
                <a:srgbClr val="827360"/>
              </a:solidFill>
            </a:endParaRPr>
          </a:p>
          <a:p>
            <a:pPr marL="0" indent="0" eaLnBrk="1" hangingPunct="1">
              <a:buClr>
                <a:srgbClr val="827360"/>
              </a:buClr>
            </a:pPr>
            <a:r>
              <a:rPr lang="de-DE" altLang="de-DE" sz="1600" b="1" dirty="0">
                <a:solidFill>
                  <a:srgbClr val="827360"/>
                </a:solidFill>
              </a:rPr>
              <a:t>Alumni-Netzwerke</a:t>
            </a:r>
            <a:r>
              <a:rPr lang="fr-FR" altLang="de-DE" sz="1600" dirty="0">
                <a:solidFill>
                  <a:srgbClr val="827360"/>
                </a:solidFill>
              </a:rPr>
              <a:t> </a:t>
            </a:r>
            <a:r>
              <a:rPr lang="fr-FR" altLang="de-DE" sz="1600" dirty="0" smtClean="0">
                <a:solidFill>
                  <a:srgbClr val="827360"/>
                </a:solidFill>
              </a:rPr>
              <a:t>: </a:t>
            </a:r>
            <a:r>
              <a:rPr lang="de-DE" altLang="de-DE" sz="1600" dirty="0" smtClean="0">
                <a:solidFill>
                  <a:srgbClr val="827360"/>
                </a:solidFill>
              </a:rPr>
              <a:t>finanzielle</a:t>
            </a:r>
            <a:r>
              <a:rPr lang="fr-FR" altLang="de-DE" sz="1600" dirty="0" smtClean="0">
                <a:solidFill>
                  <a:srgbClr val="827360"/>
                </a:solidFill>
              </a:rPr>
              <a:t> </a:t>
            </a:r>
            <a:r>
              <a:rPr lang="de-DE" altLang="de-DE" sz="1600" dirty="0">
                <a:solidFill>
                  <a:srgbClr val="827360"/>
                </a:solidFill>
              </a:rPr>
              <a:t>und inhaltliche Förderung, breites Netzwerk fächerübergreifender Kontakte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50898" y="1570236"/>
            <a:ext cx="4815838" cy="426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buClr>
                <a:srgbClr val="009DE0"/>
              </a:buClr>
            </a:pPr>
            <a:r>
              <a:rPr lang="fr-FR" altLang="de-DE" sz="1600" b="1" dirty="0">
                <a:solidFill>
                  <a:srgbClr val="009FE3"/>
                </a:solidFill>
              </a:rPr>
              <a:t>Entraînement interculturel à la candidature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: </a:t>
            </a:r>
            <a:r>
              <a:rPr lang="fr-FR" altLang="de-DE" sz="1600" dirty="0" smtClean="0">
                <a:solidFill>
                  <a:srgbClr val="009FE3"/>
                </a:solidFill>
              </a:rPr>
              <a:t>préparation </a:t>
            </a:r>
            <a:r>
              <a:rPr lang="fr-FR" altLang="de-DE" sz="1600" dirty="0">
                <a:solidFill>
                  <a:srgbClr val="009FE3"/>
                </a:solidFill>
              </a:rPr>
              <a:t>à la recherche d’emploi sur le marché du travail </a:t>
            </a:r>
            <a:r>
              <a:rPr lang="fr-FR" altLang="de-DE" sz="1600" dirty="0" smtClean="0">
                <a:solidFill>
                  <a:srgbClr val="009FE3"/>
                </a:solidFill>
              </a:rPr>
              <a:t>international</a:t>
            </a:r>
            <a:endParaRPr lang="fr-FR" altLang="de-DE" sz="1600" dirty="0">
              <a:solidFill>
                <a:srgbClr val="009FE3"/>
              </a:solidFill>
            </a:endParaRP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>
              <a:solidFill>
                <a:srgbClr val="009FE3"/>
              </a:solidFill>
            </a:endParaRPr>
          </a:p>
          <a:p>
            <a:pPr marL="0" indent="0" eaLnBrk="1" hangingPunct="1">
              <a:buClr>
                <a:srgbClr val="009DE0"/>
              </a:buClr>
            </a:pPr>
            <a:r>
              <a:rPr lang="fr-FR" altLang="de-DE" sz="1600" b="1" dirty="0">
                <a:solidFill>
                  <a:srgbClr val="009FE3"/>
                </a:solidFill>
              </a:rPr>
              <a:t>Prix d’Excellence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: </a:t>
            </a:r>
            <a:r>
              <a:rPr lang="fr-FR" altLang="de-DE" sz="1600" dirty="0" smtClean="0">
                <a:solidFill>
                  <a:srgbClr val="009FE3"/>
                </a:solidFill>
              </a:rPr>
              <a:t>récompense </a:t>
            </a:r>
            <a:r>
              <a:rPr lang="fr-FR" altLang="de-DE" sz="1600" dirty="0">
                <a:solidFill>
                  <a:srgbClr val="009FE3"/>
                </a:solidFill>
              </a:rPr>
              <a:t>d</a:t>
            </a:r>
            <a:r>
              <a:rPr lang="fr-FR" altLang="de-DE" sz="1600" dirty="0" smtClean="0">
                <a:solidFill>
                  <a:srgbClr val="009FE3"/>
                </a:solidFill>
              </a:rPr>
              <a:t>es </a:t>
            </a:r>
            <a:r>
              <a:rPr lang="fr-FR" altLang="de-DE" sz="1600" dirty="0">
                <a:solidFill>
                  <a:srgbClr val="009FE3"/>
                </a:solidFill>
              </a:rPr>
              <a:t>diplômé*es ayant </a:t>
            </a:r>
            <a:r>
              <a:rPr lang="fr-FR" altLang="de-DE" sz="1600" dirty="0" smtClean="0">
                <a:solidFill>
                  <a:srgbClr val="009FE3"/>
                </a:solidFill>
              </a:rPr>
              <a:t>démontré </a:t>
            </a:r>
            <a:r>
              <a:rPr lang="fr-FR" altLang="de-DE" sz="1600" dirty="0">
                <a:solidFill>
                  <a:srgbClr val="009FE3"/>
                </a:solidFill>
              </a:rPr>
              <a:t>leur excellence aux niveaux scientifique et </a:t>
            </a:r>
            <a:r>
              <a:rPr lang="fr-FR" altLang="de-DE" sz="1600" dirty="0" smtClean="0">
                <a:solidFill>
                  <a:srgbClr val="009FE3"/>
                </a:solidFill>
              </a:rPr>
              <a:t>interculturel</a:t>
            </a: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>
              <a:solidFill>
                <a:srgbClr val="009FE3"/>
              </a:solidFill>
            </a:endParaRPr>
          </a:p>
          <a:p>
            <a:pPr marL="0" indent="0" eaLnBrk="1" hangingPunct="1">
              <a:buClr>
                <a:srgbClr val="009DE0"/>
              </a:buClr>
            </a:pPr>
            <a:r>
              <a:rPr lang="fr-FR" altLang="de-DE" sz="1600" b="1" dirty="0">
                <a:solidFill>
                  <a:srgbClr val="009FE3"/>
                </a:solidFill>
              </a:rPr>
              <a:t>Relations entreprises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: </a:t>
            </a:r>
            <a:r>
              <a:rPr lang="fr-FR" altLang="de-DE" sz="1600" dirty="0" smtClean="0">
                <a:solidFill>
                  <a:srgbClr val="009FE3"/>
                </a:solidFill>
              </a:rPr>
              <a:t>partenariats </a:t>
            </a:r>
            <a:r>
              <a:rPr lang="fr-FR" altLang="de-DE" sz="1600" dirty="0">
                <a:solidFill>
                  <a:srgbClr val="009FE3"/>
                </a:solidFill>
              </a:rPr>
              <a:t>avec les acteurs économiques, manifestations communes, bourses</a:t>
            </a:r>
          </a:p>
          <a:p>
            <a:pPr eaLnBrk="1" hangingPunct="1">
              <a:spcAft>
                <a:spcPts val="600"/>
              </a:spcAft>
              <a:buClrTx/>
              <a:buFontTx/>
              <a:buNone/>
            </a:pPr>
            <a:endParaRPr lang="fr-FR" altLang="de-DE" sz="1600" dirty="0">
              <a:solidFill>
                <a:srgbClr val="009FE3"/>
              </a:solidFill>
            </a:endParaRPr>
          </a:p>
          <a:p>
            <a:pPr marL="0" indent="0" eaLnBrk="1" hangingPunct="1">
              <a:buClr>
                <a:srgbClr val="009DE0"/>
              </a:buClr>
            </a:pPr>
            <a:r>
              <a:rPr lang="fr-FR" altLang="de-DE" sz="1600" b="1" dirty="0">
                <a:solidFill>
                  <a:srgbClr val="009FE3"/>
                </a:solidFill>
              </a:rPr>
              <a:t>Réseaux de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diplômé*es : </a:t>
            </a:r>
            <a:r>
              <a:rPr lang="fr-FR" altLang="de-DE" sz="1600" dirty="0" smtClean="0">
                <a:solidFill>
                  <a:srgbClr val="009FE3"/>
                </a:solidFill>
              </a:rPr>
              <a:t>soutien </a:t>
            </a:r>
            <a:r>
              <a:rPr lang="fr-FR" altLang="de-DE" sz="1600" dirty="0">
                <a:solidFill>
                  <a:srgbClr val="009FE3"/>
                </a:solidFill>
              </a:rPr>
              <a:t>financier et conceptuel, large réseau de contacts interdisciplinaires</a:t>
            </a:r>
          </a:p>
          <a:p>
            <a:pPr eaLnBrk="1" hangingPunct="1">
              <a:buClrTx/>
              <a:buFontTx/>
              <a:buNone/>
            </a:pPr>
            <a:endParaRPr lang="fr-FR" altLang="de-DE" sz="1600" dirty="0">
              <a:solidFill>
                <a:srgbClr val="009F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35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459524" y="718070"/>
            <a:ext cx="9115280" cy="348813"/>
          </a:xfrm>
        </p:spPr>
        <p:txBody>
          <a:bodyPr/>
          <a:lstStyle/>
          <a:p>
            <a:r>
              <a:rPr lang="de-DE" dirty="0" smtClean="0"/>
              <a:t>Weg frei für Eure Entfaltung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459524" y="333704"/>
            <a:ext cx="9115280" cy="348813"/>
          </a:xfrm>
        </p:spPr>
        <p:txBody>
          <a:bodyPr/>
          <a:lstStyle/>
          <a:p>
            <a:r>
              <a:rPr lang="fr-FR" dirty="0"/>
              <a:t>Voie libre pour votre épanouissement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14</a:t>
            </a:fld>
            <a:endParaRPr lang="de-DE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8CED732-151D-4D29-BBE8-7CF9740DCF77}"/>
              </a:ext>
            </a:extLst>
          </p:cNvPr>
          <p:cNvSpPr txBox="1"/>
          <p:nvPr/>
        </p:nvSpPr>
        <p:spPr>
          <a:xfrm>
            <a:off x="459523" y="2230162"/>
            <a:ext cx="5296843" cy="37856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Excellence dans la discipline étudiée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Compétences linguistiques, générales et de spécialité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Expérience à l’étranger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Première expérience professionnelle parmi des stages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Flexibilité &amp; mobilité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Engagement &amp; persévérance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Compétences interculturelles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Esprit d’équipe</a:t>
            </a:r>
          </a:p>
          <a:p>
            <a:pPr>
              <a:lnSpc>
                <a:spcPct val="150000"/>
              </a:lnSpc>
            </a:pPr>
            <a:endParaRPr lang="fr-FR" altLang="ko-KR" sz="1600" b="1" dirty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En bref : un développement </a:t>
            </a:r>
            <a:r>
              <a:rPr lang="fr-FR" altLang="ko-KR" sz="1600" b="1" dirty="0" smtClean="0">
                <a:solidFill>
                  <a:schemeClr val="accent1"/>
                </a:solidFill>
                <a:cs typeface="Arial" pitchFamily="34" charset="0"/>
              </a:rPr>
              <a:t>personnel</a:t>
            </a: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 incomparable</a:t>
            </a:r>
            <a:endParaRPr lang="fr-FR" altLang="ko-KR" sz="16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59523" y="1603175"/>
            <a:ext cx="5296843" cy="5909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altLang="ko-KR" b="1" dirty="0">
                <a:solidFill>
                  <a:schemeClr val="accent1"/>
                </a:solidFill>
                <a:cs typeface="Arial" pitchFamily="34" charset="0"/>
              </a:rPr>
              <a:t>L'acquisition de compétences bien au-delà des études</a:t>
            </a:r>
            <a:endParaRPr lang="en-US" altLang="ko-KR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2D004B0-062A-4237-A95B-8C0AC2E58ECF}"/>
              </a:ext>
            </a:extLst>
          </p:cNvPr>
          <p:cNvSpPr txBox="1"/>
          <p:nvPr/>
        </p:nvSpPr>
        <p:spPr>
          <a:xfrm>
            <a:off x="6133010" y="2191726"/>
            <a:ext cx="5449390" cy="41549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sz="1600" dirty="0" smtClean="0">
                <a:solidFill>
                  <a:schemeClr val="accent2"/>
                </a:solidFill>
                <a:cs typeface="Arial" pitchFamily="34" charset="0"/>
              </a:rPr>
              <a:t>Ausgezeichnetes Fachwissen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sz="1600" dirty="0" smtClean="0">
                <a:solidFill>
                  <a:schemeClr val="accent2"/>
                </a:solidFill>
                <a:cs typeface="Arial" pitchFamily="34" charset="0"/>
              </a:rPr>
              <a:t>Sprachkompetenz allgemein &amp; spezifisch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sz="1600" dirty="0" smtClean="0">
                <a:solidFill>
                  <a:schemeClr val="accent2"/>
                </a:solidFill>
                <a:cs typeface="Arial" pitchFamily="34" charset="0"/>
              </a:rPr>
              <a:t>Auslandserfahrung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sz="1600" dirty="0" smtClean="0">
                <a:solidFill>
                  <a:schemeClr val="accent2"/>
                </a:solidFill>
                <a:cs typeface="Arial" pitchFamily="34" charset="0"/>
              </a:rPr>
              <a:t>Erste Berufserfahrung durch Praktika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sz="1600" dirty="0" smtClean="0">
                <a:solidFill>
                  <a:schemeClr val="accent2"/>
                </a:solidFill>
                <a:cs typeface="Arial" pitchFamily="34" charset="0"/>
              </a:rPr>
              <a:t>Flexibilität &amp; Mobilität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sz="1600" dirty="0" smtClean="0">
                <a:solidFill>
                  <a:schemeClr val="accent2"/>
                </a:solidFill>
                <a:cs typeface="Arial" pitchFamily="34" charset="0"/>
              </a:rPr>
              <a:t>Engagement &amp; Belastbarkeit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sz="1600" dirty="0" smtClean="0">
                <a:solidFill>
                  <a:schemeClr val="accent2"/>
                </a:solidFill>
                <a:cs typeface="Arial" pitchFamily="34" charset="0"/>
              </a:rPr>
              <a:t>Interkulturelle Kompetenz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ko-KR" sz="1600" dirty="0" smtClean="0">
                <a:solidFill>
                  <a:schemeClr val="accent2"/>
                </a:solidFill>
                <a:cs typeface="Arial" pitchFamily="34" charset="0"/>
              </a:rPr>
              <a:t>Teamfähigkeit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altLang="ko-KR" sz="1600" dirty="0">
              <a:solidFill>
                <a:schemeClr val="accent2"/>
              </a:solidFill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ko-KR" sz="1600" dirty="0" smtClean="0">
                <a:solidFill>
                  <a:schemeClr val="accent2"/>
                </a:solidFill>
                <a:cs typeface="Arial" pitchFamily="34" charset="0"/>
              </a:rPr>
              <a:t>Kurz gesagt: eine unvergleichliche </a:t>
            </a:r>
            <a:r>
              <a:rPr lang="de-DE" altLang="ko-KR" sz="1600" b="1" dirty="0" smtClean="0">
                <a:solidFill>
                  <a:schemeClr val="accent2"/>
                </a:solidFill>
                <a:cs typeface="Arial" pitchFamily="34" charset="0"/>
              </a:rPr>
              <a:t>Persönlichkeitsentwicklung</a:t>
            </a:r>
            <a:endParaRPr lang="de-DE" altLang="ko-KR" sz="1600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7BB8A8AA-2C80-43DE-BD90-A116765B89E5}"/>
              </a:ext>
            </a:extLst>
          </p:cNvPr>
          <p:cNvSpPr txBox="1"/>
          <p:nvPr/>
        </p:nvSpPr>
        <p:spPr>
          <a:xfrm>
            <a:off x="6133010" y="1603175"/>
            <a:ext cx="5449390" cy="3416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ko-KR" b="1" dirty="0">
                <a:solidFill>
                  <a:schemeClr val="accent2"/>
                </a:solidFill>
                <a:cs typeface="Arial" pitchFamily="34" charset="0"/>
              </a:rPr>
              <a:t>Kompetenzerwerb weit über das Studium hinaus</a:t>
            </a:r>
            <a:endParaRPr lang="en-US" altLang="ko-KR" b="1" dirty="0">
              <a:solidFill>
                <a:schemeClr val="accent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570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59524" y="307140"/>
            <a:ext cx="9115280" cy="348813"/>
          </a:xfrm>
        </p:spPr>
        <p:txBody>
          <a:bodyPr/>
          <a:lstStyle/>
          <a:p>
            <a:r>
              <a:rPr lang="fr-FR" dirty="0" smtClean="0"/>
              <a:t>Votre </a:t>
            </a:r>
            <a:r>
              <a:rPr lang="fr-FR" dirty="0"/>
              <a:t>tremplin professionnel 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459524" y="702021"/>
            <a:ext cx="9115280" cy="348813"/>
          </a:xfrm>
        </p:spPr>
        <p:txBody>
          <a:bodyPr/>
          <a:lstStyle/>
          <a:p>
            <a:r>
              <a:rPr lang="de-DE" dirty="0"/>
              <a:t>Euer Karrieresprungbrett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693086" y="1712126"/>
            <a:ext cx="7016314" cy="16435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Un parcours européen certifié par l’UFA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ko-KR" sz="16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Une </a:t>
            </a:r>
            <a:r>
              <a:rPr lang="fr-FR" altLang="ko-KR" sz="1600" dirty="0">
                <a:solidFill>
                  <a:schemeClr val="accent1"/>
                </a:solidFill>
                <a:cs typeface="Arial" pitchFamily="34" charset="0"/>
              </a:rPr>
              <a:t>qualification idéale pour réussir et vous épanouir sur un marché du travail international</a:t>
            </a:r>
            <a:endParaRPr lang="fr-FR" altLang="ko-KR" sz="16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ko-KR" sz="16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>
                <a:solidFill>
                  <a:schemeClr val="accent1"/>
                </a:solidFill>
                <a:cs typeface="Arial" pitchFamily="34" charset="0"/>
              </a:rPr>
              <a:t>Un réseau </a:t>
            </a: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européen et international et des entrainement interculturel à la candidature pour votre entrée dans le marché de l’emploi</a:t>
            </a:r>
            <a:endParaRPr lang="fr-FR" altLang="ko-KR" sz="16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3C343C5-D20E-470A-8C1D-E39E6BC73C7E}"/>
              </a:ext>
            </a:extLst>
          </p:cNvPr>
          <p:cNvSpPr txBox="1"/>
          <p:nvPr/>
        </p:nvSpPr>
        <p:spPr>
          <a:xfrm>
            <a:off x="1477778" y="1746980"/>
            <a:ext cx="3039455" cy="157382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altLang="ko-KR" sz="2000" dirty="0" smtClean="0">
                <a:solidFill>
                  <a:schemeClr val="accent1"/>
                </a:solidFill>
              </a:rPr>
              <a:t>Vos études avec l’UFA : Une </a:t>
            </a:r>
            <a:r>
              <a:rPr lang="fr-FR" altLang="ko-KR" sz="2000" dirty="0">
                <a:solidFill>
                  <a:schemeClr val="accent1"/>
                </a:solidFill>
              </a:rPr>
              <a:t>plus-value indéniable sur le marché du travail à l’international !</a:t>
            </a:r>
            <a:endParaRPr lang="en-US" altLang="ko-KR" sz="2000" dirty="0">
              <a:solidFill>
                <a:schemeClr val="accent1"/>
              </a:solidFill>
            </a:endParaRPr>
          </a:p>
        </p:txBody>
      </p:sp>
      <p:sp>
        <p:nvSpPr>
          <p:cNvPr id="28" name="Foliennummernplatzhalter 9"/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693086" y="3796603"/>
            <a:ext cx="7016314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accent2"/>
                </a:solidFill>
              </a:rPr>
              <a:t>Ein durch die DFH zertifizierter europäischer Bildungsweg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accent2"/>
                </a:solidFill>
              </a:rPr>
              <a:t>Eine perfekte </a:t>
            </a:r>
            <a:r>
              <a:rPr lang="de-DE" sz="1600" dirty="0">
                <a:solidFill>
                  <a:schemeClr val="accent2"/>
                </a:solidFill>
              </a:rPr>
              <a:t>Ausbildung, </a:t>
            </a:r>
            <a:r>
              <a:rPr lang="de-DE" sz="1600" dirty="0" smtClean="0">
                <a:solidFill>
                  <a:schemeClr val="accent2"/>
                </a:solidFill>
              </a:rPr>
              <a:t>um in </a:t>
            </a:r>
            <a:r>
              <a:rPr lang="de-DE" sz="1600" dirty="0">
                <a:solidFill>
                  <a:schemeClr val="accent2"/>
                </a:solidFill>
              </a:rPr>
              <a:t>einem internationalen Arbeitsmarkt </a:t>
            </a:r>
            <a:r>
              <a:rPr lang="de-DE" sz="1600" dirty="0" smtClean="0">
                <a:solidFill>
                  <a:schemeClr val="accent2"/>
                </a:solidFill>
              </a:rPr>
              <a:t>erfolgreich </a:t>
            </a:r>
            <a:r>
              <a:rPr lang="de-DE" sz="1600" dirty="0">
                <a:solidFill>
                  <a:schemeClr val="accent2"/>
                </a:solidFill>
              </a:rPr>
              <a:t>zu sein und sich zu </a:t>
            </a:r>
            <a:r>
              <a:rPr lang="de-DE" sz="1600" dirty="0" smtClean="0">
                <a:solidFill>
                  <a:schemeClr val="accent2"/>
                </a:solidFill>
              </a:rPr>
              <a:t>entfalten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</a:rPr>
              <a:t>Ein europäisches und internationales Netzwerk und interkulturelle Bewerbungstrainings für Euren Einstieg in den Arbeitsmarkt</a:t>
            </a:r>
            <a:endParaRPr lang="de-DE" sz="1600" dirty="0" smtClean="0">
              <a:solidFill>
                <a:schemeClr val="accent2"/>
              </a:solidFill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52620186-85A9-224F-8560-D00E3F99D9A8}"/>
              </a:ext>
            </a:extLst>
          </p:cNvPr>
          <p:cNvSpPr txBox="1"/>
          <p:nvPr/>
        </p:nvSpPr>
        <p:spPr>
          <a:xfrm>
            <a:off x="1477778" y="3898751"/>
            <a:ext cx="3039455" cy="16115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3000"/>
              </a:lnSpc>
            </a:pPr>
            <a:r>
              <a:rPr lang="de-DE" altLang="ko-KR" sz="2000" dirty="0" smtClean="0">
                <a:solidFill>
                  <a:schemeClr val="accent2"/>
                </a:solidFill>
              </a:rPr>
              <a:t>Euer Studium bei der DFH: Ein </a:t>
            </a:r>
            <a:r>
              <a:rPr lang="de-DE" altLang="ko-KR" sz="2000" dirty="0">
                <a:solidFill>
                  <a:schemeClr val="accent2"/>
                </a:solidFill>
              </a:rPr>
              <a:t>Plus auf dem internationalen Arbeitsmarkt!</a:t>
            </a:r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7" y="4435787"/>
            <a:ext cx="741810" cy="74181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3" y="2159404"/>
            <a:ext cx="748972" cy="7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42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 b="14954"/>
          <a:stretch/>
        </p:blipFill>
        <p:spPr>
          <a:xfrm>
            <a:off x="-32846" y="30479"/>
            <a:ext cx="12224846" cy="682752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2846" y="0"/>
            <a:ext cx="12224846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En </a:t>
            </a:r>
            <a:r>
              <a:rPr lang="de-DE" dirty="0" err="1" smtClean="0"/>
              <a:t>résumé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Kurz zusammengefasst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16</a:t>
            </a:fld>
            <a:endParaRPr lang="de-DE" dirty="0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type="body" sz="quarter" idx="15"/>
          </p:nvPr>
        </p:nvSpPr>
        <p:spPr bwMode="auto">
          <a:xfrm>
            <a:off x="462410" y="1446213"/>
            <a:ext cx="11267856" cy="459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4163" indent="-28257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600" dirty="0" smtClean="0">
                <a:solidFill>
                  <a:srgbClr val="81725E"/>
                </a:solidFill>
              </a:rPr>
              <a:t>Die </a:t>
            </a:r>
            <a:r>
              <a:rPr lang="de-DE" altLang="de-DE" sz="1600" dirty="0">
                <a:solidFill>
                  <a:srgbClr val="81725E"/>
                </a:solidFill>
              </a:rPr>
              <a:t>DFH ist ein Netzwerk aus über</a:t>
            </a:r>
            <a:r>
              <a:rPr lang="de-DE" altLang="de-DE" sz="1600" b="1" dirty="0">
                <a:solidFill>
                  <a:srgbClr val="81725E"/>
                </a:solidFill>
              </a:rPr>
              <a:t> 200 Hochschulen.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de-DE" altLang="de-DE" sz="1600" dirty="0">
                <a:solidFill>
                  <a:srgbClr val="009FE3"/>
                </a:solidFill>
              </a:rPr>
              <a:t>     </a:t>
            </a:r>
            <a:r>
              <a:rPr lang="fr-FR" altLang="de-DE" sz="1600" dirty="0">
                <a:solidFill>
                  <a:srgbClr val="009FE3"/>
                </a:solidFill>
              </a:rPr>
              <a:t>Le réseau de l’UFA </a:t>
            </a:r>
            <a:r>
              <a:rPr lang="fr-FR" altLang="de-DE" sz="1600" dirty="0" smtClean="0">
                <a:solidFill>
                  <a:srgbClr val="009FE3"/>
                </a:solidFill>
              </a:rPr>
              <a:t>est composé de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200 </a:t>
            </a:r>
            <a:r>
              <a:rPr lang="fr-FR" altLang="de-DE" sz="1600" b="1" dirty="0">
                <a:solidFill>
                  <a:srgbClr val="009FE3"/>
                </a:solidFill>
              </a:rPr>
              <a:t>établissements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de-DE" altLang="de-DE" sz="200" b="1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600" dirty="0" smtClean="0">
                <a:solidFill>
                  <a:srgbClr val="81725E"/>
                </a:solidFill>
              </a:rPr>
              <a:t>Ihr studiert </a:t>
            </a:r>
            <a:r>
              <a:rPr lang="de-DE" altLang="de-DE" sz="1600" dirty="0">
                <a:solidFill>
                  <a:srgbClr val="81725E"/>
                </a:solidFill>
              </a:rPr>
              <a:t>gleichzeitig an einer deutschen und einer französischen Hochschule und </a:t>
            </a:r>
            <a:r>
              <a:rPr lang="de-DE" altLang="de-DE" sz="1600" dirty="0" smtClean="0">
                <a:solidFill>
                  <a:srgbClr val="81725E"/>
                </a:solidFill>
              </a:rPr>
              <a:t>erhaltet einen </a:t>
            </a:r>
            <a:r>
              <a:rPr lang="de-DE" altLang="de-DE" sz="1600" b="1" dirty="0">
                <a:solidFill>
                  <a:srgbClr val="81725E"/>
                </a:solidFill>
              </a:rPr>
              <a:t>Doppelabschluss.</a:t>
            </a:r>
            <a:r>
              <a:rPr lang="de-DE" altLang="de-DE" sz="1600" dirty="0">
                <a:solidFill>
                  <a:srgbClr val="81725E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altLang="de-DE" sz="1600" dirty="0">
                <a:solidFill>
                  <a:srgbClr val="009FE3"/>
                </a:solidFill>
              </a:rPr>
              <a:t>     L’UFA permet d’étudier simultanément dans un établissement allemand et </a:t>
            </a:r>
            <a:r>
              <a:rPr lang="fr-FR" altLang="de-DE" sz="1600" dirty="0" smtClean="0">
                <a:solidFill>
                  <a:srgbClr val="009FE3"/>
                </a:solidFill>
              </a:rPr>
              <a:t>un établissement </a:t>
            </a:r>
            <a:r>
              <a:rPr lang="fr-FR" altLang="de-DE" sz="1600" dirty="0">
                <a:solidFill>
                  <a:srgbClr val="009FE3"/>
                </a:solidFill>
              </a:rPr>
              <a:t>français et </a:t>
            </a:r>
            <a:r>
              <a:rPr lang="fr-FR" altLang="de-DE" sz="1600" dirty="0" smtClean="0">
                <a:solidFill>
                  <a:srgbClr val="009FE3"/>
                </a:solidFill>
              </a:rPr>
              <a:t>d’obtenir </a:t>
            </a:r>
            <a:r>
              <a:rPr lang="fr-FR" altLang="de-DE" sz="1600" dirty="0">
                <a:solidFill>
                  <a:srgbClr val="009FE3"/>
                </a:solidFill>
              </a:rPr>
              <a:t>un </a:t>
            </a:r>
            <a:r>
              <a:rPr lang="fr-FR" altLang="de-DE" sz="1600" b="1" dirty="0">
                <a:solidFill>
                  <a:srgbClr val="009FE3"/>
                </a:solidFill>
              </a:rPr>
              <a:t>double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diplôme</a:t>
            </a:r>
            <a:r>
              <a:rPr lang="fr-FR" altLang="de-DE" sz="1600" dirty="0" smtClean="0">
                <a:solidFill>
                  <a:srgbClr val="009FE3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endParaRPr lang="de-DE" altLang="de-DE" sz="200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600" b="1" dirty="0" smtClean="0">
                <a:solidFill>
                  <a:srgbClr val="81725E"/>
                </a:solidFill>
              </a:rPr>
              <a:t>196 </a:t>
            </a:r>
            <a:r>
              <a:rPr lang="de-DE" altLang="de-DE" sz="1600" b="1" dirty="0">
                <a:solidFill>
                  <a:srgbClr val="81725E"/>
                </a:solidFill>
              </a:rPr>
              <a:t>Studiengänge</a:t>
            </a:r>
            <a:r>
              <a:rPr lang="de-DE" altLang="de-DE" sz="1600" dirty="0">
                <a:solidFill>
                  <a:srgbClr val="81725E"/>
                </a:solidFill>
              </a:rPr>
              <a:t> in </a:t>
            </a:r>
            <a:r>
              <a:rPr lang="de-DE" altLang="de-DE" sz="1600" b="1" dirty="0" smtClean="0">
                <a:solidFill>
                  <a:srgbClr val="81725E"/>
                </a:solidFill>
              </a:rPr>
              <a:t>147 </a:t>
            </a:r>
            <a:r>
              <a:rPr lang="de-DE" altLang="de-DE" sz="1600" b="1" dirty="0">
                <a:solidFill>
                  <a:srgbClr val="81725E"/>
                </a:solidFill>
              </a:rPr>
              <a:t>Städten</a:t>
            </a:r>
            <a:r>
              <a:rPr lang="de-DE" altLang="de-DE" sz="1600" dirty="0">
                <a:solidFill>
                  <a:srgbClr val="81725E"/>
                </a:solidFill>
              </a:rPr>
              <a:t> stehen </a:t>
            </a:r>
            <a:r>
              <a:rPr lang="de-DE" altLang="de-DE" sz="1600" dirty="0" smtClean="0">
                <a:solidFill>
                  <a:srgbClr val="81725E"/>
                </a:solidFill>
              </a:rPr>
              <a:t>euch </a:t>
            </a:r>
            <a:r>
              <a:rPr lang="de-DE" altLang="de-DE" sz="1600" dirty="0">
                <a:solidFill>
                  <a:srgbClr val="81725E"/>
                </a:solidFill>
              </a:rPr>
              <a:t>zur Auswahl.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altLang="de-DE" sz="1600" dirty="0">
                <a:solidFill>
                  <a:srgbClr val="009FE3"/>
                </a:solidFill>
              </a:rPr>
              <a:t>     Vous pouvez choisir parmi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196 </a:t>
            </a:r>
            <a:r>
              <a:rPr lang="fr-FR" altLang="de-DE" sz="1600" b="1" dirty="0">
                <a:solidFill>
                  <a:srgbClr val="009FE3"/>
                </a:solidFill>
              </a:rPr>
              <a:t>cursus</a:t>
            </a:r>
            <a:r>
              <a:rPr lang="fr-FR" altLang="de-DE" sz="1600" dirty="0">
                <a:solidFill>
                  <a:srgbClr val="009FE3"/>
                </a:solidFill>
              </a:rPr>
              <a:t> dans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147 </a:t>
            </a:r>
            <a:r>
              <a:rPr lang="fr-FR" altLang="de-DE" sz="1600" b="1" dirty="0">
                <a:solidFill>
                  <a:srgbClr val="009FE3"/>
                </a:solidFill>
              </a:rPr>
              <a:t>villes</a:t>
            </a:r>
            <a:r>
              <a:rPr lang="fr-FR" altLang="de-DE" sz="1600" dirty="0" smtClean="0">
                <a:solidFill>
                  <a:srgbClr val="009FE3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de-DE" altLang="de-DE" sz="200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81725E"/>
                </a:solidFill>
              </a:rPr>
              <a:t>Die DFH unterstützt </a:t>
            </a:r>
            <a:r>
              <a:rPr lang="de-DE" altLang="de-DE" sz="1600" dirty="0" smtClean="0">
                <a:solidFill>
                  <a:srgbClr val="81725E"/>
                </a:solidFill>
              </a:rPr>
              <a:t>euren Auslandsaufenthalt </a:t>
            </a:r>
            <a:r>
              <a:rPr lang="de-DE" altLang="de-DE" sz="1600" dirty="0">
                <a:solidFill>
                  <a:srgbClr val="81725E"/>
                </a:solidFill>
              </a:rPr>
              <a:t>mit </a:t>
            </a:r>
            <a:r>
              <a:rPr lang="de-DE" altLang="de-DE" sz="1600" b="1" dirty="0" smtClean="0">
                <a:solidFill>
                  <a:srgbClr val="81725E"/>
                </a:solidFill>
              </a:rPr>
              <a:t>350 </a:t>
            </a:r>
            <a:r>
              <a:rPr lang="de-DE" altLang="de-DE" sz="1600" b="1" dirty="0">
                <a:solidFill>
                  <a:srgbClr val="81725E"/>
                </a:solidFill>
              </a:rPr>
              <a:t>Euro pro Monat.</a:t>
            </a:r>
          </a:p>
          <a:p>
            <a:pPr>
              <a:lnSpc>
                <a:spcPct val="100000"/>
              </a:lnSpc>
            </a:pPr>
            <a:r>
              <a:rPr lang="fr-FR" altLang="de-DE" sz="1600" dirty="0">
                <a:solidFill>
                  <a:srgbClr val="009FE3"/>
                </a:solidFill>
              </a:rPr>
              <a:t>     L’UFA soutient votre séjour à l'étranger </a:t>
            </a:r>
            <a:r>
              <a:rPr lang="fr-FR" altLang="de-DE" sz="1600" dirty="0" smtClean="0">
                <a:solidFill>
                  <a:srgbClr val="009FE3"/>
                </a:solidFill>
              </a:rPr>
              <a:t>à hauteur de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350 </a:t>
            </a:r>
            <a:r>
              <a:rPr lang="fr-FR" altLang="de-DE" sz="1600" b="1" dirty="0">
                <a:solidFill>
                  <a:srgbClr val="009FE3"/>
                </a:solidFill>
              </a:rPr>
              <a:t>euros par </a:t>
            </a:r>
            <a:r>
              <a:rPr lang="fr-FR" altLang="de-DE" sz="1600" b="1" dirty="0" smtClean="0">
                <a:solidFill>
                  <a:srgbClr val="009FE3"/>
                </a:solidFill>
              </a:rPr>
              <a:t>mois.</a:t>
            </a:r>
          </a:p>
          <a:p>
            <a:pPr>
              <a:lnSpc>
                <a:spcPct val="100000"/>
              </a:lnSpc>
            </a:pPr>
            <a:endParaRPr lang="de-DE" altLang="de-DE" sz="200" b="1" dirty="0">
              <a:solidFill>
                <a:srgbClr val="81725E"/>
              </a:solidFill>
            </a:endParaRPr>
          </a:p>
          <a:p>
            <a:pPr marL="282575" indent="-280988" eaLnBrk="1" hangingPunct="1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81725E"/>
                </a:solidFill>
              </a:rPr>
              <a:t>Der Doppelabschluss ist </a:t>
            </a:r>
            <a:r>
              <a:rPr lang="de-DE" altLang="de-DE" sz="1600" dirty="0" smtClean="0">
                <a:solidFill>
                  <a:srgbClr val="81725E"/>
                </a:solidFill>
              </a:rPr>
              <a:t>euer</a:t>
            </a:r>
            <a:r>
              <a:rPr lang="de-DE" altLang="de-DE" sz="1600" b="1" dirty="0" smtClean="0">
                <a:solidFill>
                  <a:srgbClr val="81725E"/>
                </a:solidFill>
              </a:rPr>
              <a:t> </a:t>
            </a:r>
            <a:r>
              <a:rPr lang="de-DE" altLang="de-DE" sz="1600" b="1" dirty="0">
                <a:solidFill>
                  <a:srgbClr val="81725E"/>
                </a:solidFill>
              </a:rPr>
              <a:t>Karrieresprungbrett.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de-DE" altLang="de-DE" sz="1600" dirty="0" smtClean="0">
                <a:solidFill>
                  <a:srgbClr val="009FE3"/>
                </a:solidFill>
              </a:rPr>
              <a:t>	Le </a:t>
            </a:r>
            <a:r>
              <a:rPr lang="de-DE" altLang="de-DE" sz="1600" dirty="0">
                <a:solidFill>
                  <a:srgbClr val="009FE3"/>
                </a:solidFill>
              </a:rPr>
              <a:t>double </a:t>
            </a:r>
            <a:r>
              <a:rPr lang="de-DE" altLang="de-DE" sz="1600" dirty="0" err="1">
                <a:solidFill>
                  <a:srgbClr val="009FE3"/>
                </a:solidFill>
              </a:rPr>
              <a:t>diplôme</a:t>
            </a:r>
            <a:r>
              <a:rPr lang="de-DE" altLang="de-DE" sz="1600" dirty="0">
                <a:solidFill>
                  <a:srgbClr val="009FE3"/>
                </a:solidFill>
              </a:rPr>
              <a:t> </a:t>
            </a:r>
            <a:r>
              <a:rPr lang="de-DE" altLang="de-DE" sz="1600" dirty="0" err="1">
                <a:solidFill>
                  <a:srgbClr val="009FE3"/>
                </a:solidFill>
              </a:rPr>
              <a:t>est</a:t>
            </a:r>
            <a:r>
              <a:rPr lang="de-DE" altLang="de-DE" sz="1600" dirty="0">
                <a:solidFill>
                  <a:srgbClr val="009FE3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9FE3"/>
                </a:solidFill>
              </a:rPr>
              <a:t>un</a:t>
            </a:r>
            <a:r>
              <a:rPr lang="de-DE" altLang="de-DE" sz="1600" dirty="0" smtClean="0">
                <a:solidFill>
                  <a:srgbClr val="009FE3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9FE3"/>
                </a:solidFill>
              </a:rPr>
              <a:t>véritable</a:t>
            </a:r>
            <a:r>
              <a:rPr lang="de-DE" altLang="de-DE" sz="1600" dirty="0" smtClean="0">
                <a:solidFill>
                  <a:srgbClr val="009FE3"/>
                </a:solidFill>
              </a:rPr>
              <a:t> </a:t>
            </a:r>
            <a:r>
              <a:rPr lang="de-DE" altLang="de-DE" sz="1600" b="1" dirty="0" err="1">
                <a:solidFill>
                  <a:srgbClr val="009FE3"/>
                </a:solidFill>
              </a:rPr>
              <a:t>tremplin</a:t>
            </a:r>
            <a:r>
              <a:rPr lang="de-DE" altLang="de-DE" sz="1600" b="1" dirty="0">
                <a:solidFill>
                  <a:srgbClr val="009FE3"/>
                </a:solidFill>
              </a:rPr>
              <a:t> </a:t>
            </a:r>
            <a:r>
              <a:rPr lang="de-DE" altLang="de-DE" sz="1600" b="1" dirty="0" err="1">
                <a:solidFill>
                  <a:srgbClr val="009FE3"/>
                </a:solidFill>
              </a:rPr>
              <a:t>professionnel</a:t>
            </a:r>
            <a:r>
              <a:rPr lang="de-DE" altLang="de-DE" sz="1600" b="1" dirty="0">
                <a:solidFill>
                  <a:srgbClr val="009FE3"/>
                </a:solidFill>
              </a:rPr>
              <a:t>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041" y="322128"/>
            <a:ext cx="2047574" cy="6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60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574" r="16060" b="1"/>
          <a:stretch/>
        </p:blipFill>
        <p:spPr>
          <a:xfrm>
            <a:off x="5906947" y="0"/>
            <a:ext cx="6285053" cy="6858000"/>
          </a:xfrm>
        </p:spPr>
      </p:pic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41421" y="1304827"/>
            <a:ext cx="5255448" cy="689915"/>
          </a:xfrm>
        </p:spPr>
        <p:txBody>
          <a:bodyPr/>
          <a:lstStyle/>
          <a:p>
            <a:r>
              <a:rPr lang="de-DE" dirty="0" smtClean="0"/>
              <a:t>Comment </a:t>
            </a:r>
            <a:r>
              <a:rPr lang="de-DE" dirty="0" err="1" smtClean="0"/>
              <a:t>postuler</a:t>
            </a:r>
            <a:r>
              <a:rPr lang="de-DE" dirty="0" smtClean="0"/>
              <a:t> ?</a:t>
            </a:r>
          </a:p>
          <a:p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441421" y="1994742"/>
            <a:ext cx="5255846" cy="159941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fr-FR" sz="1600" dirty="0"/>
              <a:t>Scannez simplement ce </a:t>
            </a:r>
            <a:r>
              <a:rPr lang="fr-FR" sz="1600" b="1" dirty="0"/>
              <a:t>code QR </a:t>
            </a:r>
            <a:r>
              <a:rPr lang="fr-FR" sz="1600" dirty="0"/>
              <a:t>pour accéder à notre </a:t>
            </a:r>
            <a:r>
              <a:rPr lang="fr-FR" sz="1600" b="1" dirty="0"/>
              <a:t>guide des études interactif en </a:t>
            </a:r>
            <a:r>
              <a:rPr lang="fr-FR" sz="1600" b="1" dirty="0" smtClean="0"/>
              <a:t>ligne</a:t>
            </a:r>
            <a:r>
              <a:rPr lang="fr-FR" sz="16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fr-FR" sz="1600" dirty="0" smtClean="0"/>
              <a:t>Vous </a:t>
            </a:r>
            <a:r>
              <a:rPr lang="fr-FR" sz="1600" dirty="0"/>
              <a:t>y trouverez toutes les informations utiles sur votre </a:t>
            </a:r>
            <a:r>
              <a:rPr lang="fr-FR" sz="1600" b="1" dirty="0"/>
              <a:t>candidature</a:t>
            </a:r>
            <a:r>
              <a:rPr lang="fr-FR" sz="1600" dirty="0"/>
              <a:t>, le </a:t>
            </a:r>
            <a:r>
              <a:rPr lang="fr-FR" sz="1600" b="1" dirty="0"/>
              <a:t>déroulement des études</a:t>
            </a:r>
            <a:r>
              <a:rPr lang="fr-FR" sz="1600" dirty="0"/>
              <a:t>, leur contenu et, bien sûr, les bons </a:t>
            </a:r>
            <a:r>
              <a:rPr lang="fr-FR" sz="1600" b="1" dirty="0"/>
              <a:t>interlocuteurs</a:t>
            </a:r>
            <a:r>
              <a:rPr lang="fr-FR" sz="1600" dirty="0"/>
              <a:t> dans nos institutions partenaires.</a:t>
            </a:r>
            <a:endParaRPr lang="de-DE" sz="1600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2"/>
          </p:nvPr>
        </p:nvSpPr>
        <p:spPr>
          <a:xfrm>
            <a:off x="441421" y="3777973"/>
            <a:ext cx="5255846" cy="1175706"/>
          </a:xfrm>
        </p:spPr>
        <p:txBody>
          <a:bodyPr/>
          <a:lstStyle/>
          <a:p>
            <a:r>
              <a:rPr lang="de-DE" dirty="0"/>
              <a:t>Wie bewerbe ich mich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41421" y="4953679"/>
            <a:ext cx="5255448" cy="159941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de-DE" sz="1600" dirty="0" smtClean="0"/>
              <a:t>Einfach diesen </a:t>
            </a:r>
            <a:r>
              <a:rPr lang="de-DE" sz="1600" b="1" dirty="0" smtClean="0"/>
              <a:t>QR-Code einscannen </a:t>
            </a:r>
            <a:r>
              <a:rPr lang="de-DE" sz="1600" dirty="0" smtClean="0"/>
              <a:t>und schon landet ihr in unserem </a:t>
            </a:r>
            <a:r>
              <a:rPr lang="de-DE" sz="1600" b="1" dirty="0" smtClean="0"/>
              <a:t>interaktiven Online-Studienführer</a:t>
            </a:r>
            <a:r>
              <a:rPr lang="de-DE" sz="16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de-DE" sz="1600" dirty="0" smtClean="0"/>
              <a:t>Dort findet ihr alle Informationen zu </a:t>
            </a:r>
            <a:r>
              <a:rPr lang="de-DE" sz="1600" b="1" dirty="0" smtClean="0"/>
              <a:t>Bewerbung, Studienverlauf</a:t>
            </a:r>
            <a:r>
              <a:rPr lang="de-DE" sz="1600" dirty="0" smtClean="0"/>
              <a:t>, Studieninhalten und natürlich auch die richtigen </a:t>
            </a:r>
            <a:r>
              <a:rPr lang="de-DE" sz="1600" b="1" dirty="0" smtClean="0"/>
              <a:t>Ansprechpartner</a:t>
            </a:r>
            <a:r>
              <a:rPr lang="de-DE" sz="1600" dirty="0" smtClean="0"/>
              <a:t> an unseren Partnerinstitutionen.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982E49A6-5269-EC49-94EE-622DB7549F5A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4575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5544"/>
          <a:stretch>
            <a:fillRect/>
          </a:stretch>
        </p:blipFill>
        <p:spPr/>
      </p:pic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38392" y="3595260"/>
            <a:ext cx="5255846" cy="2062103"/>
          </a:xfrm>
        </p:spPr>
        <p:txBody>
          <a:bodyPr/>
          <a:lstStyle/>
          <a:p>
            <a:r>
              <a:rPr lang="de-DE" sz="4000" dirty="0" smtClean="0"/>
              <a:t>Für weitere Informationen und Einblicke folgt uns auf Instagram!</a:t>
            </a:r>
            <a:endParaRPr lang="de-DE" sz="40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438392" y="1069962"/>
            <a:ext cx="5255846" cy="2062103"/>
          </a:xfrm>
        </p:spPr>
        <p:txBody>
          <a:bodyPr/>
          <a:lstStyle/>
          <a:p>
            <a:r>
              <a:rPr lang="fr-FR" sz="4000" dirty="0"/>
              <a:t>Pour plus d'informations et d'aperçus, </a:t>
            </a:r>
            <a:r>
              <a:rPr lang="fr-FR" sz="4000" dirty="0" smtClean="0"/>
              <a:t>abonnez-vous </a:t>
            </a:r>
            <a:r>
              <a:rPr lang="fr-FR" sz="4000" dirty="0"/>
              <a:t>sur Instagram !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699690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6591476-5E1B-465A-ADB9-2A57A5334DE3}"/>
              </a:ext>
            </a:extLst>
          </p:cNvPr>
          <p:cNvSpPr txBox="1"/>
          <p:nvPr/>
        </p:nvSpPr>
        <p:spPr>
          <a:xfrm>
            <a:off x="6465468" y="5509521"/>
            <a:ext cx="256904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Suivez-nous sur</a:t>
            </a:r>
          </a:p>
          <a:p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Folgen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Sie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uns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auf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6463" y="5214712"/>
            <a:ext cx="5154028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</a:t>
            </a:r>
            <a:r>
              <a:rPr lang="de-DE" sz="2400" dirty="0" smtClean="0">
                <a:solidFill>
                  <a:schemeClr val="bg1"/>
                </a:solidFill>
              </a:rPr>
              <a:t>ielen </a:t>
            </a:r>
            <a:r>
              <a:rPr lang="de-DE" sz="2400" dirty="0">
                <a:solidFill>
                  <a:schemeClr val="bg1"/>
                </a:solidFill>
              </a:rPr>
              <a:t>Dank für </a:t>
            </a:r>
            <a:r>
              <a:rPr lang="de-DE" sz="2400" dirty="0" smtClean="0">
                <a:solidFill>
                  <a:schemeClr val="bg1"/>
                </a:solidFill>
              </a:rPr>
              <a:t>Eure </a:t>
            </a:r>
            <a:r>
              <a:rPr lang="de-DE" sz="2400" dirty="0">
                <a:solidFill>
                  <a:schemeClr val="bg1"/>
                </a:solidFill>
              </a:rPr>
              <a:t>Aufmerksamkeit!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8" name="Bild 7" descr="qr-cod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23" y="5563765"/>
            <a:ext cx="921922" cy="9219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6C9B46E-49D5-E944-8521-350376CC87CD}"/>
              </a:ext>
            </a:extLst>
          </p:cNvPr>
          <p:cNvSpPr txBox="1"/>
          <p:nvPr/>
        </p:nvSpPr>
        <p:spPr>
          <a:xfrm>
            <a:off x="656463" y="4683215"/>
            <a:ext cx="3915044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Merci de </a:t>
            </a:r>
            <a:r>
              <a:rPr lang="de-DE" sz="2400" dirty="0" err="1">
                <a:solidFill>
                  <a:schemeClr val="bg1"/>
                </a:solidFill>
              </a:rPr>
              <a:t>votre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attention</a:t>
            </a:r>
            <a:r>
              <a:rPr lang="de-DE" sz="24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6E1D02E-B05F-7242-A453-ADEBBBD60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0660" y="3912086"/>
            <a:ext cx="4848075" cy="1469539"/>
          </a:xfrm>
        </p:spPr>
        <p:txBody>
          <a:bodyPr/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06" y="5957310"/>
            <a:ext cx="2249203" cy="5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15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r="14609"/>
          <a:stretch>
            <a:fillRect/>
          </a:stretch>
        </p:blipFill>
        <p:spPr>
          <a:xfrm>
            <a:off x="6102513" y="-1"/>
            <a:ext cx="6089487" cy="6858001"/>
          </a:xfr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783770" y="1262221"/>
            <a:ext cx="4901921" cy="1716110"/>
          </a:xfrm>
        </p:spPr>
        <p:txBody>
          <a:bodyPr/>
          <a:lstStyle/>
          <a:p>
            <a:r>
              <a:rPr lang="fr-FR" dirty="0"/>
              <a:t>L’UFA – bien plus </a:t>
            </a:r>
            <a:r>
              <a:rPr lang="fr-FR" dirty="0" smtClean="0"/>
              <a:t>qu'une simple  </a:t>
            </a:r>
            <a:r>
              <a:rPr lang="fr-FR" dirty="0"/>
              <a:t>université</a:t>
            </a:r>
          </a:p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783770" y="3588564"/>
            <a:ext cx="4901922" cy="1749790"/>
          </a:xfrm>
        </p:spPr>
        <p:txBody>
          <a:bodyPr/>
          <a:lstStyle/>
          <a:p>
            <a:r>
              <a:rPr lang="de-DE" dirty="0"/>
              <a:t>Die DFH – mehr als nur eine Hochschule</a:t>
            </a:r>
          </a:p>
        </p:txBody>
      </p:sp>
      <p:grpSp>
        <p:nvGrpSpPr>
          <p:cNvPr id="3" name="Gruppierung 2"/>
          <p:cNvGrpSpPr/>
          <p:nvPr/>
        </p:nvGrpSpPr>
        <p:grpSpPr>
          <a:xfrm>
            <a:off x="9668764" y="257175"/>
            <a:ext cx="2124075" cy="790575"/>
            <a:chOff x="7610475" y="257175"/>
            <a:chExt cx="2124075" cy="790575"/>
          </a:xfrm>
        </p:grpSpPr>
        <p:sp>
          <p:nvSpPr>
            <p:cNvPr id="2" name="Rechteck 1"/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5" name="Bild 1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698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L‘UFA en </a:t>
            </a:r>
            <a:r>
              <a:rPr lang="de-DE" dirty="0" err="1" smtClean="0"/>
              <a:t>bref</a:t>
            </a:r>
            <a:r>
              <a:rPr lang="de-DE" dirty="0" smtClean="0"/>
              <a:t> :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Die DFH auf einen Blick</a:t>
            </a:r>
            <a:endParaRPr lang="de-DE" dirty="0"/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693086" y="1753319"/>
            <a:ext cx="7016314" cy="14219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1600" b="1" dirty="0">
                <a:solidFill>
                  <a:schemeClr val="accent1"/>
                </a:solidFill>
                <a:cs typeface="Arial" pitchFamily="34" charset="0"/>
              </a:rPr>
              <a:t>Créée en 1997 </a:t>
            </a:r>
            <a:r>
              <a:rPr lang="fr-FR" altLang="ko-KR" sz="1600" dirty="0">
                <a:solidFill>
                  <a:schemeClr val="accent1"/>
                </a:solidFill>
                <a:cs typeface="Arial" pitchFamily="34" charset="0"/>
              </a:rPr>
              <a:t>par les gouvernements de France et </a:t>
            </a: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d’Allemagne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ko-KR" sz="16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Financée </a:t>
            </a:r>
            <a:r>
              <a:rPr lang="fr-FR" altLang="ko-KR" sz="1600" dirty="0">
                <a:solidFill>
                  <a:schemeClr val="accent1"/>
                </a:solidFill>
                <a:cs typeface="Arial" pitchFamily="34" charset="0"/>
              </a:rPr>
              <a:t>à parts égales par les deux pays </a:t>
            </a: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partenaires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ko-KR" sz="1600" dirty="0" smtClean="0">
              <a:solidFill>
                <a:schemeClr val="accent1"/>
              </a:solidFill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ko-KR" sz="1600" dirty="0">
                <a:solidFill>
                  <a:schemeClr val="accent1"/>
                </a:solidFill>
                <a:cs typeface="Arial" pitchFamily="34" charset="0"/>
              </a:rPr>
              <a:t>Un </a:t>
            </a:r>
            <a:r>
              <a:rPr lang="fr-FR" altLang="ko-KR" sz="1600" b="1" dirty="0">
                <a:solidFill>
                  <a:schemeClr val="accent1"/>
                </a:solidFill>
                <a:cs typeface="Arial" pitchFamily="34" charset="0"/>
              </a:rPr>
              <a:t>réseau de 208 établissements d'enseignement supérieur dans 147 villes</a:t>
            </a:r>
            <a:r>
              <a:rPr lang="fr-FR" altLang="ko-KR" sz="1600" dirty="0">
                <a:solidFill>
                  <a:schemeClr val="accent1"/>
                </a:solidFill>
                <a:cs typeface="Arial" pitchFamily="34" charset="0"/>
              </a:rPr>
              <a:t> en France, </a:t>
            </a: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Allemagne, dans </a:t>
            </a:r>
            <a:r>
              <a:rPr lang="fr-FR" altLang="ko-KR" sz="1600" dirty="0">
                <a:solidFill>
                  <a:schemeClr val="accent1"/>
                </a:solidFill>
                <a:cs typeface="Arial" pitchFamily="34" charset="0"/>
              </a:rPr>
              <a:t>toute </a:t>
            </a:r>
            <a:r>
              <a:rPr lang="fr-FR" altLang="ko-KR" sz="1600" dirty="0" smtClean="0">
                <a:solidFill>
                  <a:schemeClr val="accent1"/>
                </a:solidFill>
                <a:cs typeface="Arial" pitchFamily="34" charset="0"/>
              </a:rPr>
              <a:t>l'Europe et au delà</a:t>
            </a:r>
            <a:endParaRPr lang="fr-FR" altLang="ko-KR" sz="16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3C343C5-D20E-470A-8C1D-E39E6BC73C7E}"/>
              </a:ext>
            </a:extLst>
          </p:cNvPr>
          <p:cNvSpPr txBox="1"/>
          <p:nvPr/>
        </p:nvSpPr>
        <p:spPr>
          <a:xfrm>
            <a:off x="1477781" y="1658490"/>
            <a:ext cx="3039455" cy="161158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altLang="ko-KR" sz="2800" dirty="0">
                <a:solidFill>
                  <a:schemeClr val="accent1"/>
                </a:solidFill>
              </a:rPr>
              <a:t>L'UFA est une institution internationale unique au monde.</a:t>
            </a:r>
            <a:endParaRPr lang="en-US" altLang="ko-KR" sz="2800" dirty="0">
              <a:solidFill>
                <a:schemeClr val="accent1"/>
              </a:solidFill>
            </a:endParaRPr>
          </a:p>
        </p:txBody>
      </p:sp>
      <p:sp>
        <p:nvSpPr>
          <p:cNvPr id="28" name="Foliennummernplatzhalter 9"/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693086" y="3706391"/>
            <a:ext cx="7016314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Gründung 1997 </a:t>
            </a:r>
            <a:r>
              <a:rPr lang="de-DE" sz="1600" dirty="0">
                <a:solidFill>
                  <a:schemeClr val="accent2"/>
                </a:solidFill>
              </a:rPr>
              <a:t>durch die Regierungen Deutschlands </a:t>
            </a:r>
            <a:br>
              <a:rPr lang="de-DE" sz="1600" dirty="0">
                <a:solidFill>
                  <a:schemeClr val="accent2"/>
                </a:solidFill>
              </a:rPr>
            </a:br>
            <a:r>
              <a:rPr lang="de-DE" sz="1600" dirty="0">
                <a:solidFill>
                  <a:schemeClr val="accent2"/>
                </a:solidFill>
              </a:rPr>
              <a:t>und Frankreichs </a:t>
            </a:r>
            <a:endParaRPr lang="de-DE" sz="1600" dirty="0" smtClean="0">
              <a:solidFill>
                <a:schemeClr val="accent2"/>
              </a:solidFill>
            </a:endParaRPr>
          </a:p>
          <a:p>
            <a:endParaRPr lang="de-DE" sz="16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accent2"/>
                </a:solidFill>
              </a:rPr>
              <a:t>Finanzierung </a:t>
            </a:r>
            <a:r>
              <a:rPr lang="de-DE" sz="1600" dirty="0">
                <a:solidFill>
                  <a:schemeClr val="accent2"/>
                </a:solidFill>
              </a:rPr>
              <a:t>zu gleichen Teilen durch beide </a:t>
            </a:r>
            <a:r>
              <a:rPr lang="de-DE" sz="1600" dirty="0" smtClean="0">
                <a:solidFill>
                  <a:schemeClr val="accent2"/>
                </a:solidFill>
              </a:rPr>
              <a:t>Partnerländer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accent2"/>
                </a:solidFill>
              </a:rPr>
              <a:t>Ein </a:t>
            </a:r>
            <a:r>
              <a:rPr lang="de-DE" sz="1600" b="1" dirty="0" smtClean="0">
                <a:solidFill>
                  <a:schemeClr val="accent2"/>
                </a:solidFill>
              </a:rPr>
              <a:t>Netzwerk aus 208 Hochschulen in 147 Städten </a:t>
            </a:r>
            <a:r>
              <a:rPr lang="de-DE" sz="1600" dirty="0" smtClean="0">
                <a:solidFill>
                  <a:schemeClr val="accent2"/>
                </a:solidFill>
              </a:rPr>
              <a:t>in Deutschland, Frankreich, ganz Europa und darüber hinaus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52620186-85A9-224F-8560-D00E3F99D9A8}"/>
              </a:ext>
            </a:extLst>
          </p:cNvPr>
          <p:cNvSpPr txBox="1"/>
          <p:nvPr/>
        </p:nvSpPr>
        <p:spPr>
          <a:xfrm>
            <a:off x="1477781" y="3808539"/>
            <a:ext cx="3039455" cy="16115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3000"/>
              </a:lnSpc>
            </a:pPr>
            <a:r>
              <a:rPr lang="de-DE" altLang="ko-KR" sz="2800" dirty="0" smtClean="0">
                <a:solidFill>
                  <a:schemeClr val="accent2"/>
                </a:solidFill>
              </a:rPr>
              <a:t>Die DFH ist eine internationale Organisation wie keine Andere.</a:t>
            </a:r>
            <a:endParaRPr lang="de-DE" altLang="ko-KR" sz="2800" dirty="0">
              <a:solidFill>
                <a:schemeClr val="accent2"/>
              </a:solidFill>
            </a:endParaRPr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8" y="4243427"/>
            <a:ext cx="741810" cy="74181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6" y="1994968"/>
            <a:ext cx="748972" cy="7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4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Nos chiffres clés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Unsere Kennzahlen</a:t>
            </a:r>
            <a:endParaRPr lang="de-DE" dirty="0"/>
          </a:p>
        </p:txBody>
      </p:sp>
      <p:sp>
        <p:nvSpPr>
          <p:cNvPr id="28" name="Foliennummernplatzhalter 9"/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59524" y="1487929"/>
            <a:ext cx="11004026" cy="4226253"/>
            <a:chOff x="455976" y="1493529"/>
            <a:chExt cx="11004026" cy="4226253"/>
          </a:xfrm>
        </p:grpSpPr>
        <p:grpSp>
          <p:nvGrpSpPr>
            <p:cNvPr id="14" name="Gruppierung 13"/>
            <p:cNvGrpSpPr/>
            <p:nvPr/>
          </p:nvGrpSpPr>
          <p:grpSpPr>
            <a:xfrm>
              <a:off x="3397321" y="1582277"/>
              <a:ext cx="8062680" cy="603841"/>
              <a:chOff x="2022753" y="1380677"/>
              <a:chExt cx="8718141" cy="603841"/>
            </a:xfrm>
          </p:grpSpPr>
          <p:sp>
            <p:nvSpPr>
              <p:cNvPr id="15" name="Textplatzhalter 35"/>
              <p:cNvSpPr txBox="1">
                <a:spLocks/>
              </p:cNvSpPr>
              <p:nvPr/>
            </p:nvSpPr>
            <p:spPr>
              <a:xfrm>
                <a:off x="2022753" y="1380677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>
                    <a:solidFill>
                      <a:schemeClr val="accent1"/>
                    </a:solidFill>
                  </a:rPr>
                  <a:t>établissements français, allemands et internationaux</a:t>
                </a:r>
              </a:p>
            </p:txBody>
          </p:sp>
          <p:sp>
            <p:nvSpPr>
              <p:cNvPr id="16" name="Textplatzhalter 35"/>
              <p:cNvSpPr txBox="1">
                <a:spLocks/>
              </p:cNvSpPr>
              <p:nvPr/>
            </p:nvSpPr>
            <p:spPr>
              <a:xfrm>
                <a:off x="2022753" y="1687001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>
                    <a:solidFill>
                      <a:schemeClr val="accent2"/>
                    </a:solidFill>
                  </a:rPr>
                  <a:t>deutsche, französische sowie internationale Hochschuleinrichtungen</a:t>
                </a:r>
              </a:p>
            </p:txBody>
          </p:sp>
        </p:grpSp>
        <p:grpSp>
          <p:nvGrpSpPr>
            <p:cNvPr id="17" name="Gruppierung 16"/>
            <p:cNvGrpSpPr/>
            <p:nvPr/>
          </p:nvGrpSpPr>
          <p:grpSpPr>
            <a:xfrm>
              <a:off x="3397321" y="2458608"/>
              <a:ext cx="8062680" cy="603841"/>
              <a:chOff x="2022753" y="2089052"/>
              <a:chExt cx="8718141" cy="603841"/>
            </a:xfrm>
          </p:grpSpPr>
          <p:sp>
            <p:nvSpPr>
              <p:cNvPr id="18" name="Textplatzhalter 35"/>
              <p:cNvSpPr txBox="1">
                <a:spLocks/>
              </p:cNvSpPr>
              <p:nvPr/>
            </p:nvSpPr>
            <p:spPr>
              <a:xfrm>
                <a:off x="2022753" y="2089052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>
                    <a:solidFill>
                      <a:schemeClr val="accent1"/>
                    </a:solidFill>
                  </a:rPr>
                  <a:t>cursus intégrés dans plus de 20 disciplines</a:t>
                </a:r>
              </a:p>
            </p:txBody>
          </p:sp>
          <p:sp>
            <p:nvSpPr>
              <p:cNvPr id="19" name="Textplatzhalter 35"/>
              <p:cNvSpPr txBox="1">
                <a:spLocks/>
              </p:cNvSpPr>
              <p:nvPr/>
            </p:nvSpPr>
            <p:spPr>
              <a:xfrm>
                <a:off x="2022753" y="2395376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>
                    <a:solidFill>
                      <a:schemeClr val="accent2"/>
                    </a:solidFill>
                  </a:rPr>
                  <a:t>integrierte Studiengänge in über 20 Fachbereichen</a:t>
                </a:r>
              </a:p>
            </p:txBody>
          </p:sp>
        </p:grpSp>
        <p:grpSp>
          <p:nvGrpSpPr>
            <p:cNvPr id="20" name="Gruppierung 19"/>
            <p:cNvGrpSpPr/>
            <p:nvPr/>
          </p:nvGrpSpPr>
          <p:grpSpPr>
            <a:xfrm>
              <a:off x="3397321" y="3334939"/>
              <a:ext cx="8062681" cy="603841"/>
              <a:chOff x="2022753" y="2810191"/>
              <a:chExt cx="8718141" cy="603841"/>
            </a:xfrm>
          </p:grpSpPr>
          <p:sp>
            <p:nvSpPr>
              <p:cNvPr id="21" name="Textplatzhalter 35"/>
              <p:cNvSpPr txBox="1">
                <a:spLocks/>
              </p:cNvSpPr>
              <p:nvPr/>
            </p:nvSpPr>
            <p:spPr>
              <a:xfrm>
                <a:off x="2022753" y="2810191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err="1" smtClean="0">
                    <a:solidFill>
                      <a:schemeClr val="accent1"/>
                    </a:solidFill>
                  </a:rPr>
                  <a:t>Étudiant</a:t>
                </a:r>
                <a:r>
                  <a:rPr lang="de-DE" dirty="0" smtClean="0">
                    <a:solidFill>
                      <a:schemeClr val="accent1"/>
                    </a:solidFill>
                  </a:rPr>
                  <a:t>*es </a:t>
                </a:r>
                <a:r>
                  <a:rPr lang="de-DE" dirty="0" err="1" smtClean="0">
                    <a:solidFill>
                      <a:schemeClr val="accent1"/>
                    </a:solidFill>
                  </a:rPr>
                  <a:t>actuellement</a:t>
                </a:r>
                <a:r>
                  <a:rPr lang="de-DE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1"/>
                    </a:solidFill>
                  </a:rPr>
                  <a:t>inscrites</a:t>
                </a:r>
                <a:endParaRPr lang="de-DE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" name="Textplatzhalter 35"/>
              <p:cNvSpPr txBox="1">
                <a:spLocks/>
              </p:cNvSpPr>
              <p:nvPr/>
            </p:nvSpPr>
            <p:spPr>
              <a:xfrm>
                <a:off x="2022753" y="3116515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smtClean="0">
                    <a:solidFill>
                      <a:schemeClr val="accent2"/>
                    </a:solidFill>
                  </a:rPr>
                  <a:t>Aktuell eingeschriebene Studierende</a:t>
                </a:r>
                <a:endParaRPr lang="de-DE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23" name="Gruppierung 22"/>
            <p:cNvGrpSpPr/>
            <p:nvPr/>
          </p:nvGrpSpPr>
          <p:grpSpPr>
            <a:xfrm>
              <a:off x="3396675" y="4211270"/>
              <a:ext cx="8063325" cy="603841"/>
              <a:chOff x="2022753" y="3524948"/>
              <a:chExt cx="8718141" cy="603841"/>
            </a:xfrm>
          </p:grpSpPr>
          <p:sp>
            <p:nvSpPr>
              <p:cNvPr id="24" name="Textplatzhalter 35"/>
              <p:cNvSpPr txBox="1">
                <a:spLocks/>
              </p:cNvSpPr>
              <p:nvPr/>
            </p:nvSpPr>
            <p:spPr>
              <a:xfrm>
                <a:off x="2022753" y="3524948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err="1" smtClean="0">
                    <a:solidFill>
                      <a:schemeClr val="accent1"/>
                    </a:solidFill>
                  </a:rPr>
                  <a:t>Diplômé</a:t>
                </a:r>
                <a:r>
                  <a:rPr lang="de-DE" dirty="0" smtClean="0">
                    <a:solidFill>
                      <a:schemeClr val="accent1"/>
                    </a:solidFill>
                  </a:rPr>
                  <a:t>*es </a:t>
                </a:r>
                <a:r>
                  <a:rPr lang="de-DE" dirty="0" err="1" smtClean="0">
                    <a:solidFill>
                      <a:schemeClr val="accent1"/>
                    </a:solidFill>
                  </a:rPr>
                  <a:t>depuis</a:t>
                </a:r>
                <a:r>
                  <a:rPr lang="de-DE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1"/>
                    </a:solidFill>
                  </a:rPr>
                  <a:t>notre</a:t>
                </a:r>
                <a:r>
                  <a:rPr lang="de-DE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1"/>
                    </a:solidFill>
                  </a:rPr>
                  <a:t>fondation</a:t>
                </a:r>
                <a:endParaRPr lang="de-DE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" name="Textplatzhalter 35"/>
              <p:cNvSpPr txBox="1">
                <a:spLocks/>
              </p:cNvSpPr>
              <p:nvPr/>
            </p:nvSpPr>
            <p:spPr>
              <a:xfrm>
                <a:off x="2022753" y="3831272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smtClean="0">
                    <a:solidFill>
                      <a:schemeClr val="accent2"/>
                    </a:solidFill>
                  </a:rPr>
                  <a:t>Absolvent*innen seit unserer Gründung</a:t>
                </a:r>
                <a:endParaRPr lang="de-DE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35" name="Gruppierung 34"/>
            <p:cNvGrpSpPr/>
            <p:nvPr/>
          </p:nvGrpSpPr>
          <p:grpSpPr>
            <a:xfrm>
              <a:off x="3397321" y="5087601"/>
              <a:ext cx="8062680" cy="603841"/>
              <a:chOff x="2022753" y="4239706"/>
              <a:chExt cx="8718141" cy="603841"/>
            </a:xfrm>
          </p:grpSpPr>
          <p:sp>
            <p:nvSpPr>
              <p:cNvPr id="36" name="Textplatzhalter 35"/>
              <p:cNvSpPr txBox="1">
                <a:spLocks/>
              </p:cNvSpPr>
              <p:nvPr/>
            </p:nvSpPr>
            <p:spPr>
              <a:xfrm>
                <a:off x="2022753" y="4239706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err="1" smtClean="0">
                    <a:solidFill>
                      <a:schemeClr val="accent1"/>
                    </a:solidFill>
                  </a:rPr>
                  <a:t>Docteur</a:t>
                </a:r>
                <a:r>
                  <a:rPr lang="de-DE" dirty="0" smtClean="0">
                    <a:solidFill>
                      <a:schemeClr val="accent1"/>
                    </a:solidFill>
                  </a:rPr>
                  <a:t>*es bi- et </a:t>
                </a:r>
                <a:r>
                  <a:rPr lang="de-DE" dirty="0" err="1" smtClean="0">
                    <a:solidFill>
                      <a:schemeClr val="accent1"/>
                    </a:solidFill>
                  </a:rPr>
                  <a:t>trinationaux</a:t>
                </a:r>
                <a:endParaRPr lang="de-DE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7" name="Textplatzhalter 35"/>
              <p:cNvSpPr txBox="1">
                <a:spLocks/>
              </p:cNvSpPr>
              <p:nvPr/>
            </p:nvSpPr>
            <p:spPr>
              <a:xfrm>
                <a:off x="2022753" y="4546030"/>
                <a:ext cx="8718141" cy="29751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ct val="80000"/>
                  </a:lnSpc>
                  <a:spcBef>
                    <a:spcPts val="1000"/>
                  </a:spcBef>
                  <a:buClrTx/>
                  <a:buSzPct val="85000"/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ClrTx/>
                  <a:buSzPct val="85000"/>
                  <a:buFont typeface="Arial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88000" indent="-108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65000"/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0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4000" indent="-144000" algn="l" defTabSz="914377" rtl="0" eaLnBrk="1" latinLnBrk="0" hangingPunct="1">
                  <a:lnSpc>
                    <a:spcPct val="80000"/>
                  </a:lnSpc>
                  <a:spcBef>
                    <a:spcPts val="500"/>
                  </a:spcBef>
                  <a:buSzPct val="85000"/>
                  <a:buFont typeface="Symbol" charset="2"/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smtClean="0">
                    <a:solidFill>
                      <a:schemeClr val="accent2"/>
                    </a:solidFill>
                  </a:rPr>
                  <a:t>Bi- und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Trinationale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Promovierte</a:t>
                </a:r>
                <a:endParaRPr lang="de-DE" dirty="0">
                  <a:solidFill>
                    <a:schemeClr val="accent2"/>
                  </a:solidFill>
                </a:endParaRPr>
              </a:p>
            </p:txBody>
          </p:sp>
        </p:grpSp>
        <p:pic>
          <p:nvPicPr>
            <p:cNvPr id="41" name="Grafik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1528439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Grafik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2399977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Grafik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3271514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Grafi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4143052"/>
              <a:ext cx="698852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Grafik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5014589"/>
              <a:ext cx="698852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6"/>
            <p:cNvSpPr txBox="1"/>
            <p:nvPr/>
          </p:nvSpPr>
          <p:spPr>
            <a:xfrm>
              <a:off x="1313583" y="1493529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208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7" name="TextBox 6"/>
            <p:cNvSpPr txBox="1"/>
            <p:nvPr/>
          </p:nvSpPr>
          <p:spPr>
            <a:xfrm>
              <a:off x="1313583" y="2360387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196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8" name="TextBox 6"/>
            <p:cNvSpPr txBox="1"/>
            <p:nvPr/>
          </p:nvSpPr>
          <p:spPr>
            <a:xfrm>
              <a:off x="799020" y="3237324"/>
              <a:ext cx="154369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6.100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9" name="TextBox 6"/>
            <p:cNvSpPr txBox="1"/>
            <p:nvPr/>
          </p:nvSpPr>
          <p:spPr>
            <a:xfrm>
              <a:off x="455976" y="4104181"/>
              <a:ext cx="188673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25.000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50" name="TextBox 6"/>
            <p:cNvSpPr txBox="1"/>
            <p:nvPr/>
          </p:nvSpPr>
          <p:spPr>
            <a:xfrm>
              <a:off x="1313583" y="4981118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500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uppierung 10"/>
          <p:cNvGrpSpPr>
            <a:grpSpLocks noChangeAspect="1"/>
          </p:cNvGrpSpPr>
          <p:nvPr/>
        </p:nvGrpSpPr>
        <p:grpSpPr>
          <a:xfrm>
            <a:off x="3737610" y="3664729"/>
            <a:ext cx="7725938" cy="2343150"/>
            <a:chOff x="939800" y="2433407"/>
            <a:chExt cx="10301245" cy="3124200"/>
          </a:xfrm>
        </p:grpSpPr>
        <p:pic>
          <p:nvPicPr>
            <p:cNvPr id="32" name="Bild 8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lum/>
            </a:blip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  <a:noFill/>
          </p:spPr>
        </p:pic>
        <p:pic>
          <p:nvPicPr>
            <p:cNvPr id="33" name="Bild 9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lum contrast="20000"/>
            </a:blip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9878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235111" y="1299758"/>
            <a:ext cx="5714927" cy="634020"/>
          </a:xfrm>
        </p:spPr>
        <p:txBody>
          <a:bodyPr/>
          <a:lstStyle/>
          <a:p>
            <a:r>
              <a:rPr lang="de-DE" dirty="0" smtClean="0"/>
              <a:t>Notre Mission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235112" y="3781593"/>
            <a:ext cx="5714927" cy="634020"/>
          </a:xfrm>
        </p:spPr>
        <p:txBody>
          <a:bodyPr/>
          <a:lstStyle/>
          <a:p>
            <a:r>
              <a:rPr lang="de-DE" dirty="0" smtClean="0"/>
              <a:t>Unsere Mission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982E49A6-5269-EC49-94EE-622DB7549F5A}" type="slidenum">
              <a:rPr lang="de-DE" smtClean="0"/>
              <a:t>5</a:t>
            </a:fld>
            <a:endParaRPr lang="de-DE" dirty="0"/>
          </a:p>
        </p:txBody>
      </p:sp>
      <p:sp>
        <p:nvSpPr>
          <p:cNvPr id="23" name="Textplatzhalter 9"/>
          <p:cNvSpPr>
            <a:spLocks noGrp="1"/>
          </p:cNvSpPr>
          <p:nvPr>
            <p:ph type="body" sz="quarter" idx="4294967295"/>
          </p:nvPr>
        </p:nvSpPr>
        <p:spPr>
          <a:xfrm>
            <a:off x="6144772" y="1299758"/>
            <a:ext cx="5481951" cy="2353902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chemeClr val="accent1"/>
                </a:solidFill>
              </a:rPr>
              <a:t>Renforcement </a:t>
            </a:r>
            <a:r>
              <a:rPr lang="fr-FR" sz="1800" dirty="0">
                <a:solidFill>
                  <a:schemeClr val="accent1"/>
                </a:solidFill>
              </a:rPr>
              <a:t>de la </a:t>
            </a:r>
            <a:r>
              <a:rPr lang="fr-FR" sz="1800" b="1" dirty="0">
                <a:solidFill>
                  <a:schemeClr val="accent1"/>
                </a:solidFill>
              </a:rPr>
              <a:t>coopération</a:t>
            </a:r>
            <a:r>
              <a:rPr lang="fr-FR" sz="1800" dirty="0">
                <a:solidFill>
                  <a:schemeClr val="accent1"/>
                </a:solidFill>
              </a:rPr>
              <a:t> franco-allemande dans les domaines de l'enseignement supérieur et de la </a:t>
            </a:r>
            <a:r>
              <a:rPr lang="fr-FR" sz="1800" dirty="0" smtClean="0">
                <a:solidFill>
                  <a:schemeClr val="accent1"/>
                </a:solidFill>
              </a:rPr>
              <a:t>recherche</a:t>
            </a:r>
            <a:endParaRPr lang="fr-FR" sz="18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1"/>
                </a:solidFill>
              </a:rPr>
              <a:t>Initiation, évaluation et soutien financier </a:t>
            </a:r>
            <a:r>
              <a:rPr lang="fr-FR" sz="1800" dirty="0">
                <a:solidFill>
                  <a:schemeClr val="accent1"/>
                </a:solidFill>
              </a:rPr>
              <a:t>de cursus et de programmes de formation doctorale </a:t>
            </a:r>
            <a:r>
              <a:rPr lang="fr-FR" sz="1800" dirty="0" smtClean="0">
                <a:solidFill>
                  <a:schemeClr val="accent1"/>
                </a:solidFill>
              </a:rPr>
              <a:t>franco-allemands</a:t>
            </a:r>
            <a:endParaRPr lang="fr-FR" sz="18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</a:rPr>
              <a:t>Soutien à la </a:t>
            </a:r>
            <a:r>
              <a:rPr lang="fr-FR" sz="1800" b="1" dirty="0">
                <a:solidFill>
                  <a:schemeClr val="accent1"/>
                </a:solidFill>
              </a:rPr>
              <a:t>mobilité</a:t>
            </a:r>
            <a:r>
              <a:rPr lang="fr-FR" sz="1800" dirty="0">
                <a:solidFill>
                  <a:schemeClr val="accent1"/>
                </a:solidFill>
              </a:rPr>
              <a:t> étudiante et à </a:t>
            </a:r>
            <a:r>
              <a:rPr lang="fr-FR" sz="1800" b="1" dirty="0">
                <a:solidFill>
                  <a:schemeClr val="accent1"/>
                </a:solidFill>
              </a:rPr>
              <a:t>l‘insertion professionnelle internationale</a:t>
            </a:r>
            <a:r>
              <a:rPr lang="fr-FR" sz="1800" dirty="0">
                <a:solidFill>
                  <a:schemeClr val="accent1"/>
                </a:solidFill>
              </a:rPr>
              <a:t> de ses </a:t>
            </a:r>
            <a:r>
              <a:rPr lang="fr-FR" sz="1800" dirty="0" smtClean="0">
                <a:solidFill>
                  <a:schemeClr val="accent1"/>
                </a:solidFill>
              </a:rPr>
              <a:t>diplômé*e</a:t>
            </a:r>
            <a:endParaRPr lang="fr-FR" sz="1800" dirty="0">
              <a:solidFill>
                <a:schemeClr val="accent1"/>
              </a:solidFill>
            </a:endParaRPr>
          </a:p>
        </p:txBody>
      </p:sp>
      <p:sp>
        <p:nvSpPr>
          <p:cNvPr id="24" name="Textplatzhalter 11"/>
          <p:cNvSpPr>
            <a:spLocks noGrp="1"/>
          </p:cNvSpPr>
          <p:nvPr>
            <p:ph type="body" sz="quarter" idx="4294967295"/>
          </p:nvPr>
        </p:nvSpPr>
        <p:spPr>
          <a:xfrm>
            <a:off x="6144772" y="3781593"/>
            <a:ext cx="5498927" cy="2446824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2"/>
                </a:solidFill>
              </a:rPr>
              <a:t>Stärkung </a:t>
            </a:r>
            <a:r>
              <a:rPr lang="de-DE" sz="1800" dirty="0">
                <a:solidFill>
                  <a:schemeClr val="accent2"/>
                </a:solidFill>
              </a:rPr>
              <a:t>der </a:t>
            </a:r>
            <a:r>
              <a:rPr lang="de-DE" sz="1800" b="1" dirty="0">
                <a:solidFill>
                  <a:schemeClr val="accent2"/>
                </a:solidFill>
              </a:rPr>
              <a:t>Zusammenarbeit</a:t>
            </a:r>
            <a:r>
              <a:rPr lang="de-DE" sz="1800" dirty="0">
                <a:solidFill>
                  <a:schemeClr val="accent2"/>
                </a:solidFill>
              </a:rPr>
              <a:t> zwischen Deutschland und Frankreich in den Bereichen Hochschule &amp; </a:t>
            </a:r>
            <a:r>
              <a:rPr lang="de-DE" sz="1800" dirty="0" smtClean="0">
                <a:solidFill>
                  <a:schemeClr val="accent2"/>
                </a:solidFill>
              </a:rPr>
              <a:t>Forschung</a:t>
            </a:r>
            <a:endParaRPr lang="de-DE" sz="18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chemeClr val="accent2"/>
                </a:solidFill>
              </a:rPr>
              <a:t>Initiierung, </a:t>
            </a:r>
            <a:r>
              <a:rPr lang="de-DE" sz="1800" b="1" dirty="0" smtClean="0">
                <a:solidFill>
                  <a:schemeClr val="accent2"/>
                </a:solidFill>
              </a:rPr>
              <a:t>Evaluierung </a:t>
            </a:r>
            <a:r>
              <a:rPr lang="de-DE" sz="1800" b="1" dirty="0">
                <a:solidFill>
                  <a:schemeClr val="accent2"/>
                </a:solidFill>
              </a:rPr>
              <a:t>und finanzielle Förderung </a:t>
            </a:r>
            <a:r>
              <a:rPr lang="de-DE" sz="1800" dirty="0">
                <a:solidFill>
                  <a:schemeClr val="accent2"/>
                </a:solidFill>
              </a:rPr>
              <a:t>von deutsch-französischen Studiengängen und </a:t>
            </a:r>
            <a:r>
              <a:rPr lang="de-DE" sz="1800" dirty="0" smtClean="0">
                <a:solidFill>
                  <a:schemeClr val="accent2"/>
                </a:solidFill>
              </a:rPr>
              <a:t>Doktorandenprogrammen</a:t>
            </a:r>
            <a:endParaRPr lang="de-DE" sz="18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2"/>
                </a:solidFill>
              </a:rPr>
              <a:t>Förderung der </a:t>
            </a:r>
            <a:r>
              <a:rPr lang="de-DE" sz="1800" b="1" dirty="0">
                <a:solidFill>
                  <a:schemeClr val="accent2"/>
                </a:solidFill>
              </a:rPr>
              <a:t>Mobilität und internationaler Karrierechancen</a:t>
            </a:r>
            <a:r>
              <a:rPr lang="de-DE" sz="1800" dirty="0">
                <a:solidFill>
                  <a:schemeClr val="accent2"/>
                </a:solidFill>
              </a:rPr>
              <a:t> für Studierende und </a:t>
            </a:r>
            <a:r>
              <a:rPr lang="de-DE" sz="1800" dirty="0" smtClean="0">
                <a:solidFill>
                  <a:schemeClr val="accent2"/>
                </a:solidFill>
              </a:rPr>
              <a:t>Nachwuchswissenschaftler*innen</a:t>
            </a:r>
            <a:endParaRPr lang="de-DE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1" t="-556" r="714" b="556"/>
          <a:stretch/>
        </p:blipFill>
        <p:spPr>
          <a:xfrm>
            <a:off x="4445000" y="-1"/>
            <a:ext cx="7810500" cy="6858001"/>
          </a:xfrm>
        </p:spPr>
      </p:pic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29846" y="2073390"/>
            <a:ext cx="4581066" cy="2062103"/>
          </a:xfrm>
        </p:spPr>
        <p:txBody>
          <a:bodyPr/>
          <a:lstStyle/>
          <a:p>
            <a:r>
              <a:rPr lang="de-DE" sz="4000" dirty="0" smtClean="0"/>
              <a:t>Notre </a:t>
            </a:r>
            <a:r>
              <a:rPr lang="de-DE" sz="4000" dirty="0" err="1" smtClean="0"/>
              <a:t>réseau</a:t>
            </a:r>
            <a:r>
              <a:rPr lang="de-DE" sz="4000" dirty="0"/>
              <a:t> </a:t>
            </a:r>
            <a:r>
              <a:rPr lang="de-DE" sz="4000" dirty="0" smtClean="0"/>
              <a:t>:</a:t>
            </a:r>
          </a:p>
          <a:p>
            <a:r>
              <a:rPr lang="de-DE" sz="4000" dirty="0" smtClean="0"/>
              <a:t>147 </a:t>
            </a:r>
            <a:r>
              <a:rPr lang="de-DE" sz="4000" dirty="0" err="1" smtClean="0"/>
              <a:t>villes</a:t>
            </a:r>
            <a:r>
              <a:rPr lang="de-DE" sz="4000" dirty="0" smtClean="0"/>
              <a:t> </a:t>
            </a:r>
            <a:r>
              <a:rPr lang="de-DE" sz="4000" dirty="0" err="1" smtClean="0"/>
              <a:t>universitaires</a:t>
            </a:r>
            <a:r>
              <a:rPr lang="de-DE" sz="4000" dirty="0" smtClean="0"/>
              <a:t> à </a:t>
            </a:r>
            <a:r>
              <a:rPr lang="de-DE" sz="4000" dirty="0" err="1" smtClean="0"/>
              <a:t>votre</a:t>
            </a:r>
            <a:r>
              <a:rPr lang="de-DE" sz="4000" dirty="0" smtClean="0"/>
              <a:t> </a:t>
            </a:r>
            <a:r>
              <a:rPr lang="de-DE" sz="4000" dirty="0" err="1" smtClean="0"/>
              <a:t>choix</a:t>
            </a:r>
            <a:endParaRPr lang="de-DE" sz="40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29846" y="4528164"/>
            <a:ext cx="4581066" cy="1569660"/>
          </a:xfrm>
        </p:spPr>
        <p:txBody>
          <a:bodyPr/>
          <a:lstStyle/>
          <a:p>
            <a:r>
              <a:rPr lang="de-DE" sz="4000" dirty="0" smtClean="0"/>
              <a:t>Unser Netzwerk:</a:t>
            </a:r>
          </a:p>
          <a:p>
            <a:r>
              <a:rPr lang="de-DE" sz="4000" dirty="0" smtClean="0"/>
              <a:t>147 Universitäts-städte zur Auswahl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982E49A6-5269-EC49-94EE-622DB7549F5A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1078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29846" y="1706358"/>
            <a:ext cx="5255846" cy="1717393"/>
          </a:xfrm>
        </p:spPr>
        <p:txBody>
          <a:bodyPr/>
          <a:lstStyle/>
          <a:p>
            <a:r>
              <a:rPr lang="de-DE" dirty="0" smtClean="0"/>
              <a:t>Notre </a:t>
            </a:r>
            <a:r>
              <a:rPr lang="de-DE" dirty="0" err="1" smtClean="0"/>
              <a:t>offre</a:t>
            </a:r>
            <a:r>
              <a:rPr lang="de-DE" dirty="0" smtClean="0"/>
              <a:t> </a:t>
            </a:r>
            <a:r>
              <a:rPr lang="de-DE" dirty="0" err="1" smtClean="0"/>
              <a:t>d‘études</a:t>
            </a:r>
            <a:r>
              <a:rPr lang="de-DE" dirty="0" smtClean="0"/>
              <a:t>…</a:t>
            </a:r>
            <a:endParaRPr lang="de-DE" dirty="0"/>
          </a:p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429846" y="3588564"/>
            <a:ext cx="5255846" cy="1175706"/>
          </a:xfrm>
        </p:spPr>
        <p:txBody>
          <a:bodyPr/>
          <a:lstStyle/>
          <a:p>
            <a:r>
              <a:rPr lang="de-DE" dirty="0"/>
              <a:t>Unser </a:t>
            </a:r>
            <a:r>
              <a:rPr lang="de-DE" dirty="0" smtClean="0"/>
              <a:t>Studienangebot…</a:t>
            </a:r>
            <a:endParaRPr lang="de-DE" dirty="0"/>
          </a:p>
        </p:txBody>
      </p:sp>
      <p:grpSp>
        <p:nvGrpSpPr>
          <p:cNvPr id="17" name="Gruppierung 16"/>
          <p:cNvGrpSpPr/>
          <p:nvPr/>
        </p:nvGrpSpPr>
        <p:grpSpPr>
          <a:xfrm>
            <a:off x="9668764" y="257175"/>
            <a:ext cx="2124075" cy="790575"/>
            <a:chOff x="7610475" y="257175"/>
            <a:chExt cx="2124075" cy="790575"/>
          </a:xfrm>
        </p:grpSpPr>
        <p:sp>
          <p:nvSpPr>
            <p:cNvPr id="19" name="Rechteck 18"/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0" name="Bild 1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  <p:pic>
        <p:nvPicPr>
          <p:cNvPr id="12" name="Bildplatzhalter 11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28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666E68-13A4-7F4E-98BB-1C396B0E58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…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choix</a:t>
            </a:r>
            <a:r>
              <a:rPr lang="de-DE" dirty="0" smtClean="0"/>
              <a:t> immense à </a:t>
            </a:r>
            <a:r>
              <a:rPr lang="de-DE" dirty="0" err="1" smtClean="0"/>
              <a:t>tous</a:t>
            </a:r>
            <a:r>
              <a:rPr lang="de-DE" dirty="0" smtClean="0"/>
              <a:t> les </a:t>
            </a:r>
            <a:r>
              <a:rPr lang="de-DE" dirty="0" err="1" smtClean="0"/>
              <a:t>niveaux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59524" y="718070"/>
            <a:ext cx="9115280" cy="713016"/>
          </a:xfrm>
        </p:spPr>
        <p:txBody>
          <a:bodyPr/>
          <a:lstStyle/>
          <a:p>
            <a:r>
              <a:rPr lang="de-DE" dirty="0" smtClean="0"/>
              <a:t>… eine Riesenauswahl auf allen Ebenen</a:t>
            </a:r>
            <a:endParaRPr lang="de-DE" dirty="0"/>
          </a:p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62409" y="1446213"/>
            <a:ext cx="5226213" cy="497200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1" dirty="0" smtClean="0">
                <a:solidFill>
                  <a:schemeClr val="accent1"/>
                </a:solidFill>
              </a:rPr>
              <a:t>Niveau </a:t>
            </a:r>
            <a:r>
              <a:rPr lang="de-DE" sz="1800" b="1" dirty="0" err="1" smtClean="0">
                <a:solidFill>
                  <a:schemeClr val="accent1"/>
                </a:solidFill>
              </a:rPr>
              <a:t>Licence</a:t>
            </a:r>
            <a:r>
              <a:rPr lang="de-DE" sz="1800" b="1" dirty="0" smtClean="0">
                <a:solidFill>
                  <a:schemeClr val="accent1"/>
                </a:solidFill>
              </a:rPr>
              <a:t> et Master</a:t>
            </a:r>
            <a:r>
              <a:rPr lang="de-DE" sz="1800" dirty="0" smtClean="0">
                <a:solidFill>
                  <a:schemeClr val="accent1"/>
                </a:solidFill>
              </a:rPr>
              <a:t> :</a:t>
            </a: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1"/>
                </a:solidFill>
              </a:rPr>
              <a:t>des </a:t>
            </a:r>
            <a:r>
              <a:rPr lang="de-DE" sz="1800" dirty="0" err="1">
                <a:solidFill>
                  <a:schemeClr val="accent1"/>
                </a:solidFill>
              </a:rPr>
              <a:t>cursus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intégrés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smtClean="0">
                <a:solidFill>
                  <a:schemeClr val="accent1"/>
                </a:solidFill>
              </a:rPr>
              <a:t>bi- </a:t>
            </a:r>
            <a:r>
              <a:rPr lang="de-DE" sz="1800" dirty="0">
                <a:solidFill>
                  <a:schemeClr val="accent1"/>
                </a:solidFill>
              </a:rPr>
              <a:t>et </a:t>
            </a:r>
            <a:r>
              <a:rPr lang="de-DE" sz="1800" dirty="0" err="1">
                <a:solidFill>
                  <a:schemeClr val="accent1"/>
                </a:solidFill>
              </a:rPr>
              <a:t>trinationaux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avec</a:t>
            </a:r>
            <a:r>
              <a:rPr lang="de-DE" sz="1800" dirty="0">
                <a:solidFill>
                  <a:schemeClr val="accent1"/>
                </a:solidFill>
              </a:rPr>
              <a:t> double </a:t>
            </a:r>
            <a:r>
              <a:rPr lang="de-DE" sz="1800" dirty="0" err="1" smtClean="0">
                <a:solidFill>
                  <a:schemeClr val="accent1"/>
                </a:solidFill>
              </a:rPr>
              <a:t>diplôme</a:t>
            </a:r>
            <a:endParaRPr lang="de-DE" sz="1800" dirty="0" smtClean="0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1" dirty="0" smtClean="0">
                <a:solidFill>
                  <a:schemeClr val="accent2"/>
                </a:solidFill>
              </a:rPr>
              <a:t>Bachelor- und Masterniveau</a:t>
            </a:r>
            <a:r>
              <a:rPr lang="de-DE" sz="1800" dirty="0" smtClean="0">
                <a:solidFill>
                  <a:schemeClr val="accent2"/>
                </a:solidFill>
              </a:rPr>
              <a:t>:</a:t>
            </a: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2"/>
                </a:solidFill>
              </a:rPr>
              <a:t>integrierte </a:t>
            </a:r>
            <a:r>
              <a:rPr lang="de-DE" sz="1800" dirty="0">
                <a:solidFill>
                  <a:schemeClr val="accent2"/>
                </a:solidFill>
              </a:rPr>
              <a:t>Studiengänge (</a:t>
            </a:r>
            <a:r>
              <a:rPr lang="de-DE" sz="1800" dirty="0" smtClean="0">
                <a:solidFill>
                  <a:schemeClr val="accent2"/>
                </a:solidFill>
              </a:rPr>
              <a:t>bi- </a:t>
            </a:r>
            <a:r>
              <a:rPr lang="de-DE" sz="1800" dirty="0">
                <a:solidFill>
                  <a:schemeClr val="accent2"/>
                </a:solidFill>
              </a:rPr>
              <a:t>und </a:t>
            </a:r>
            <a:r>
              <a:rPr lang="de-DE" sz="1800" dirty="0" err="1">
                <a:solidFill>
                  <a:schemeClr val="accent2"/>
                </a:solidFill>
              </a:rPr>
              <a:t>trinational</a:t>
            </a:r>
            <a:r>
              <a:rPr lang="de-DE" sz="1800" dirty="0">
                <a:solidFill>
                  <a:schemeClr val="accent2"/>
                </a:solidFill>
              </a:rPr>
              <a:t>) mit </a:t>
            </a:r>
            <a:r>
              <a:rPr lang="de-DE" sz="1800" dirty="0" smtClean="0">
                <a:solidFill>
                  <a:schemeClr val="accent2"/>
                </a:solidFill>
              </a:rPr>
              <a:t>Doppelabschluss</a:t>
            </a: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1" dirty="0" err="1" smtClean="0">
                <a:solidFill>
                  <a:schemeClr val="accent1"/>
                </a:solidFill>
              </a:rPr>
              <a:t>Doctorat</a:t>
            </a:r>
            <a:r>
              <a:rPr lang="de-DE" sz="1800" dirty="0" smtClean="0">
                <a:solidFill>
                  <a:schemeClr val="accent1"/>
                </a:solidFill>
              </a:rPr>
              <a:t> : des </a:t>
            </a:r>
            <a:r>
              <a:rPr lang="de-DE" sz="1800" dirty="0" err="1">
                <a:solidFill>
                  <a:schemeClr val="accent1"/>
                </a:solidFill>
              </a:rPr>
              <a:t>programmes</a:t>
            </a:r>
            <a:r>
              <a:rPr lang="de-DE" sz="1800" dirty="0">
                <a:solidFill>
                  <a:schemeClr val="accent1"/>
                </a:solidFill>
              </a:rPr>
              <a:t> de </a:t>
            </a:r>
            <a:r>
              <a:rPr lang="de-DE" sz="1800" dirty="0" err="1">
                <a:solidFill>
                  <a:schemeClr val="accent1"/>
                </a:solidFill>
              </a:rPr>
              <a:t>soutien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aux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jeunes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chercheur</a:t>
            </a:r>
            <a:r>
              <a:rPr lang="de-DE" sz="1800" dirty="0" smtClean="0">
                <a:solidFill>
                  <a:schemeClr val="accent1"/>
                </a:solidFill>
              </a:rPr>
              <a:t>*</a:t>
            </a:r>
            <a:r>
              <a:rPr lang="de-DE" sz="1800" dirty="0" err="1" smtClean="0">
                <a:solidFill>
                  <a:schemeClr val="accent1"/>
                </a:solidFill>
              </a:rPr>
              <a:t>euses</a:t>
            </a:r>
            <a:endParaRPr lang="de-DE" sz="1800" dirty="0" smtClean="0">
              <a:solidFill>
                <a:schemeClr val="accent1"/>
              </a:solidFill>
            </a:endParaRP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1"/>
                </a:solidFill>
              </a:rPr>
              <a:t>(</a:t>
            </a:r>
            <a:r>
              <a:rPr lang="de-DE" sz="1800" dirty="0" err="1" smtClean="0">
                <a:solidFill>
                  <a:schemeClr val="accent1"/>
                </a:solidFill>
              </a:rPr>
              <a:t>PhD</a:t>
            </a:r>
            <a:r>
              <a:rPr lang="de-DE" sz="1800" dirty="0" smtClean="0">
                <a:solidFill>
                  <a:schemeClr val="accent1"/>
                </a:solidFill>
              </a:rPr>
              <a:t>-Tracks</a:t>
            </a:r>
            <a:r>
              <a:rPr lang="de-DE" sz="1800" dirty="0">
                <a:solidFill>
                  <a:schemeClr val="accent1"/>
                </a:solidFill>
              </a:rPr>
              <a:t>, </a:t>
            </a:r>
            <a:r>
              <a:rPr lang="de-DE" sz="1800" dirty="0" err="1">
                <a:solidFill>
                  <a:schemeClr val="accent1"/>
                </a:solidFill>
              </a:rPr>
              <a:t>collèges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doctoraux</a:t>
            </a:r>
            <a:r>
              <a:rPr lang="de-DE" sz="1800" dirty="0">
                <a:solidFill>
                  <a:schemeClr val="accent1"/>
                </a:solidFill>
              </a:rPr>
              <a:t>, </a:t>
            </a:r>
            <a:r>
              <a:rPr lang="de-DE" sz="1800" dirty="0" err="1">
                <a:solidFill>
                  <a:schemeClr val="accent1"/>
                </a:solidFill>
              </a:rPr>
              <a:t>cotutelles</a:t>
            </a:r>
            <a:r>
              <a:rPr lang="de-DE" sz="1800" dirty="0">
                <a:solidFill>
                  <a:schemeClr val="accent1"/>
                </a:solidFill>
              </a:rPr>
              <a:t> de </a:t>
            </a:r>
            <a:r>
              <a:rPr lang="de-DE" sz="1800" dirty="0" err="1">
                <a:solidFill>
                  <a:schemeClr val="accent1"/>
                </a:solidFill>
              </a:rPr>
              <a:t>thèse</a:t>
            </a:r>
            <a:r>
              <a:rPr lang="de-DE" sz="1800" dirty="0">
                <a:solidFill>
                  <a:schemeClr val="accent1"/>
                </a:solidFill>
              </a:rPr>
              <a:t>, </a:t>
            </a:r>
            <a:r>
              <a:rPr lang="de-DE" sz="1800" dirty="0" err="1">
                <a:solidFill>
                  <a:schemeClr val="accent1"/>
                </a:solidFill>
              </a:rPr>
              <a:t>manifestations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scientifiques</a:t>
            </a:r>
            <a:r>
              <a:rPr lang="de-DE" sz="1800" dirty="0" smtClean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b="1" dirty="0" smtClean="0">
                <a:solidFill>
                  <a:schemeClr val="accent2"/>
                </a:solidFill>
              </a:rPr>
              <a:t>Promotion</a:t>
            </a:r>
            <a:r>
              <a:rPr lang="de-DE" sz="1800" dirty="0" smtClean="0">
                <a:solidFill>
                  <a:schemeClr val="accent2"/>
                </a:solidFill>
              </a:rPr>
              <a:t>: Programme </a:t>
            </a:r>
            <a:r>
              <a:rPr lang="de-DE" sz="1800" dirty="0">
                <a:solidFill>
                  <a:schemeClr val="accent2"/>
                </a:solidFill>
              </a:rPr>
              <a:t>zur Förderung von </a:t>
            </a:r>
            <a:r>
              <a:rPr lang="de-DE" sz="1800" dirty="0" smtClean="0">
                <a:solidFill>
                  <a:schemeClr val="accent2"/>
                </a:solidFill>
              </a:rPr>
              <a:t>Nachwuchswissenschaftler*innen</a:t>
            </a:r>
          </a:p>
          <a:p>
            <a:pPr marL="5737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2"/>
                </a:solidFill>
              </a:rPr>
              <a:t>(</a:t>
            </a:r>
            <a:r>
              <a:rPr lang="de-DE" sz="1800" dirty="0" err="1" smtClean="0">
                <a:solidFill>
                  <a:schemeClr val="accent2"/>
                </a:solidFill>
              </a:rPr>
              <a:t>PhD</a:t>
            </a:r>
            <a:r>
              <a:rPr lang="de-DE" sz="1800" dirty="0" smtClean="0">
                <a:solidFill>
                  <a:schemeClr val="accent2"/>
                </a:solidFill>
              </a:rPr>
              <a:t>-Tracks</a:t>
            </a:r>
            <a:r>
              <a:rPr lang="de-DE" sz="1800" dirty="0">
                <a:solidFill>
                  <a:schemeClr val="accent2"/>
                </a:solidFill>
              </a:rPr>
              <a:t>, Doktorandenkollegs, </a:t>
            </a:r>
            <a:r>
              <a:rPr lang="de-DE" sz="1800" dirty="0" err="1">
                <a:solidFill>
                  <a:schemeClr val="accent2"/>
                </a:solidFill>
              </a:rPr>
              <a:t>Cotutelles</a:t>
            </a:r>
            <a:r>
              <a:rPr lang="de-DE" sz="1800" dirty="0">
                <a:solidFill>
                  <a:schemeClr val="accent2"/>
                </a:solidFill>
              </a:rPr>
              <a:t> de </a:t>
            </a:r>
            <a:r>
              <a:rPr lang="de-DE" sz="1800" dirty="0" err="1">
                <a:solidFill>
                  <a:schemeClr val="accent2"/>
                </a:solidFill>
              </a:rPr>
              <a:t>thèse</a:t>
            </a:r>
            <a:r>
              <a:rPr lang="de-DE" sz="1800" dirty="0">
                <a:solidFill>
                  <a:schemeClr val="accent2"/>
                </a:solidFill>
              </a:rPr>
              <a:t>, Wissenschaftliche Veranstaltungen</a:t>
            </a:r>
            <a:r>
              <a:rPr lang="de-DE" sz="1800" dirty="0" smtClean="0">
                <a:solidFill>
                  <a:schemeClr val="accent2"/>
                </a:solidFill>
              </a:rPr>
              <a:t>)</a:t>
            </a:r>
            <a:endParaRPr lang="de-DE" sz="1800" dirty="0">
              <a:solidFill>
                <a:schemeClr val="accent2"/>
              </a:solidFill>
            </a:endParaRPr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" b="95397" l="5181" r="81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26" y="1150778"/>
            <a:ext cx="8386762" cy="5591175"/>
          </a:xfrm>
        </p:spPr>
      </p:pic>
    </p:spTree>
    <p:extLst>
      <p:ext uri="{BB962C8B-B14F-4D97-AF65-F5344CB8AC3E}">
        <p14:creationId xmlns:p14="http://schemas.microsoft.com/office/powerpoint/2010/main" val="234178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6E6634D-3F2A-694B-A904-ACC9BF5290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69257"/>
            <a:ext cx="9115280" cy="348813"/>
          </a:xfrm>
        </p:spPr>
        <p:txBody>
          <a:bodyPr/>
          <a:lstStyle/>
          <a:p>
            <a:r>
              <a:rPr lang="de-DE" dirty="0" smtClean="0"/>
              <a:t>… </a:t>
            </a:r>
            <a:r>
              <a:rPr lang="de-DE" dirty="0" err="1" smtClean="0"/>
              <a:t>un</a:t>
            </a:r>
            <a:r>
              <a:rPr lang="de-DE" dirty="0" smtClean="0"/>
              <a:t> large </a:t>
            </a:r>
            <a:r>
              <a:rPr lang="de-DE" dirty="0" err="1" smtClean="0"/>
              <a:t>éventail</a:t>
            </a:r>
            <a:r>
              <a:rPr lang="de-DE" dirty="0" smtClean="0"/>
              <a:t> de </a:t>
            </a:r>
            <a:r>
              <a:rPr lang="de-DE" dirty="0" err="1" smtClean="0"/>
              <a:t>disciplines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EAB54F-3DBD-B545-BA1D-FF3FA3C2C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… eine breite Auswahl an Disziplinen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9</a:t>
            </a:fld>
            <a:endParaRPr lang="de-DE" dirty="0"/>
          </a:p>
        </p:txBody>
      </p:sp>
      <p:pic>
        <p:nvPicPr>
          <p:cNvPr id="155" name="Grafik 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5" y="1066883"/>
            <a:ext cx="9790900" cy="52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35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t" anchorCtr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FH_Vorlage_Fr_De_Neues_Template.pptx" id="{30C5DC99-D999-4DB6-8FE2-4389D68CA7B5}" vid="{343A65AA-7F69-4993-9957-CF0E4C04DEB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DFH_Vorlage_Fr_De_Neues_Template</Template>
  <TotalTime>0</TotalTime>
  <Words>1245</Words>
  <Application>Microsoft Office PowerPoint</Application>
  <PresentationFormat>Breitbild</PresentationFormat>
  <Paragraphs>224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Arial Unicode MS</vt:lpstr>
      <vt:lpstr>Calibri</vt:lpstr>
      <vt:lpstr>Symbol</vt:lpstr>
      <vt:lpstr>Wingdings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Maximilian Koenigs</dc:creator>
  <cp:lastModifiedBy>Anika Kost</cp:lastModifiedBy>
  <cp:revision>85</cp:revision>
  <cp:lastPrinted>2023-05-02T09:48:39Z</cp:lastPrinted>
  <dcterms:created xsi:type="dcterms:W3CDTF">2023-09-04T16:35:15Z</dcterms:created>
  <dcterms:modified xsi:type="dcterms:W3CDTF">2023-09-18T11:27:35Z</dcterms:modified>
</cp:coreProperties>
</file>