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1"/>
  </p:notesMasterIdLst>
  <p:handoutMasterIdLst>
    <p:handoutMasterId r:id="rId22"/>
  </p:handoutMasterIdLst>
  <p:sldIdLst>
    <p:sldId id="312" r:id="rId2"/>
    <p:sldId id="323" r:id="rId3"/>
    <p:sldId id="324" r:id="rId4"/>
    <p:sldId id="341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725E"/>
    <a:srgbClr val="009CDD"/>
    <a:srgbClr val="188CE1"/>
    <a:srgbClr val="1884DC"/>
    <a:srgbClr val="2384DC"/>
    <a:srgbClr val="2387DE"/>
    <a:srgbClr val="2887D7"/>
    <a:srgbClr val="2880D7"/>
    <a:srgbClr val="288ED7"/>
    <a:srgbClr val="28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>
        <p:guide orient="horz" pos="24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de-DE" sz="1600" dirty="0" smtClean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 smtClean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Organisation</a:t>
          </a:r>
        </a:p>
        <a:p>
          <a:r>
            <a:rPr lang="de-DE" sz="1600" dirty="0" smtClean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Betreuung</a:t>
          </a:r>
        </a:p>
        <a:p>
          <a:r>
            <a:rPr lang="de-DE" sz="1600" b="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1 Jahr</a:t>
          </a:r>
        </a:p>
        <a:p>
          <a:r>
            <a:rPr lang="de-DE" sz="1600" dirty="0" smtClean="0">
              <a:solidFill>
                <a:schemeClr val="accent2"/>
              </a:solidFill>
            </a:rPr>
            <a:t>Mindestens im Ausland</a:t>
          </a:r>
          <a:endParaRPr lang="de-DE" sz="160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29684" y="-19138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Monatliche Mobilitätbeihilfe </a:t>
          </a:r>
        </a:p>
      </dsp:txBody>
      <dsp:txXfrm>
        <a:off x="3700243" y="-120824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67989" y="52459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09118" y="287496"/>
              </a:moveTo>
              <a:arcTo wR="2456054" hR="2456054" stAng="17880027" swAng="1602895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0015" y="1571403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Interkulturelle Erfahrungen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5277557" y="1658945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94192" y="419353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61901" y="2950120"/>
              </a:moveTo>
              <a:arcTo wR="2456054" hR="2456054" stAng="696297" swAng="66687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2846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344" y="390236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54139" y="53702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0095" y="4806021"/>
              </a:moveTo>
              <a:arcTo wR="2456054" hR="2456054" stAng="4385911" swAng="118390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87654" y="3647327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Betreuung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2935" y="3742608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278733" y="58429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74384" y="3055931"/>
              </a:moveTo>
              <a:arcTo wR="2456054" hR="2456054" stAng="9951768" swAng="100938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538888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1 Jahr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Mindestens im Ausland</a:t>
          </a:r>
          <a:endParaRPr lang="de-DE" sz="1600" kern="1200" dirty="0">
            <a:solidFill>
              <a:schemeClr val="accent2"/>
            </a:solidFill>
          </a:endParaRPr>
        </a:p>
      </dsp:txBody>
      <dsp:txXfrm>
        <a:off x="1228154" y="1606207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80838" y="53127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79363" y="998351"/>
              </a:moveTo>
              <a:arcTo wR="2456054" hR="2456054" stAng="12984407" swAng="159177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8B71-175C-40AE-8920-40E8F75A0C0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7B370-9BD9-4B64-BD5A-50BE0AFCE5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8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D86F0-3CB2-0748-822B-EB8487B4C239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758B9-955F-C94F-A470-19CA6F1469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411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8137" y="321766"/>
            <a:ext cx="1998474" cy="66357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4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26468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832122" y="914219"/>
            <a:ext cx="590045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520530" y="1955559"/>
            <a:ext cx="87528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weltoffen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624408" y="1626751"/>
            <a:ext cx="1454566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wissenschaftlich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7133" y="2450299"/>
            <a:ext cx="86881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exzellent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21508" y="2133666"/>
            <a:ext cx="1040389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europäisch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02322" y="1605290"/>
            <a:ext cx="86881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innovativ</a:t>
            </a: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20948" y="2470144"/>
            <a:ext cx="857380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integriert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1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1170" y="333704"/>
            <a:ext cx="7531662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6" name="Bild 11">
            <a:extLst>
              <a:ext uri="{FF2B5EF4-FFF2-40B4-BE49-F238E27FC236}">
                <a16:creationId xmlns:a16="http://schemas.microsoft.com/office/drawing/2014/main" id="{9E86EE05-B566-9F4B-BAFF-34DD8B299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27744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3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1059005" y="3809921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76073" y="3254593"/>
            <a:ext cx="7420994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520412" y="2934716"/>
            <a:ext cx="1141138" cy="1072088"/>
          </a:xfrm>
        </p:spPr>
        <p:txBody>
          <a:bodyPr wrap="none" lIns="0" rIns="0" bIns="0" anchor="ctr" anchorCtr="0"/>
          <a:lstStyle>
            <a:lvl1pPr algn="ct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pic>
        <p:nvPicPr>
          <p:cNvPr id="9" name="Bild 11">
            <a:extLst>
              <a:ext uri="{FF2B5EF4-FFF2-40B4-BE49-F238E27FC236}">
                <a16:creationId xmlns:a16="http://schemas.microsoft.com/office/drawing/2014/main" id="{182FF877-0124-004C-834D-F33C1F3583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937282" y="320810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671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21062"/>
            <a:ext cx="5531357" cy="42786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00DF395E-9103-444E-A6B7-F9D79AB80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28215"/>
            <a:ext cx="5531357" cy="427149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DB22BCE8-1D38-A846-A27C-FC6D177DD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229115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03635"/>
            <a:ext cx="5531357" cy="429554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454025" y="3789363"/>
            <a:ext cx="5563323" cy="23098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7E0BE0A8-2E37-AF47-B19E-758A7D230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50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753A-6EC6-BE4E-AC7B-79EDFF7BC97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698" cy="227281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7466" y="3765836"/>
            <a:ext cx="11265939" cy="29690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8"/>
          </p:nvPr>
        </p:nvSpPr>
        <p:spPr>
          <a:xfrm>
            <a:off x="6198677" y="1385888"/>
            <a:ext cx="5525011" cy="22733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200" y="4168696"/>
            <a:ext cx="11266488" cy="178842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40D3C89C-CCCC-A34E-9430-048116CF9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Bild 11">
            <a:extLst>
              <a:ext uri="{FF2B5EF4-FFF2-40B4-BE49-F238E27FC236}">
                <a16:creationId xmlns:a16="http://schemas.microsoft.com/office/drawing/2014/main" id="{DB8B66B5-48D6-C04C-A2D9-1421139B5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03EB79B4-5039-D041-B37A-AB3D496F4C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660" y="3912086"/>
            <a:ext cx="4848075" cy="27699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58119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ECCF9FC-7AE3-C845-BEEC-0CE84B733783}"/>
              </a:ext>
            </a:extLst>
          </p:cNvPr>
          <p:cNvGrpSpPr/>
          <p:nvPr userDrawn="1"/>
        </p:nvGrpSpPr>
        <p:grpSpPr>
          <a:xfrm>
            <a:off x="454121" y="320922"/>
            <a:ext cx="11276145" cy="6035428"/>
            <a:chOff x="454121" y="320922"/>
            <a:chExt cx="11276145" cy="6035428"/>
          </a:xfrm>
        </p:grpSpPr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70357A40-C6BA-E24D-B387-9424F11D2CB6}"/>
                </a:ext>
              </a:extLst>
            </p:cNvPr>
            <p:cNvCxnSpPr/>
            <p:nvPr userDrawn="1"/>
          </p:nvCxnSpPr>
          <p:spPr>
            <a:xfrm>
              <a:off x="457467" y="323273"/>
              <a:ext cx="11272799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A0C103A4-A9A3-DE4D-9B8F-CB5FEFF9B90D}"/>
                </a:ext>
              </a:extLst>
            </p:cNvPr>
            <p:cNvCxnSpPr/>
            <p:nvPr userDrawn="1"/>
          </p:nvCxnSpPr>
          <p:spPr>
            <a:xfrm>
              <a:off x="457467" y="6350001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301C814B-D8F8-DD46-80FE-A6150379CF8B}"/>
                </a:ext>
              </a:extLst>
            </p:cNvPr>
            <p:cNvCxnSpPr/>
            <p:nvPr userDrawn="1"/>
          </p:nvCxnSpPr>
          <p:spPr>
            <a:xfrm>
              <a:off x="454121" y="320922"/>
              <a:ext cx="0" cy="602923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C1FA8CC0-A071-4040-92E1-A27F7ABCD7E2}"/>
                </a:ext>
              </a:extLst>
            </p:cNvPr>
            <p:cNvCxnSpPr/>
            <p:nvPr userDrawn="1"/>
          </p:nvCxnSpPr>
          <p:spPr>
            <a:xfrm>
              <a:off x="11730266" y="327750"/>
              <a:ext cx="0" cy="6022408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A897877D-888A-A741-BEBD-8F8786AEADA9}"/>
                </a:ext>
              </a:extLst>
            </p:cNvPr>
            <p:cNvCxnSpPr/>
            <p:nvPr userDrawn="1"/>
          </p:nvCxnSpPr>
          <p:spPr>
            <a:xfrm>
              <a:off x="6088081" y="1078844"/>
              <a:ext cx="8226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2F388060-D2EB-CB4C-8E60-615A7B788B8D}"/>
                </a:ext>
              </a:extLst>
            </p:cNvPr>
            <p:cNvCxnSpPr/>
            <p:nvPr userDrawn="1"/>
          </p:nvCxnSpPr>
          <p:spPr>
            <a:xfrm>
              <a:off x="457467" y="1074367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668B2652-C60D-D843-9344-41E3B36EF71C}"/>
                </a:ext>
              </a:extLst>
            </p:cNvPr>
            <p:cNvCxnSpPr/>
            <p:nvPr userDrawn="1"/>
          </p:nvCxnSpPr>
          <p:spPr>
            <a:xfrm>
              <a:off x="457467" y="3712804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756BA09E-7674-084C-B9C9-0CD747BE08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75548" y="1072016"/>
              <a:ext cx="0" cy="526385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13FD84C-27B8-6E45-9997-2C83B5520284}"/>
                </a:ext>
              </a:extLst>
            </p:cNvPr>
            <p:cNvCxnSpPr/>
            <p:nvPr userDrawn="1"/>
          </p:nvCxnSpPr>
          <p:spPr>
            <a:xfrm>
              <a:off x="8908840" y="1072016"/>
              <a:ext cx="8894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D1F-D2CF-E14A-8E16-F2D7A28DD234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98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20" name="Bild 11">
            <a:extLst>
              <a:ext uri="{FF2B5EF4-FFF2-40B4-BE49-F238E27FC236}">
                <a16:creationId xmlns:a16="http://schemas.microsoft.com/office/drawing/2014/main" id="{7CDAF8AD-080A-FC40-806B-E69C3C45D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26468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2401569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81951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40" y="1703388"/>
            <a:ext cx="5481951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238515" y="2177223"/>
            <a:ext cx="5499361" cy="3306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238796" y="1703474"/>
            <a:ext cx="549892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6" name="Bild 11">
            <a:extLst>
              <a:ext uri="{FF2B5EF4-FFF2-40B4-BE49-F238E27FC236}">
                <a16:creationId xmlns:a16="http://schemas.microsoft.com/office/drawing/2014/main" id="{348EA500-333E-4045-8EE6-395EE0F96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3588564"/>
            <a:ext cx="5255846" cy="1198277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marL="0" marR="0" lvl="0" indent="0" algn="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9846" y="4817121"/>
            <a:ext cx="5255846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41080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7">
            <a:extLst>
              <a:ext uri="{FF2B5EF4-FFF2-40B4-BE49-F238E27FC236}">
                <a16:creationId xmlns:a16="http://schemas.microsoft.com/office/drawing/2014/main" id="{CFA7F03E-36B4-C646-99F8-40FE3363E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pic>
        <p:nvPicPr>
          <p:cNvPr id="10" name="Bild 12">
            <a:extLst>
              <a:ext uri="{FF2B5EF4-FFF2-40B4-BE49-F238E27FC236}">
                <a16:creationId xmlns:a16="http://schemas.microsoft.com/office/drawing/2014/main" id="{87AF617B-9156-EF48-8AD1-9B73C0FF9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3429000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4636640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5269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7">
            <a:extLst>
              <a:ext uri="{FF2B5EF4-FFF2-40B4-BE49-F238E27FC236}">
                <a16:creationId xmlns:a16="http://schemas.microsoft.com/office/drawing/2014/main" id="{D11C1BE6-3689-6547-A7AF-F9B84FC78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pic>
        <p:nvPicPr>
          <p:cNvPr id="10" name="Bildplatzhalter 2" descr="alumni-club-logo.png">
            <a:extLst>
              <a:ext uri="{FF2B5EF4-FFF2-40B4-BE49-F238E27FC236}">
                <a16:creationId xmlns:a16="http://schemas.microsoft.com/office/drawing/2014/main" id="{CF7350F2-EB46-5748-8D2F-993B3345B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  <p:pic>
        <p:nvPicPr>
          <p:cNvPr id="11" name="Bild 12">
            <a:extLst>
              <a:ext uri="{FF2B5EF4-FFF2-40B4-BE49-F238E27FC236}">
                <a16:creationId xmlns:a16="http://schemas.microsoft.com/office/drawing/2014/main" id="{5916332D-D6FF-D847-B45A-62E0BEFE2F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3429000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4636640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414442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33022" y="3861180"/>
            <a:ext cx="5549379" cy="614390"/>
          </a:xfrm>
          <a:solidFill>
            <a:schemeClr val="accent2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700892" y="4540038"/>
            <a:ext cx="1881508" cy="208706"/>
          </a:xfrm>
          <a:solidFill>
            <a:schemeClr val="accent2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61266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Titelfolie_mit 2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8137" y="321766"/>
            <a:ext cx="1998474" cy="66357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4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26468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51452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74682" cy="42005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20" name="Bild 11">
            <a:extLst>
              <a:ext uri="{FF2B5EF4-FFF2-40B4-BE49-F238E27FC236}">
                <a16:creationId xmlns:a16="http://schemas.microsoft.com/office/drawing/2014/main" id="{61954A80-F29E-844E-8247-73AAC999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39" y="2177920"/>
            <a:ext cx="11266627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39" y="1703388"/>
            <a:ext cx="1126662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76761701-F4CE-2240-B29C-1405917AF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8" y="1406769"/>
            <a:ext cx="10516636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6" y="324329"/>
            <a:ext cx="10512987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30EE4DE-B8F5-724E-9896-277533B5D975}" type="datetime1">
              <a:rPr lang="de-DE" smtClean="0"/>
              <a:pPr/>
              <a:t>18.09.2023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1"/>
                </a:solidFill>
              </a:defRPr>
            </a:lvl1pPr>
          </a:lstStyle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4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2" r:id="rId2"/>
    <p:sldLayoutId id="2147483767" r:id="rId3"/>
    <p:sldLayoutId id="2147483769" r:id="rId4"/>
    <p:sldLayoutId id="2147483770" r:id="rId5"/>
    <p:sldLayoutId id="2147483766" r:id="rId6"/>
    <p:sldLayoutId id="2147483763" r:id="rId7"/>
    <p:sldLayoutId id="2147483734" r:id="rId8"/>
    <p:sldLayoutId id="2147483764" r:id="rId9"/>
    <p:sldLayoutId id="2147483760" r:id="rId10"/>
    <p:sldLayoutId id="2147483758" r:id="rId11"/>
    <p:sldLayoutId id="2147483759" r:id="rId12"/>
    <p:sldLayoutId id="2147483765" r:id="rId13"/>
    <p:sldLayoutId id="2147483752" r:id="rId14"/>
    <p:sldLayoutId id="2147483761" r:id="rId15"/>
    <p:sldLayoutId id="2147483755" r:id="rId16"/>
    <p:sldLayoutId id="2147483757" r:id="rId17"/>
    <p:sldLayoutId id="2147483756" r:id="rId18"/>
    <p:sldLayoutId id="2147483772" r:id="rId19"/>
    <p:sldLayoutId id="2147483773" r:id="rId2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1.xml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emf"/><Relationship Id="rId7" Type="http://schemas.openxmlformats.org/officeDocument/2006/relationships/image" Target="../media/image3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hyperlink" Target="http://www.dfh-ufa.org/" TargetMode="External"/><Relationship Id="rId4" Type="http://schemas.openxmlformats.org/officeDocument/2006/relationships/hyperlink" Target="mailto:info@dfh-ufa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53CFED-8260-6B4E-BFE5-A41FC8291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5872" y="4062318"/>
            <a:ext cx="10106528" cy="614390"/>
          </a:xfrm>
        </p:spPr>
        <p:txBody>
          <a:bodyPr/>
          <a:lstStyle/>
          <a:p>
            <a:r>
              <a:rPr lang="de-DE" dirty="0" smtClean="0"/>
              <a:t>Die Deutsch-Französische Hochschule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2DAC75-0E5A-3C4A-BE0E-5E1864ADD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6021" y="4836111"/>
            <a:ext cx="4716379" cy="479550"/>
          </a:xfrm>
        </p:spPr>
        <p:txBody>
          <a:bodyPr/>
          <a:lstStyle/>
          <a:p>
            <a:r>
              <a:rPr lang="de-DE" sz="1800" dirty="0" smtClean="0"/>
              <a:t>Ein Studium – Zwei Länder – Drei Zeugnisse</a:t>
            </a:r>
            <a:endParaRPr lang="de-DE" sz="1800" dirty="0"/>
          </a:p>
        </p:txBody>
      </p:sp>
      <p:grpSp>
        <p:nvGrpSpPr>
          <p:cNvPr id="8" name="Gruppierung 9">
            <a:extLst>
              <a:ext uri="{FF2B5EF4-FFF2-40B4-BE49-F238E27FC236}">
                <a16:creationId xmlns:a16="http://schemas.microsoft.com/office/drawing/2014/main" id="{5D3CEB94-293F-5A42-9F50-848817D8D6F2}"/>
              </a:ext>
            </a:extLst>
          </p:cNvPr>
          <p:cNvGrpSpPr/>
          <p:nvPr/>
        </p:nvGrpSpPr>
        <p:grpSpPr>
          <a:xfrm>
            <a:off x="9458325" y="222992"/>
            <a:ext cx="2124075" cy="790575"/>
            <a:chOff x="7610475" y="257175"/>
            <a:chExt cx="2124075" cy="79057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4B0278-3B90-7A4B-A30D-9542F839F89E}"/>
                </a:ext>
              </a:extLst>
            </p:cNvPr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" name="Bild 19">
              <a:extLst>
                <a:ext uri="{FF2B5EF4-FFF2-40B4-BE49-F238E27FC236}">
                  <a16:creationId xmlns:a16="http://schemas.microsoft.com/office/drawing/2014/main" id="{F4962FD8-9E31-3347-9348-6A8FC079A9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5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8560" y="356563"/>
            <a:ext cx="9115280" cy="348813"/>
          </a:xfrm>
        </p:spPr>
        <p:txBody>
          <a:bodyPr/>
          <a:lstStyle/>
          <a:p>
            <a:r>
              <a:rPr lang="de-DE" dirty="0" smtClean="0"/>
              <a:t>… stets innovativ, dank regelmäßiger Neuzugänge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10</a:t>
            </a:fld>
            <a:endParaRPr lang="de-DE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722876"/>
              </p:ext>
            </p:extLst>
          </p:nvPr>
        </p:nvGraphicFramePr>
        <p:xfrm>
          <a:off x="468560" y="1235075"/>
          <a:ext cx="11113840" cy="553907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967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7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233">
                  <a:extLst>
                    <a:ext uri="{9D8B030D-6E8A-4147-A177-3AD203B41FA5}">
                      <a16:colId xmlns:a16="http://schemas.microsoft.com/office/drawing/2014/main" val="1560760111"/>
                    </a:ext>
                  </a:extLst>
                </a:gridCol>
              </a:tblGrid>
              <a:tr h="50987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Neue DFH-Studiengänge</a:t>
                      </a:r>
                      <a:r>
                        <a:rPr lang="de-DE" sz="1400" baseline="0" dirty="0" smtClean="0"/>
                        <a:t> ab dem Wintersemsester 2022</a:t>
                      </a:r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Ort und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smtClean="0"/>
                        <a:t>Deutsche</a:t>
                      </a:r>
                      <a:r>
                        <a:rPr lang="de-DE" sz="1400" baseline="0" dirty="0" smtClean="0"/>
                        <a:t> Partnerinstitution</a:t>
                      </a:r>
                      <a:endParaRPr lang="de-DE" sz="1400" dirty="0"/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 smtClean="0"/>
                        <a:t>Niveau</a:t>
                      </a:r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Internationale Sprach- und Kulturvermittlung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Angers (U. Angers) //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Kassel (U. Kassel)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de-DE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Triple Bachelor Programm „Wirtschaftswissenschaften“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Strasbourg (U. Strasbourg)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Stuttgart (U. Hohenheim)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Liège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(U.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Liège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</a:t>
                      </a: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Doppelstudium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im deutschen und französischen Recht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Nice (U. Côte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d‘Azur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Saarbrücken (U. des Saarlandes)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</a:t>
                      </a: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Education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Paris (U. Paris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3 –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Sorbonne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Nouvelle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Landau (U.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Koblez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-Landau)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Weinbau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Montpellier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(Institut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Agro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Geisenheim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(Hochschule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Geisenheim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University)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Advanced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Methods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in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Particle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Physics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/>
                      </a:r>
                      <a:b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Trinational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Clermont-Ferrand (U.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Clermont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-Auvergne)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Dortmund (T.U.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Dortmund)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Bologna (U. di Bologna)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7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3429000"/>
            <a:ext cx="5255846" cy="1717393"/>
          </a:xfrm>
        </p:spPr>
        <p:txBody>
          <a:bodyPr/>
          <a:lstStyle/>
          <a:p>
            <a:r>
              <a:rPr lang="de-DE" dirty="0" smtClean="0"/>
              <a:t>Warum deutsch-französisch studieren?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platzhalter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" t="40" r="1846" b="40"/>
          <a:stretch/>
        </p:blipFill>
        <p:spPr>
          <a:xfrm>
            <a:off x="5891514" y="0"/>
            <a:ext cx="63082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6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59524" y="357795"/>
            <a:ext cx="9115280" cy="348813"/>
          </a:xfrm>
        </p:spPr>
        <p:txBody>
          <a:bodyPr/>
          <a:lstStyle/>
          <a:p>
            <a:r>
              <a:rPr lang="de-DE" dirty="0" smtClean="0"/>
              <a:t>Eure Vorteile auf </a:t>
            </a:r>
            <a:r>
              <a:rPr lang="de-DE" dirty="0"/>
              <a:t>einen 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12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59524" y="2287356"/>
            <a:ext cx="3605759" cy="4068994"/>
            <a:chOff x="387508" y="4273519"/>
            <a:chExt cx="1783080" cy="231875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9" b="99970" l="787" r="997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59524" y="4273519"/>
              <a:ext cx="1241954" cy="2318756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580" b="75760" l="5260" r="95360">
                          <a14:backgroundMark x1="20300" y1="42660" x2="19780" y2="42500"/>
                          <a14:backgroundMark x1="82580" y1="43640" x2="82580" y2="43640"/>
                          <a14:backgroundMark x1="50380" y1="31520" x2="50380" y2="31520"/>
                          <a14:backgroundMark x1="48340" y1="27580" x2="48340" y2="27580"/>
                          <a14:backgroundMark x1="48480" y1="31600" x2="48480" y2="31600"/>
                          <a14:backgroundMark x1="55680" y1="31900" x2="55680" y2="31900"/>
                          <a14:backgroundMark x1="45220" y1="31600" x2="45220" y2="31600"/>
                          <a14:backgroundMark x1="43860" y1="31520" x2="43860" y2="31520"/>
                          <a14:backgroundMark x1="11660" y1="45160" x2="23940" y2="44460"/>
                          <a14:backgroundMark x1="35380" y1="48860" x2="35380" y2="48860"/>
                          <a14:backgroundMark x1="64100" y1="49400" x2="64100" y2="49400"/>
                          <a14:backgroundMark x1="87800" y1="59020" x2="87800" y2="59020"/>
                          <a14:backgroundMark x1="91220" y1="59400" x2="91220" y2="59400"/>
                          <a14:backgroundMark x1="13480" y1="64700" x2="13480" y2="64700"/>
                          <a14:backgroundMark x1="8560" y1="67580" x2="8560" y2="67580"/>
                        </a14:backgroundRemoval>
                      </a14:imgEffect>
                    </a14:imgLayer>
                  </a14:imgProps>
                </a:ext>
              </a:extLst>
            </a:blip>
            <a:srcRect t="7071" b="23839"/>
            <a:stretch/>
          </p:blipFill>
          <p:spPr>
            <a:xfrm>
              <a:off x="387508" y="5360328"/>
              <a:ext cx="1783080" cy="1231946"/>
            </a:xfrm>
            <a:prstGeom prst="rect">
              <a:avLst/>
            </a:prstGeom>
          </p:spPr>
        </p:pic>
      </p:grp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452443620"/>
              </p:ext>
            </p:extLst>
          </p:nvPr>
        </p:nvGraphicFramePr>
        <p:xfrm>
          <a:off x="2017853" y="832169"/>
          <a:ext cx="10174147" cy="575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73304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462432" y="316893"/>
            <a:ext cx="9115280" cy="338554"/>
          </a:xfrm>
        </p:spPr>
        <p:txBody>
          <a:bodyPr/>
          <a:lstStyle/>
          <a:p>
            <a:r>
              <a:rPr lang="de-DE" dirty="0" smtClean="0"/>
              <a:t>Unsere Zusatzangebote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8659223" y="6330224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13</a:t>
            </a:fld>
            <a:endParaRPr lang="de-DE" dirty="0"/>
          </a:p>
        </p:txBody>
      </p:sp>
      <p:grpSp>
        <p:nvGrpSpPr>
          <p:cNvPr id="34" name="Gruppieren 33"/>
          <p:cNvGrpSpPr/>
          <p:nvPr/>
        </p:nvGrpSpPr>
        <p:grpSpPr>
          <a:xfrm>
            <a:off x="462432" y="1630649"/>
            <a:ext cx="731396" cy="3782751"/>
            <a:chOff x="5339326" y="1739543"/>
            <a:chExt cx="548871" cy="2838740"/>
          </a:xfrm>
        </p:grpSpPr>
        <p:pic>
          <p:nvPicPr>
            <p:cNvPr id="8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524" y="1739543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524" y="2531448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190" y="3323354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326" y="4115260"/>
              <a:ext cx="523007" cy="46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04038" y="1630649"/>
            <a:ext cx="6397971" cy="392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buClr>
                <a:srgbClr val="827360"/>
              </a:buClr>
            </a:pPr>
            <a:r>
              <a:rPr lang="de-DE" altLang="de-DE" b="1" dirty="0">
                <a:solidFill>
                  <a:srgbClr val="827360"/>
                </a:solidFill>
              </a:rPr>
              <a:t>Interkulturelle</a:t>
            </a:r>
            <a:r>
              <a:rPr lang="fr-FR" altLang="de-DE" b="1" dirty="0">
                <a:solidFill>
                  <a:srgbClr val="827360"/>
                </a:solidFill>
              </a:rPr>
              <a:t> </a:t>
            </a:r>
            <a:r>
              <a:rPr lang="de-DE" altLang="de-DE" b="1" dirty="0">
                <a:solidFill>
                  <a:srgbClr val="827360"/>
                </a:solidFill>
              </a:rPr>
              <a:t>Bewerbertrainings</a:t>
            </a:r>
            <a:r>
              <a:rPr lang="fr-FR" altLang="de-DE" b="1" dirty="0">
                <a:solidFill>
                  <a:srgbClr val="827360"/>
                </a:solidFill>
              </a:rPr>
              <a:t> </a:t>
            </a:r>
            <a:r>
              <a:rPr lang="fr-FR" altLang="de-DE" b="1" dirty="0" smtClean="0">
                <a:solidFill>
                  <a:srgbClr val="827360"/>
                </a:solidFill>
              </a:rPr>
              <a:t>: </a:t>
            </a:r>
            <a:r>
              <a:rPr lang="de-DE" altLang="de-DE" dirty="0" smtClean="0">
                <a:solidFill>
                  <a:srgbClr val="827360"/>
                </a:solidFill>
              </a:rPr>
              <a:t>Vorbereitung </a:t>
            </a:r>
            <a:r>
              <a:rPr lang="de-DE" altLang="de-DE" dirty="0">
                <a:solidFill>
                  <a:srgbClr val="827360"/>
                </a:solidFill>
              </a:rPr>
              <a:t>auf die Arbeitssuche auf </a:t>
            </a:r>
            <a:r>
              <a:rPr lang="de-DE" altLang="de-DE" dirty="0" smtClean="0">
                <a:solidFill>
                  <a:srgbClr val="827360"/>
                </a:solidFill>
              </a:rPr>
              <a:t>dem internationalen Arbeitsmarkt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r>
              <a:rPr lang="de-DE" altLang="de-DE" b="1" dirty="0">
                <a:solidFill>
                  <a:srgbClr val="827360"/>
                </a:solidFill>
              </a:rPr>
              <a:t>Exzellenzpreise</a:t>
            </a:r>
            <a:r>
              <a:rPr lang="fr-FR" altLang="de-DE" dirty="0">
                <a:solidFill>
                  <a:srgbClr val="827360"/>
                </a:solidFill>
              </a:rPr>
              <a:t> </a:t>
            </a:r>
            <a:r>
              <a:rPr lang="fr-FR" altLang="de-DE" dirty="0" smtClean="0">
                <a:solidFill>
                  <a:srgbClr val="827360"/>
                </a:solidFill>
              </a:rPr>
              <a:t>: </a:t>
            </a:r>
            <a:r>
              <a:rPr lang="de-DE" altLang="de-DE" dirty="0" smtClean="0">
                <a:solidFill>
                  <a:srgbClr val="827360"/>
                </a:solidFill>
              </a:rPr>
              <a:t>Auszeichnung</a:t>
            </a:r>
            <a:r>
              <a:rPr lang="fr-FR" altLang="de-DE" dirty="0" smtClean="0">
                <a:solidFill>
                  <a:srgbClr val="827360"/>
                </a:solidFill>
              </a:rPr>
              <a:t> </a:t>
            </a:r>
            <a:r>
              <a:rPr lang="de-DE" altLang="de-DE" dirty="0">
                <a:solidFill>
                  <a:srgbClr val="827360"/>
                </a:solidFill>
              </a:rPr>
              <a:t>von Absolventen, die fachliche und interkulturelle Exzellenz bewiesen </a:t>
            </a:r>
            <a:r>
              <a:rPr lang="de-DE" altLang="de-DE" dirty="0" smtClean="0">
                <a:solidFill>
                  <a:srgbClr val="827360"/>
                </a:solidFill>
              </a:rPr>
              <a:t>haben</a:t>
            </a:r>
          </a:p>
          <a:p>
            <a:pPr marL="0" indent="0" eaLnBrk="1" hangingPunct="1">
              <a:buClr>
                <a:srgbClr val="827360"/>
              </a:buClr>
            </a:pPr>
            <a:endParaRPr lang="de-DE" altLang="de-DE" dirty="0" smtClean="0">
              <a:solidFill>
                <a:srgbClr val="827360"/>
              </a:solidFill>
            </a:endParaRP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r>
              <a:rPr lang="de-DE" altLang="de-DE" b="1" dirty="0">
                <a:solidFill>
                  <a:srgbClr val="827360"/>
                </a:solidFill>
              </a:rPr>
              <a:t>Wirtschaftskontakte</a:t>
            </a:r>
            <a:r>
              <a:rPr lang="fr-FR" altLang="de-DE" dirty="0">
                <a:solidFill>
                  <a:srgbClr val="827360"/>
                </a:solidFill>
              </a:rPr>
              <a:t> </a:t>
            </a:r>
            <a:r>
              <a:rPr lang="fr-FR" altLang="de-DE" dirty="0" smtClean="0">
                <a:solidFill>
                  <a:srgbClr val="827360"/>
                </a:solidFill>
              </a:rPr>
              <a:t>: </a:t>
            </a:r>
            <a:r>
              <a:rPr lang="de-DE" altLang="de-DE" dirty="0" smtClean="0">
                <a:solidFill>
                  <a:srgbClr val="827360"/>
                </a:solidFill>
              </a:rPr>
              <a:t>Kooperationen </a:t>
            </a:r>
            <a:r>
              <a:rPr lang="de-DE" altLang="de-DE" dirty="0">
                <a:solidFill>
                  <a:srgbClr val="827360"/>
                </a:solidFill>
              </a:rPr>
              <a:t>mit Wirtschaftsakteuren, gemeinsame Veranstaltungen, </a:t>
            </a:r>
            <a:r>
              <a:rPr lang="de-DE" altLang="de-DE" dirty="0" smtClean="0">
                <a:solidFill>
                  <a:srgbClr val="827360"/>
                </a:solidFill>
              </a:rPr>
              <a:t>Stipendien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r>
              <a:rPr lang="de-DE" altLang="de-DE" b="1" dirty="0">
                <a:solidFill>
                  <a:srgbClr val="827360"/>
                </a:solidFill>
              </a:rPr>
              <a:t>Alumni-Netzwerke</a:t>
            </a:r>
            <a:r>
              <a:rPr lang="fr-FR" altLang="de-DE" dirty="0">
                <a:solidFill>
                  <a:srgbClr val="827360"/>
                </a:solidFill>
              </a:rPr>
              <a:t> </a:t>
            </a:r>
            <a:r>
              <a:rPr lang="fr-FR" altLang="de-DE" dirty="0" smtClean="0">
                <a:solidFill>
                  <a:srgbClr val="827360"/>
                </a:solidFill>
              </a:rPr>
              <a:t>: </a:t>
            </a:r>
            <a:r>
              <a:rPr lang="de-DE" altLang="de-DE" dirty="0" smtClean="0">
                <a:solidFill>
                  <a:srgbClr val="827360"/>
                </a:solidFill>
              </a:rPr>
              <a:t>finanzielle</a:t>
            </a:r>
            <a:r>
              <a:rPr lang="fr-FR" altLang="de-DE" dirty="0" smtClean="0">
                <a:solidFill>
                  <a:srgbClr val="827360"/>
                </a:solidFill>
              </a:rPr>
              <a:t> </a:t>
            </a:r>
            <a:r>
              <a:rPr lang="de-DE" altLang="de-DE" dirty="0">
                <a:solidFill>
                  <a:srgbClr val="827360"/>
                </a:solidFill>
              </a:rPr>
              <a:t>und inhaltliche Förderung, breites Netzwerk fächerübergreifender Kontakte</a:t>
            </a:r>
          </a:p>
        </p:txBody>
      </p:sp>
    </p:spTree>
    <p:extLst>
      <p:ext uri="{BB962C8B-B14F-4D97-AF65-F5344CB8AC3E}">
        <p14:creationId xmlns:p14="http://schemas.microsoft.com/office/powerpoint/2010/main" val="1980627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59523" y="356563"/>
            <a:ext cx="9115280" cy="348813"/>
          </a:xfrm>
        </p:spPr>
        <p:txBody>
          <a:bodyPr/>
          <a:lstStyle/>
          <a:p>
            <a:r>
              <a:rPr lang="de-DE" dirty="0" smtClean="0"/>
              <a:t>Weg frei für Eure Entfaltung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14</a:t>
            </a:fld>
            <a:endParaRPr lang="de-DE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2D004B0-062A-4237-A95B-8C0AC2E58ECF}"/>
              </a:ext>
            </a:extLst>
          </p:cNvPr>
          <p:cNvSpPr txBox="1"/>
          <p:nvPr/>
        </p:nvSpPr>
        <p:spPr>
          <a:xfrm>
            <a:off x="459523" y="1871493"/>
            <a:ext cx="5449390" cy="46115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Ausgezeichnetes Fachwissen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Sprachkompetenz allgemein &amp; spezifisch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Auslandserfahrung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Erste Berufserfahrung durch Praktika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Flexibilität &amp; Mobilität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Engagement &amp; Belastbarkeit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Interkulturelle Kompetenz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Teamfähigkeit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altLang="ko-KR" dirty="0">
              <a:solidFill>
                <a:schemeClr val="accent2"/>
              </a:solidFill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ko-KR" dirty="0" smtClean="0">
                <a:solidFill>
                  <a:schemeClr val="accent2"/>
                </a:solidFill>
                <a:cs typeface="Arial" pitchFamily="34" charset="0"/>
              </a:rPr>
              <a:t>Kurz gesagt: eine unvergleichliche </a:t>
            </a:r>
            <a:r>
              <a:rPr lang="de-DE" altLang="ko-KR" b="1" dirty="0" smtClean="0">
                <a:solidFill>
                  <a:schemeClr val="accent2"/>
                </a:solidFill>
                <a:cs typeface="Arial" pitchFamily="34" charset="0"/>
              </a:rPr>
              <a:t>Persönlichkeitsentwicklung</a:t>
            </a:r>
            <a:endParaRPr lang="de-DE" altLang="ko-KR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BB8A8AA-2C80-43DE-BD90-A116765B89E5}"/>
              </a:ext>
            </a:extLst>
          </p:cNvPr>
          <p:cNvSpPr txBox="1"/>
          <p:nvPr/>
        </p:nvSpPr>
        <p:spPr>
          <a:xfrm>
            <a:off x="459523" y="1529861"/>
            <a:ext cx="5449390" cy="3416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ko-KR" b="1" dirty="0">
                <a:solidFill>
                  <a:schemeClr val="accent2"/>
                </a:solidFill>
                <a:cs typeface="Arial" pitchFamily="34" charset="0"/>
              </a:rPr>
              <a:t>Kompetenzerwerb weit über das Studium hinaus</a:t>
            </a:r>
            <a:endParaRPr lang="en-US" altLang="ko-KR" b="1" dirty="0">
              <a:solidFill>
                <a:schemeClr val="accent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10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C8D1D-AEAB-E947-B744-8226F54D6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Euer Karrieresprungbrett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15</a:t>
            </a:fld>
            <a:endParaRPr lang="de-DE" dirty="0"/>
          </a:p>
        </p:txBody>
      </p:sp>
      <p:pic>
        <p:nvPicPr>
          <p:cNvPr id="5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3171130"/>
            <a:ext cx="741810" cy="74181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52620186-85A9-224F-8560-D00E3F99D9A8}"/>
              </a:ext>
            </a:extLst>
          </p:cNvPr>
          <p:cNvSpPr txBox="1"/>
          <p:nvPr/>
        </p:nvSpPr>
        <p:spPr>
          <a:xfrm>
            <a:off x="1462547" y="2632239"/>
            <a:ext cx="3039455" cy="19963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altLang="ko-KR" sz="2800" dirty="0" smtClean="0">
                <a:solidFill>
                  <a:schemeClr val="accent2"/>
                </a:solidFill>
              </a:rPr>
              <a:t>Euer Studium bei der DFH: Ein Plus auf dem internationalen Arbeitsmarkt!</a:t>
            </a:r>
            <a:endParaRPr lang="de-DE" altLang="ko-KR" sz="2800" dirty="0">
              <a:solidFill>
                <a:schemeClr val="accent2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763215" y="2353119"/>
            <a:ext cx="7016314" cy="25545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2"/>
                </a:solidFill>
              </a:rPr>
              <a:t>Ein durch die DFH zertifizierter europäischer Bildungsweg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2"/>
                </a:solidFill>
              </a:rPr>
              <a:t>Eine perfekte Ausbildung, um in einem internationalen Arbeitsmarkt erfolgreich zu sein und sich zu entfalten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2"/>
                </a:solidFill>
              </a:rPr>
              <a:t>Ein europäisches und internationales Netzwerk und interkulturelle Bewerbungstrainings für Euren Einstieg in den Arbeitsmarkt</a:t>
            </a:r>
          </a:p>
        </p:txBody>
      </p:sp>
    </p:spTree>
    <p:extLst>
      <p:ext uri="{BB962C8B-B14F-4D97-AF65-F5344CB8AC3E}">
        <p14:creationId xmlns:p14="http://schemas.microsoft.com/office/powerpoint/2010/main" val="65324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 b="14954"/>
          <a:stretch/>
        </p:blipFill>
        <p:spPr>
          <a:xfrm>
            <a:off x="-32846" y="30479"/>
            <a:ext cx="12224846" cy="682752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2846" y="0"/>
            <a:ext cx="12224846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2410" y="389533"/>
            <a:ext cx="9115280" cy="348813"/>
          </a:xfrm>
        </p:spPr>
        <p:txBody>
          <a:bodyPr/>
          <a:lstStyle/>
          <a:p>
            <a:r>
              <a:rPr lang="de-DE" dirty="0" smtClean="0"/>
              <a:t>Kurz zusammengefasst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body" sz="quarter" idx="15"/>
          </p:nvPr>
        </p:nvSpPr>
        <p:spPr bwMode="auto">
          <a:xfrm>
            <a:off x="462410" y="1446213"/>
            <a:ext cx="11267856" cy="426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8257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solidFill>
                  <a:srgbClr val="81725E"/>
                </a:solidFill>
              </a:rPr>
              <a:t>Die </a:t>
            </a:r>
            <a:r>
              <a:rPr lang="de-DE" altLang="de-DE" sz="1800" dirty="0">
                <a:solidFill>
                  <a:srgbClr val="81725E"/>
                </a:solidFill>
              </a:rPr>
              <a:t>DFH ist ein Netzwerk aus über</a:t>
            </a:r>
            <a:r>
              <a:rPr lang="de-DE" altLang="de-DE" sz="1800" b="1" dirty="0">
                <a:solidFill>
                  <a:srgbClr val="81725E"/>
                </a:solidFill>
              </a:rPr>
              <a:t> 200 Hochschulen.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de-DE" altLang="de-DE" sz="1800" dirty="0">
                <a:solidFill>
                  <a:srgbClr val="009FE3"/>
                </a:solidFill>
              </a:rPr>
              <a:t>     </a:t>
            </a:r>
            <a:endParaRPr lang="de-DE" altLang="de-DE" sz="1800" b="1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solidFill>
                  <a:srgbClr val="81725E"/>
                </a:solidFill>
              </a:rPr>
              <a:t>Ihr studiert </a:t>
            </a:r>
            <a:r>
              <a:rPr lang="de-DE" altLang="de-DE" sz="1800" dirty="0">
                <a:solidFill>
                  <a:srgbClr val="81725E"/>
                </a:solidFill>
              </a:rPr>
              <a:t>gleichzeitig an einer deutschen und einer französischen Hochschule und </a:t>
            </a:r>
            <a:r>
              <a:rPr lang="de-DE" altLang="de-DE" sz="1800" dirty="0" smtClean="0">
                <a:solidFill>
                  <a:srgbClr val="81725E"/>
                </a:solidFill>
              </a:rPr>
              <a:t>erhaltet einen </a:t>
            </a:r>
            <a:r>
              <a:rPr lang="de-DE" altLang="de-DE" sz="1800" b="1" dirty="0">
                <a:solidFill>
                  <a:srgbClr val="81725E"/>
                </a:solidFill>
              </a:rPr>
              <a:t>Doppelabschluss.</a:t>
            </a:r>
            <a:r>
              <a:rPr lang="de-DE" altLang="de-DE" sz="1800" dirty="0">
                <a:solidFill>
                  <a:srgbClr val="81725E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altLang="de-DE" sz="1800" dirty="0">
                <a:solidFill>
                  <a:srgbClr val="009FE3"/>
                </a:solidFill>
              </a:rPr>
              <a:t>     </a:t>
            </a:r>
            <a:endParaRPr lang="de-DE" altLang="de-DE" sz="1800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solidFill>
                  <a:srgbClr val="81725E"/>
                </a:solidFill>
              </a:rPr>
              <a:t>196 </a:t>
            </a:r>
            <a:r>
              <a:rPr lang="de-DE" altLang="de-DE" sz="1800" b="1" dirty="0">
                <a:solidFill>
                  <a:srgbClr val="81725E"/>
                </a:solidFill>
              </a:rPr>
              <a:t>Studiengänge</a:t>
            </a:r>
            <a:r>
              <a:rPr lang="de-DE" altLang="de-DE" sz="1800" dirty="0">
                <a:solidFill>
                  <a:srgbClr val="81725E"/>
                </a:solidFill>
              </a:rPr>
              <a:t> in </a:t>
            </a:r>
            <a:r>
              <a:rPr lang="de-DE" altLang="de-DE" sz="1800" b="1" dirty="0" smtClean="0">
                <a:solidFill>
                  <a:srgbClr val="81725E"/>
                </a:solidFill>
              </a:rPr>
              <a:t>147 </a:t>
            </a:r>
            <a:r>
              <a:rPr lang="de-DE" altLang="de-DE" sz="1800" b="1" dirty="0">
                <a:solidFill>
                  <a:srgbClr val="81725E"/>
                </a:solidFill>
              </a:rPr>
              <a:t>Städten</a:t>
            </a:r>
            <a:r>
              <a:rPr lang="de-DE" altLang="de-DE" sz="1800" dirty="0">
                <a:solidFill>
                  <a:srgbClr val="81725E"/>
                </a:solidFill>
              </a:rPr>
              <a:t> stehen </a:t>
            </a:r>
            <a:r>
              <a:rPr lang="de-DE" altLang="de-DE" sz="1800" dirty="0" smtClean="0">
                <a:solidFill>
                  <a:srgbClr val="81725E"/>
                </a:solidFill>
              </a:rPr>
              <a:t>euch </a:t>
            </a:r>
            <a:r>
              <a:rPr lang="de-DE" altLang="de-DE" sz="1800" dirty="0">
                <a:solidFill>
                  <a:srgbClr val="81725E"/>
                </a:solidFill>
              </a:rPr>
              <a:t>zur Auswahl.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altLang="de-DE" sz="1800" dirty="0">
                <a:solidFill>
                  <a:srgbClr val="009FE3"/>
                </a:solidFill>
              </a:rPr>
              <a:t>     </a:t>
            </a:r>
            <a:endParaRPr lang="de-DE" altLang="de-DE" sz="1800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rgbClr val="81725E"/>
                </a:solidFill>
              </a:rPr>
              <a:t>Die DFH unterstützt </a:t>
            </a:r>
            <a:r>
              <a:rPr lang="de-DE" altLang="de-DE" sz="1800" dirty="0" smtClean="0">
                <a:solidFill>
                  <a:srgbClr val="81725E"/>
                </a:solidFill>
              </a:rPr>
              <a:t>euren Auslandsaufenthalt </a:t>
            </a:r>
            <a:r>
              <a:rPr lang="de-DE" altLang="de-DE" sz="1800" dirty="0">
                <a:solidFill>
                  <a:srgbClr val="81725E"/>
                </a:solidFill>
              </a:rPr>
              <a:t>mit </a:t>
            </a:r>
            <a:r>
              <a:rPr lang="de-DE" altLang="de-DE" sz="1800" b="1" dirty="0" smtClean="0">
                <a:solidFill>
                  <a:srgbClr val="81725E"/>
                </a:solidFill>
              </a:rPr>
              <a:t>350 </a:t>
            </a:r>
            <a:r>
              <a:rPr lang="de-DE" altLang="de-DE" sz="1800" b="1" dirty="0">
                <a:solidFill>
                  <a:srgbClr val="81725E"/>
                </a:solidFill>
              </a:rPr>
              <a:t>Euro pro Monat.</a:t>
            </a:r>
          </a:p>
          <a:p>
            <a:pPr>
              <a:lnSpc>
                <a:spcPct val="100000"/>
              </a:lnSpc>
            </a:pPr>
            <a:r>
              <a:rPr lang="fr-FR" altLang="de-DE" sz="1800" dirty="0">
                <a:solidFill>
                  <a:srgbClr val="009FE3"/>
                </a:solidFill>
              </a:rPr>
              <a:t>     </a:t>
            </a:r>
            <a:endParaRPr lang="de-DE" altLang="de-DE" sz="1800" b="1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rgbClr val="81725E"/>
                </a:solidFill>
              </a:rPr>
              <a:t>Der Doppelabschluss ist </a:t>
            </a:r>
            <a:r>
              <a:rPr lang="de-DE" altLang="de-DE" sz="1800" dirty="0" smtClean="0">
                <a:solidFill>
                  <a:srgbClr val="81725E"/>
                </a:solidFill>
              </a:rPr>
              <a:t>euer</a:t>
            </a:r>
            <a:r>
              <a:rPr lang="de-DE" altLang="de-DE" sz="1800" b="1" dirty="0" smtClean="0">
                <a:solidFill>
                  <a:srgbClr val="81725E"/>
                </a:solidFill>
              </a:rPr>
              <a:t> </a:t>
            </a:r>
            <a:r>
              <a:rPr lang="de-DE" altLang="de-DE" sz="1800" b="1" dirty="0">
                <a:solidFill>
                  <a:srgbClr val="81725E"/>
                </a:solidFill>
              </a:rPr>
              <a:t>Karrieresprungbrett.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de-DE" altLang="de-DE" sz="1600" dirty="0" smtClean="0">
                <a:solidFill>
                  <a:srgbClr val="009FE3"/>
                </a:solidFill>
              </a:rPr>
              <a:t>	</a:t>
            </a:r>
            <a:endParaRPr lang="de-DE" altLang="de-DE" sz="1600" b="1" dirty="0">
              <a:solidFill>
                <a:srgbClr val="009FE3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041" y="322128"/>
            <a:ext cx="2047574" cy="6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0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2565875"/>
            <a:ext cx="5255846" cy="1175706"/>
          </a:xfrm>
        </p:spPr>
        <p:txBody>
          <a:bodyPr/>
          <a:lstStyle/>
          <a:p>
            <a:r>
              <a:rPr lang="de-DE" dirty="0" smtClean="0"/>
              <a:t>Wie bewerbe ich mich?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3ED80B-6D99-D147-A922-A04635B500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846" y="3773515"/>
            <a:ext cx="5255846" cy="1599412"/>
          </a:xfrm>
        </p:spPr>
        <p:txBody>
          <a:bodyPr/>
          <a:lstStyle/>
          <a:p>
            <a:r>
              <a:rPr lang="de-DE" sz="1600" dirty="0"/>
              <a:t>Einfach diesen </a:t>
            </a:r>
            <a:r>
              <a:rPr lang="de-DE" sz="1600" b="1" dirty="0"/>
              <a:t>QR-Code einscannen </a:t>
            </a:r>
            <a:r>
              <a:rPr lang="de-DE" sz="1600" dirty="0"/>
              <a:t>und schon landet ihr in unserem </a:t>
            </a:r>
            <a:r>
              <a:rPr lang="de-DE" sz="1600" b="1" dirty="0"/>
              <a:t>interaktiven Online-Studienführer</a:t>
            </a:r>
            <a:r>
              <a:rPr lang="de-DE" sz="16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Dort findet ihr alle Informationen zu </a:t>
            </a:r>
            <a:r>
              <a:rPr lang="de-DE" sz="1600" b="1" dirty="0"/>
              <a:t>Bewerbung, Studienverlauf</a:t>
            </a:r>
            <a:r>
              <a:rPr lang="de-DE" sz="1600" dirty="0"/>
              <a:t>, Studieninhalten und natürlich auch die richtigen </a:t>
            </a:r>
            <a:r>
              <a:rPr lang="de-DE" sz="1600" b="1" dirty="0"/>
              <a:t>Ansprechpartner</a:t>
            </a:r>
            <a:r>
              <a:rPr lang="de-DE" sz="1600" dirty="0"/>
              <a:t> an unseren Partnerinstitutionen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platzhalter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574" r="16060" b="1"/>
          <a:stretch/>
        </p:blipFill>
        <p:spPr>
          <a:xfrm>
            <a:off x="5906947" y="0"/>
            <a:ext cx="6285053" cy="6858000"/>
          </a:xfrm>
          <a:prstGeom prst="rect">
            <a:avLst/>
          </a:prstGeom>
        </p:spPr>
      </p:pic>
      <p:sp>
        <p:nvSpPr>
          <p:cNvPr id="7" name="Foliennummernplatzhalter 3"/>
          <p:cNvSpPr txBox="1">
            <a:spLocks/>
          </p:cNvSpPr>
          <p:nvPr/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54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3429000"/>
            <a:ext cx="5255846" cy="2259080"/>
          </a:xfrm>
        </p:spPr>
        <p:txBody>
          <a:bodyPr/>
          <a:lstStyle/>
          <a:p>
            <a:r>
              <a:rPr lang="de-DE" dirty="0" smtClean="0"/>
              <a:t>Für weitere Informationen und Einblicke folgt uns auf Instagram!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platzhalt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5544"/>
          <a:stretch>
            <a:fillRect/>
          </a:stretch>
        </p:blipFill>
        <p:spPr>
          <a:xfrm>
            <a:off x="6093630" y="-1"/>
            <a:ext cx="609836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1059923-A20C-2C49-8FAB-F2F730D5AE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660" y="3912086"/>
            <a:ext cx="4848075" cy="1384995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4"/>
              </a:rPr>
              <a:t>info@dfh-ufa.org</a:t>
            </a:r>
            <a:endParaRPr lang="cs-CZ" dirty="0"/>
          </a:p>
          <a:p>
            <a:r>
              <a:rPr lang="cs-CZ" dirty="0">
                <a:hlinkClick r:id="rId5"/>
              </a:rPr>
              <a:t>www.dfh-ufa.org</a:t>
            </a:r>
            <a:endParaRPr lang="cs-CZ" dirty="0"/>
          </a:p>
        </p:txBody>
      </p:sp>
      <p:sp>
        <p:nvSpPr>
          <p:cNvPr id="16" name="TextBox 50">
            <a:extLst>
              <a:ext uri="{FF2B5EF4-FFF2-40B4-BE49-F238E27FC236}">
                <a16:creationId xmlns:a16="http://schemas.microsoft.com/office/drawing/2014/main" id="{8478D15E-E1C5-5945-B969-A299ECE7C3D1}"/>
              </a:ext>
            </a:extLst>
          </p:cNvPr>
          <p:cNvSpPr txBox="1"/>
          <p:nvPr/>
        </p:nvSpPr>
        <p:spPr>
          <a:xfrm>
            <a:off x="6465468" y="5678855"/>
            <a:ext cx="256904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Folgen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Sie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uns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auf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2" name="Bild 7" descr="qr-code.png">
            <a:extLst>
              <a:ext uri="{FF2B5EF4-FFF2-40B4-BE49-F238E27FC236}">
                <a16:creationId xmlns:a16="http://schemas.microsoft.com/office/drawing/2014/main" id="{14491068-E931-914E-9C23-1A0C5A60D9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23" y="5563765"/>
            <a:ext cx="921922" cy="92192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F26529-4776-3746-A76C-C06CF609155B}"/>
              </a:ext>
            </a:extLst>
          </p:cNvPr>
          <p:cNvSpPr txBox="1"/>
          <p:nvPr/>
        </p:nvSpPr>
        <p:spPr>
          <a:xfrm>
            <a:off x="656462" y="4672845"/>
            <a:ext cx="5255239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</a:t>
            </a:r>
            <a:r>
              <a:rPr lang="de-DE" sz="2400" dirty="0" smtClean="0">
                <a:solidFill>
                  <a:schemeClr val="bg1"/>
                </a:solidFill>
              </a:rPr>
              <a:t>ielen </a:t>
            </a:r>
            <a:r>
              <a:rPr lang="de-DE" sz="2400" dirty="0">
                <a:solidFill>
                  <a:schemeClr val="bg1"/>
                </a:solidFill>
              </a:rPr>
              <a:t>Dank für </a:t>
            </a:r>
            <a:r>
              <a:rPr lang="de-DE" sz="2400" dirty="0" smtClean="0">
                <a:solidFill>
                  <a:schemeClr val="bg1"/>
                </a:solidFill>
              </a:rPr>
              <a:t>Eure </a:t>
            </a:r>
            <a:r>
              <a:rPr lang="de-DE" sz="2400" dirty="0">
                <a:solidFill>
                  <a:schemeClr val="bg1"/>
                </a:solidFill>
              </a:rPr>
              <a:t>Aufmerksamkeit!</a:t>
            </a:r>
          </a:p>
        </p:txBody>
      </p:sp>
      <p:pic>
        <p:nvPicPr>
          <p:cNvPr id="24" name="Bild 6">
            <a:extLst>
              <a:ext uri="{FF2B5EF4-FFF2-40B4-BE49-F238E27FC236}">
                <a16:creationId xmlns:a16="http://schemas.microsoft.com/office/drawing/2014/main" id="{94B01F3E-CE89-AA4B-A705-88FD1E596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06" y="5957310"/>
            <a:ext cx="2249203" cy="5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0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14609"/>
          <a:stretch>
            <a:fillRect/>
          </a:stretch>
        </p:blipFill>
        <p:spPr/>
      </p:pic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97306" y="2024683"/>
            <a:ext cx="4979839" cy="2042215"/>
          </a:xfrm>
        </p:spPr>
        <p:txBody>
          <a:bodyPr/>
          <a:lstStyle/>
          <a:p>
            <a:r>
              <a:rPr lang="de-DE" dirty="0" smtClean="0"/>
              <a:t>Die DFH – mehr als nur eine Hochschule</a:t>
            </a:r>
            <a:endParaRPr lang="de-DE" dirty="0"/>
          </a:p>
          <a:p>
            <a:endParaRPr lang="de-DE" dirty="0"/>
          </a:p>
        </p:txBody>
      </p:sp>
      <p:grpSp>
        <p:nvGrpSpPr>
          <p:cNvPr id="8" name="Gruppierung 2">
            <a:extLst>
              <a:ext uri="{FF2B5EF4-FFF2-40B4-BE49-F238E27FC236}">
                <a16:creationId xmlns:a16="http://schemas.microsoft.com/office/drawing/2014/main" id="{0CFE5EB5-2C84-394B-B7F3-17E718527BF9}"/>
              </a:ext>
            </a:extLst>
          </p:cNvPr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5B13653-68D2-0E4D-8E4A-D8EBA4AD78F3}"/>
                </a:ext>
              </a:extLst>
            </p:cNvPr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" name="Bild 14">
              <a:extLst>
                <a:ext uri="{FF2B5EF4-FFF2-40B4-BE49-F238E27FC236}">
                  <a16:creationId xmlns:a16="http://schemas.microsoft.com/office/drawing/2014/main" id="{AC592702-A6C7-DF42-B7F5-F8CDF856F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375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C8D1D-AEAB-E947-B744-8226F54D6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Die DFH auf einem Blick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3</a:t>
            </a:fld>
            <a:endParaRPr lang="de-DE" dirty="0"/>
          </a:p>
        </p:txBody>
      </p:sp>
      <p:pic>
        <p:nvPicPr>
          <p:cNvPr id="5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3171130"/>
            <a:ext cx="741810" cy="74181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52620186-85A9-224F-8560-D00E3F99D9A8}"/>
              </a:ext>
            </a:extLst>
          </p:cNvPr>
          <p:cNvSpPr txBox="1"/>
          <p:nvPr/>
        </p:nvSpPr>
        <p:spPr>
          <a:xfrm>
            <a:off x="1541949" y="2824601"/>
            <a:ext cx="3039455" cy="16115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altLang="ko-KR" sz="2800" dirty="0" smtClean="0">
                <a:solidFill>
                  <a:schemeClr val="accent2"/>
                </a:solidFill>
              </a:rPr>
              <a:t>Die DFH ist eine internationale Organisation wie keine Andere.</a:t>
            </a:r>
            <a:endParaRPr lang="de-DE" altLang="ko-KR" sz="2800" dirty="0">
              <a:solidFill>
                <a:schemeClr val="accent2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763215" y="2507009"/>
            <a:ext cx="7016314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accent2"/>
                </a:solidFill>
              </a:rPr>
              <a:t>Gründung 1997 </a:t>
            </a:r>
            <a:r>
              <a:rPr lang="de-DE" sz="2000" dirty="0">
                <a:solidFill>
                  <a:schemeClr val="accent2"/>
                </a:solidFill>
              </a:rPr>
              <a:t>durch die Regierungen Deutschlands </a:t>
            </a:r>
            <a:br>
              <a:rPr lang="de-DE" sz="2000" dirty="0">
                <a:solidFill>
                  <a:schemeClr val="accent2"/>
                </a:solidFill>
              </a:rPr>
            </a:br>
            <a:r>
              <a:rPr lang="de-DE" sz="2000" dirty="0">
                <a:solidFill>
                  <a:schemeClr val="accent2"/>
                </a:solidFill>
              </a:rPr>
              <a:t>und Frankreichs </a:t>
            </a:r>
            <a:endParaRPr lang="de-DE" sz="2000" dirty="0" smtClean="0">
              <a:solidFill>
                <a:schemeClr val="accent2"/>
              </a:solidFill>
            </a:endParaRPr>
          </a:p>
          <a:p>
            <a:endParaRPr lang="de-DE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2"/>
                </a:solidFill>
              </a:rPr>
              <a:t>Finanzierung </a:t>
            </a:r>
            <a:r>
              <a:rPr lang="de-DE" sz="2000" dirty="0">
                <a:solidFill>
                  <a:schemeClr val="accent2"/>
                </a:solidFill>
              </a:rPr>
              <a:t>zu gleichen Teilen durch beide </a:t>
            </a:r>
            <a:r>
              <a:rPr lang="de-DE" sz="2000" dirty="0" smtClean="0">
                <a:solidFill>
                  <a:schemeClr val="accent2"/>
                </a:solidFill>
              </a:rPr>
              <a:t>Partnerländer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2"/>
                </a:solidFill>
              </a:rPr>
              <a:t>Ein </a:t>
            </a:r>
            <a:r>
              <a:rPr lang="de-DE" sz="2000" b="1" dirty="0" smtClean="0">
                <a:solidFill>
                  <a:schemeClr val="accent2"/>
                </a:solidFill>
              </a:rPr>
              <a:t>Netzwerk aus 208 Hochschulen in 147 Städten </a:t>
            </a:r>
            <a:r>
              <a:rPr lang="de-DE" sz="2000" dirty="0" smtClean="0">
                <a:solidFill>
                  <a:schemeClr val="accent2"/>
                </a:solidFill>
              </a:rPr>
              <a:t>in Deutschland, Frankreich, ganz Europa und darüber hinaus</a:t>
            </a:r>
          </a:p>
        </p:txBody>
      </p:sp>
    </p:spTree>
    <p:extLst>
      <p:ext uri="{BB962C8B-B14F-4D97-AF65-F5344CB8AC3E}">
        <p14:creationId xmlns:p14="http://schemas.microsoft.com/office/powerpoint/2010/main" val="368037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459524" y="365696"/>
            <a:ext cx="9115280" cy="348813"/>
          </a:xfrm>
        </p:spPr>
        <p:txBody>
          <a:bodyPr/>
          <a:lstStyle/>
          <a:p>
            <a:r>
              <a:rPr lang="de-DE" dirty="0" smtClean="0"/>
              <a:t>Unsere Kennzahlen</a:t>
            </a:r>
            <a:endParaRPr lang="de-DE" dirty="0"/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9524" y="1487929"/>
            <a:ext cx="11003379" cy="4226253"/>
            <a:chOff x="455976" y="1493529"/>
            <a:chExt cx="11003379" cy="4226253"/>
          </a:xfrm>
        </p:grpSpPr>
        <p:sp>
          <p:nvSpPr>
            <p:cNvPr id="16" name="Textplatzhalter 35"/>
            <p:cNvSpPr txBox="1">
              <a:spLocks/>
            </p:cNvSpPr>
            <p:nvPr/>
          </p:nvSpPr>
          <p:spPr>
            <a:xfrm>
              <a:off x="3396675" y="1744246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chemeClr val="accent2"/>
                  </a:solidFill>
                </a:rPr>
                <a:t>deutsche, französische sowie internationale Hochschuleinrichtungen</a:t>
              </a:r>
            </a:p>
          </p:txBody>
        </p:sp>
        <p:sp>
          <p:nvSpPr>
            <p:cNvPr id="19" name="Textplatzhalter 35"/>
            <p:cNvSpPr txBox="1">
              <a:spLocks/>
            </p:cNvSpPr>
            <p:nvPr/>
          </p:nvSpPr>
          <p:spPr>
            <a:xfrm>
              <a:off x="3396675" y="2620577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chemeClr val="accent2"/>
                  </a:solidFill>
                </a:rPr>
                <a:t>integrierte Studiengänge in über 20 Fachbereichen</a:t>
              </a:r>
            </a:p>
          </p:txBody>
        </p:sp>
        <p:sp>
          <p:nvSpPr>
            <p:cNvPr id="22" name="Textplatzhalter 35"/>
            <p:cNvSpPr txBox="1">
              <a:spLocks/>
            </p:cNvSpPr>
            <p:nvPr/>
          </p:nvSpPr>
          <p:spPr>
            <a:xfrm>
              <a:off x="3396674" y="3529105"/>
              <a:ext cx="8062681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smtClean="0">
                  <a:solidFill>
                    <a:schemeClr val="accent2"/>
                  </a:solidFill>
                </a:rPr>
                <a:t>Aktuell eingeschriebene Studierende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25" name="Textplatzhalter 35"/>
            <p:cNvSpPr txBox="1">
              <a:spLocks/>
            </p:cNvSpPr>
            <p:nvPr/>
          </p:nvSpPr>
          <p:spPr>
            <a:xfrm>
              <a:off x="3396030" y="4383268"/>
              <a:ext cx="8063325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smtClean="0">
                  <a:solidFill>
                    <a:schemeClr val="accent2"/>
                  </a:solidFill>
                </a:rPr>
                <a:t>Absolvent*innen seit unserer Gründung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37" name="Textplatzhalter 35"/>
            <p:cNvSpPr txBox="1">
              <a:spLocks/>
            </p:cNvSpPr>
            <p:nvPr/>
          </p:nvSpPr>
          <p:spPr>
            <a:xfrm>
              <a:off x="3396675" y="5219604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smtClean="0">
                  <a:solidFill>
                    <a:schemeClr val="accent2"/>
                  </a:solidFill>
                </a:rPr>
                <a:t>Bi- und </a:t>
              </a:r>
              <a:r>
                <a:rPr lang="de-DE" dirty="0" err="1" smtClean="0">
                  <a:solidFill>
                    <a:schemeClr val="accent2"/>
                  </a:solidFill>
                </a:rPr>
                <a:t>trinational</a:t>
              </a:r>
              <a:r>
                <a:rPr lang="de-DE" dirty="0" smtClean="0">
                  <a:solidFill>
                    <a:schemeClr val="accent2"/>
                  </a:solidFill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</a:rPr>
                <a:t>Promovierte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pic>
          <p:nvPicPr>
            <p:cNvPr id="41" name="Grafik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1528439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Grafi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2399977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3271514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4143052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Grafik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5014589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6"/>
            <p:cNvSpPr txBox="1"/>
            <p:nvPr/>
          </p:nvSpPr>
          <p:spPr>
            <a:xfrm>
              <a:off x="1313583" y="1493529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208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1313583" y="2360387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196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8" name="TextBox 6"/>
            <p:cNvSpPr txBox="1"/>
            <p:nvPr/>
          </p:nvSpPr>
          <p:spPr>
            <a:xfrm>
              <a:off x="799020" y="3237324"/>
              <a:ext cx="154369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6.100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9" name="TextBox 6"/>
            <p:cNvSpPr txBox="1"/>
            <p:nvPr/>
          </p:nvSpPr>
          <p:spPr>
            <a:xfrm>
              <a:off x="455976" y="4104181"/>
              <a:ext cx="188673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25.000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0" name="TextBox 6"/>
            <p:cNvSpPr txBox="1"/>
            <p:nvPr/>
          </p:nvSpPr>
          <p:spPr>
            <a:xfrm>
              <a:off x="1313583" y="4981118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500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uppierung 10"/>
          <p:cNvGrpSpPr>
            <a:grpSpLocks noChangeAspect="1"/>
          </p:cNvGrpSpPr>
          <p:nvPr/>
        </p:nvGrpSpPr>
        <p:grpSpPr>
          <a:xfrm>
            <a:off x="3737610" y="3664729"/>
            <a:ext cx="7725938" cy="2343150"/>
            <a:chOff x="939800" y="2433407"/>
            <a:chExt cx="10301245" cy="3124200"/>
          </a:xfrm>
        </p:grpSpPr>
        <p:pic>
          <p:nvPicPr>
            <p:cNvPr id="32" name="Bild 8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lum/>
            </a:blip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  <a:noFill/>
          </p:spPr>
        </p:pic>
        <p:pic>
          <p:nvPicPr>
            <p:cNvPr id="33" name="Bild 9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20000"/>
            </a:blip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509319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46" y="3429000"/>
            <a:ext cx="5255846" cy="634020"/>
          </a:xfrm>
        </p:spPr>
        <p:txBody>
          <a:bodyPr/>
          <a:lstStyle/>
          <a:p>
            <a:r>
              <a:rPr lang="de-DE" dirty="0" smtClean="0"/>
              <a:t>Unsere Mission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4294967295"/>
          </p:nvPr>
        </p:nvSpPr>
        <p:spPr>
          <a:xfrm>
            <a:off x="6144772" y="2089146"/>
            <a:ext cx="5498927" cy="3313728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2"/>
                </a:solidFill>
              </a:rPr>
              <a:t>Stärkung </a:t>
            </a:r>
            <a:r>
              <a:rPr lang="de-DE" sz="2000" dirty="0">
                <a:solidFill>
                  <a:schemeClr val="accent2"/>
                </a:solidFill>
              </a:rPr>
              <a:t>der </a:t>
            </a:r>
            <a:r>
              <a:rPr lang="de-DE" sz="2000" b="1" dirty="0">
                <a:solidFill>
                  <a:schemeClr val="accent2"/>
                </a:solidFill>
              </a:rPr>
              <a:t>Zusammenarbeit</a:t>
            </a:r>
            <a:r>
              <a:rPr lang="de-DE" sz="2000" dirty="0">
                <a:solidFill>
                  <a:schemeClr val="accent2"/>
                </a:solidFill>
              </a:rPr>
              <a:t> zwischen Deutschland und Frankreich in den Bereichen Hochschule &amp; </a:t>
            </a:r>
            <a:r>
              <a:rPr lang="de-DE" sz="2000" dirty="0" smtClean="0">
                <a:solidFill>
                  <a:schemeClr val="accent2"/>
                </a:solidFill>
              </a:rPr>
              <a:t>Forschung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accent2"/>
                </a:solidFill>
              </a:rPr>
              <a:t>Initiierung, </a:t>
            </a:r>
            <a:r>
              <a:rPr lang="de-DE" sz="2000" b="1" dirty="0" smtClean="0">
                <a:solidFill>
                  <a:schemeClr val="accent2"/>
                </a:solidFill>
              </a:rPr>
              <a:t>Evaluierung </a:t>
            </a:r>
            <a:r>
              <a:rPr lang="de-DE" sz="2000" b="1" dirty="0">
                <a:solidFill>
                  <a:schemeClr val="accent2"/>
                </a:solidFill>
              </a:rPr>
              <a:t>und finanzielle Förderung </a:t>
            </a:r>
            <a:r>
              <a:rPr lang="de-DE" sz="2000" dirty="0">
                <a:solidFill>
                  <a:schemeClr val="accent2"/>
                </a:solidFill>
              </a:rPr>
              <a:t>von deutsch-französischen Studiengängen und </a:t>
            </a:r>
            <a:r>
              <a:rPr lang="de-DE" sz="2000" dirty="0" smtClean="0">
                <a:solidFill>
                  <a:schemeClr val="accent2"/>
                </a:solidFill>
              </a:rPr>
              <a:t>Doktorandenprogrammen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2"/>
                </a:solidFill>
              </a:rPr>
              <a:t>Förderung der </a:t>
            </a:r>
            <a:r>
              <a:rPr lang="de-DE" sz="2000" b="1" dirty="0">
                <a:solidFill>
                  <a:schemeClr val="accent2"/>
                </a:solidFill>
              </a:rPr>
              <a:t>Mobilität und internationaler Karrierechancen</a:t>
            </a:r>
            <a:r>
              <a:rPr lang="de-DE" sz="2000" dirty="0">
                <a:solidFill>
                  <a:schemeClr val="accent2"/>
                </a:solidFill>
              </a:rPr>
              <a:t> für Studierende und </a:t>
            </a:r>
            <a:r>
              <a:rPr lang="de-DE" sz="2000" dirty="0" smtClean="0">
                <a:solidFill>
                  <a:schemeClr val="accent2"/>
                </a:solidFill>
              </a:rPr>
              <a:t>Nachwuchswissenschaftler*innen</a:t>
            </a:r>
            <a:endParaRPr lang="de-DE" sz="2000" dirty="0">
              <a:solidFill>
                <a:schemeClr val="accent2"/>
              </a:solidFill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9198344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76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10" y="3833037"/>
            <a:ext cx="5255846" cy="1717393"/>
          </a:xfrm>
        </p:spPr>
        <p:txBody>
          <a:bodyPr/>
          <a:lstStyle/>
          <a:p>
            <a:r>
              <a:rPr lang="de-DE" dirty="0" smtClean="0"/>
              <a:t>Unser Netzwerk: </a:t>
            </a:r>
          </a:p>
          <a:p>
            <a:r>
              <a:rPr lang="de-DE" dirty="0" smtClean="0"/>
              <a:t>147 Universitäts-städte zur Auswahl</a:t>
            </a:r>
            <a:endParaRPr lang="de-DE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Bildplatzhalter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" t="-556" r="714" b="556"/>
          <a:stretch/>
        </p:blipFill>
        <p:spPr>
          <a:xfrm>
            <a:off x="4294270" y="-1"/>
            <a:ext cx="78105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3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429846" y="3588564"/>
            <a:ext cx="5255846" cy="1717393"/>
          </a:xfrm>
        </p:spPr>
        <p:txBody>
          <a:bodyPr/>
          <a:lstStyle/>
          <a:p>
            <a:r>
              <a:rPr lang="de-DE" dirty="0" smtClean="0"/>
              <a:t>Unser Studienangebot…</a:t>
            </a:r>
            <a:endParaRPr lang="de-DE" dirty="0"/>
          </a:p>
          <a:p>
            <a:endParaRPr lang="de-DE" dirty="0"/>
          </a:p>
        </p:txBody>
      </p:sp>
      <p:grpSp>
        <p:nvGrpSpPr>
          <p:cNvPr id="8" name="Gruppierung 2">
            <a:extLst>
              <a:ext uri="{FF2B5EF4-FFF2-40B4-BE49-F238E27FC236}">
                <a16:creationId xmlns:a16="http://schemas.microsoft.com/office/drawing/2014/main" id="{0CFE5EB5-2C84-394B-B7F3-17E718527BF9}"/>
              </a:ext>
            </a:extLst>
          </p:cNvPr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5B13653-68D2-0E4D-8E4A-D8EBA4AD78F3}"/>
                </a:ext>
              </a:extLst>
            </p:cNvPr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" name="Bild 14">
              <a:extLst>
                <a:ext uri="{FF2B5EF4-FFF2-40B4-BE49-F238E27FC236}">
                  <a16:creationId xmlns:a16="http://schemas.microsoft.com/office/drawing/2014/main" id="{AC592702-A6C7-DF42-B7F5-F8CDF856F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  <p:pic>
        <p:nvPicPr>
          <p:cNvPr id="12" name="Bildplatzhalter 11" descr="e832b10f2dfc003ecd0b4204e2445b97e674e2dd1eb8174096_1920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r="20401"/>
          <a:stretch/>
        </p:blipFill>
        <p:spPr/>
      </p:pic>
    </p:spTree>
    <p:extLst>
      <p:ext uri="{BB962C8B-B14F-4D97-AF65-F5344CB8AC3E}">
        <p14:creationId xmlns:p14="http://schemas.microsoft.com/office/powerpoint/2010/main" val="134013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62409" y="290045"/>
            <a:ext cx="9115280" cy="713016"/>
          </a:xfrm>
        </p:spPr>
        <p:txBody>
          <a:bodyPr/>
          <a:lstStyle/>
          <a:p>
            <a:r>
              <a:rPr lang="de-DE" dirty="0" smtClean="0"/>
              <a:t>… eine Riesenauswahl auf allen Ebenen</a:t>
            </a:r>
            <a:endParaRPr lang="de-DE" dirty="0"/>
          </a:p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62409" y="1607556"/>
            <a:ext cx="5226213" cy="318292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chemeClr val="accent2"/>
                </a:solidFill>
              </a:rPr>
              <a:t>Bachelor- und Masterniveau</a:t>
            </a:r>
            <a:r>
              <a:rPr lang="de-DE" sz="2000" dirty="0" smtClean="0">
                <a:solidFill>
                  <a:schemeClr val="accent2"/>
                </a:solidFill>
              </a:rPr>
              <a:t>: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2"/>
                </a:solidFill>
              </a:rPr>
              <a:t>integrierte </a:t>
            </a:r>
            <a:r>
              <a:rPr lang="de-DE" sz="2000" dirty="0">
                <a:solidFill>
                  <a:schemeClr val="accent2"/>
                </a:solidFill>
              </a:rPr>
              <a:t>Studiengänge (</a:t>
            </a:r>
            <a:r>
              <a:rPr lang="de-DE" sz="2000" dirty="0" smtClean="0">
                <a:solidFill>
                  <a:schemeClr val="accent2"/>
                </a:solidFill>
              </a:rPr>
              <a:t>bi- </a:t>
            </a:r>
            <a:r>
              <a:rPr lang="de-DE" sz="2000" dirty="0">
                <a:solidFill>
                  <a:schemeClr val="accent2"/>
                </a:solidFill>
              </a:rPr>
              <a:t>und </a:t>
            </a:r>
            <a:r>
              <a:rPr lang="de-DE" sz="2000" dirty="0" err="1">
                <a:solidFill>
                  <a:schemeClr val="accent2"/>
                </a:solidFill>
              </a:rPr>
              <a:t>trinational</a:t>
            </a:r>
            <a:r>
              <a:rPr lang="de-DE" sz="2000" dirty="0">
                <a:solidFill>
                  <a:schemeClr val="accent2"/>
                </a:solidFill>
              </a:rPr>
              <a:t>) mit </a:t>
            </a:r>
            <a:r>
              <a:rPr lang="de-DE" sz="2000" dirty="0" smtClean="0">
                <a:solidFill>
                  <a:schemeClr val="accent2"/>
                </a:solidFill>
              </a:rPr>
              <a:t>Doppelabschluss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chemeClr val="accent2"/>
                </a:solidFill>
              </a:rPr>
              <a:t>Promotion</a:t>
            </a:r>
            <a:r>
              <a:rPr lang="de-DE" sz="2000" dirty="0" smtClean="0">
                <a:solidFill>
                  <a:schemeClr val="accent2"/>
                </a:solidFill>
              </a:rPr>
              <a:t>: Programme </a:t>
            </a:r>
            <a:r>
              <a:rPr lang="de-DE" sz="2000" dirty="0">
                <a:solidFill>
                  <a:schemeClr val="accent2"/>
                </a:solidFill>
              </a:rPr>
              <a:t>zur Förderung von </a:t>
            </a:r>
            <a:r>
              <a:rPr lang="de-DE" sz="2000" dirty="0" smtClean="0">
                <a:solidFill>
                  <a:schemeClr val="accent2"/>
                </a:solidFill>
              </a:rPr>
              <a:t>Nachwuchswissenschaftler*innen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accent2"/>
                </a:solidFill>
              </a:rPr>
              <a:t>(</a:t>
            </a:r>
            <a:r>
              <a:rPr lang="de-DE" sz="2000" dirty="0" err="1" smtClean="0">
                <a:solidFill>
                  <a:schemeClr val="accent2"/>
                </a:solidFill>
              </a:rPr>
              <a:t>PhD</a:t>
            </a:r>
            <a:r>
              <a:rPr lang="de-DE" sz="2000" dirty="0" smtClean="0">
                <a:solidFill>
                  <a:schemeClr val="accent2"/>
                </a:solidFill>
              </a:rPr>
              <a:t>-Tracks</a:t>
            </a:r>
            <a:r>
              <a:rPr lang="de-DE" sz="2000" dirty="0">
                <a:solidFill>
                  <a:schemeClr val="accent2"/>
                </a:solidFill>
              </a:rPr>
              <a:t>, Doktorandenkollegs, </a:t>
            </a:r>
            <a:r>
              <a:rPr lang="de-DE" sz="2000" dirty="0" err="1">
                <a:solidFill>
                  <a:schemeClr val="accent2"/>
                </a:solidFill>
              </a:rPr>
              <a:t>Cotutelles</a:t>
            </a:r>
            <a:r>
              <a:rPr lang="de-DE" sz="2000" dirty="0">
                <a:solidFill>
                  <a:schemeClr val="accent2"/>
                </a:solidFill>
              </a:rPr>
              <a:t> de </a:t>
            </a:r>
            <a:r>
              <a:rPr lang="de-DE" sz="2000" dirty="0" err="1">
                <a:solidFill>
                  <a:schemeClr val="accent2"/>
                </a:solidFill>
              </a:rPr>
              <a:t>thèse</a:t>
            </a:r>
            <a:r>
              <a:rPr lang="de-DE" sz="2000" dirty="0">
                <a:solidFill>
                  <a:schemeClr val="accent2"/>
                </a:solidFill>
              </a:rPr>
              <a:t>, Wissenschaftliche Veranstaltungen</a:t>
            </a:r>
            <a:r>
              <a:rPr lang="de-DE" sz="2000" dirty="0" smtClean="0">
                <a:solidFill>
                  <a:schemeClr val="accent2"/>
                </a:solidFill>
              </a:rPr>
              <a:t>)</a:t>
            </a:r>
            <a:endParaRPr lang="de-DE" sz="2000" dirty="0">
              <a:solidFill>
                <a:schemeClr val="accent2"/>
              </a:solidFill>
            </a:endParaRP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" b="95397" l="5181" r="81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6" y="1150778"/>
            <a:ext cx="8386762" cy="5591175"/>
          </a:xfrm>
        </p:spPr>
      </p:pic>
    </p:spTree>
    <p:extLst>
      <p:ext uri="{BB962C8B-B14F-4D97-AF65-F5344CB8AC3E}">
        <p14:creationId xmlns:p14="http://schemas.microsoft.com/office/powerpoint/2010/main" val="3096842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EAB54F-3DBD-B545-BA1D-FF3FA3C2C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5" y="356563"/>
            <a:ext cx="9115280" cy="348813"/>
          </a:xfrm>
        </p:spPr>
        <p:txBody>
          <a:bodyPr/>
          <a:lstStyle/>
          <a:p>
            <a:r>
              <a:rPr lang="de-DE" dirty="0" smtClean="0"/>
              <a:t>… eine breite Auswahl an Disziplinen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9</a:t>
            </a:fld>
            <a:endParaRPr lang="de-DE" dirty="0"/>
          </a:p>
        </p:txBody>
      </p:sp>
      <p:pic>
        <p:nvPicPr>
          <p:cNvPr id="155" name="Grafik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5" y="1066883"/>
            <a:ext cx="9790900" cy="52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73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De_Neues_Template" id="{72A6B123-058D-4F5F-80A2-75397D6DCC0C}" vid="{328EEAD9-77EC-4E17-90E1-F4C47373859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0</TotalTime>
  <Words>631</Words>
  <Application>Microsoft Office PowerPoint</Application>
  <PresentationFormat>Breitbild</PresentationFormat>
  <Paragraphs>144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Arial Unicode MS</vt:lpstr>
      <vt:lpstr>Calibri</vt:lpstr>
      <vt:lpstr>Symbol</vt:lpstr>
      <vt:lpstr>Wingdings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Svea Fuchs</dc:creator>
  <cp:lastModifiedBy>Anika Kost</cp:lastModifiedBy>
  <cp:revision>15</cp:revision>
  <cp:lastPrinted>2023-05-02T09:48:39Z</cp:lastPrinted>
  <dcterms:created xsi:type="dcterms:W3CDTF">2023-09-15T06:22:59Z</dcterms:created>
  <dcterms:modified xsi:type="dcterms:W3CDTF">2023-09-18T11:23:03Z</dcterms:modified>
</cp:coreProperties>
</file>