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1"/>
  </p:notesMasterIdLst>
  <p:handoutMasterIdLst>
    <p:handoutMasterId r:id="rId22"/>
  </p:handoutMasterIdLst>
  <p:sldIdLst>
    <p:sldId id="312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D"/>
    <a:srgbClr val="188CE1"/>
    <a:srgbClr val="1884DC"/>
    <a:srgbClr val="2384DC"/>
    <a:srgbClr val="2387DE"/>
    <a:srgbClr val="2887D7"/>
    <a:srgbClr val="2880D7"/>
    <a:srgbClr val="288ED7"/>
    <a:srgbClr val="288EDF"/>
    <a:srgbClr val="288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>
        <p:guide orient="horz" pos="24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de-DE" sz="1600" dirty="0" smtClean="0">
              <a:solidFill>
                <a:schemeClr val="accent1"/>
              </a:solidFill>
            </a:rPr>
            <a:t>Aide à la </a:t>
          </a:r>
          <a:r>
            <a:rPr lang="de-DE" sz="1600" dirty="0" err="1" smtClean="0">
              <a:solidFill>
                <a:schemeClr val="accent1"/>
              </a:solidFill>
            </a:rPr>
            <a:t>mobilité</a:t>
          </a:r>
          <a:r>
            <a:rPr lang="de-DE" sz="1600" dirty="0" smtClean="0">
              <a:solidFill>
                <a:schemeClr val="accent1"/>
              </a:solidFill>
            </a:rPr>
            <a:t> </a:t>
          </a:r>
          <a:r>
            <a:rPr lang="de-DE" sz="1600" dirty="0" err="1" smtClean="0">
              <a:solidFill>
                <a:schemeClr val="accent1"/>
              </a:solidFill>
            </a:rPr>
            <a:t>mensuelle</a:t>
          </a:r>
          <a:r>
            <a:rPr lang="de-DE" sz="1600" dirty="0" smtClean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1 </a:t>
          </a:r>
          <a:r>
            <a:rPr lang="de-DE" sz="1800" b="1" dirty="0" err="1" smtClean="0">
              <a:solidFill>
                <a:schemeClr val="tx2"/>
              </a:solidFill>
            </a:rPr>
            <a:t>année</a:t>
          </a:r>
          <a:endParaRPr lang="de-DE" sz="1800" b="1" dirty="0" smtClean="0">
            <a:solidFill>
              <a:schemeClr val="tx2"/>
            </a:solidFill>
          </a:endParaRPr>
        </a:p>
        <a:p>
          <a:r>
            <a:rPr lang="de-DE" sz="1600" dirty="0" smtClean="0">
              <a:solidFill>
                <a:schemeClr val="accent1"/>
              </a:solidFill>
            </a:rPr>
            <a:t>Au </a:t>
          </a:r>
          <a:r>
            <a:rPr lang="de-DE" sz="1600" dirty="0" err="1" smtClean="0">
              <a:solidFill>
                <a:schemeClr val="accent1"/>
              </a:solidFill>
            </a:rPr>
            <a:t>moins</a:t>
          </a:r>
          <a:r>
            <a:rPr lang="de-DE" sz="1600" dirty="0" smtClean="0">
              <a:solidFill>
                <a:schemeClr val="accent1"/>
              </a:solidFill>
            </a:rPr>
            <a:t> à </a:t>
          </a:r>
          <a:r>
            <a:rPr lang="de-DE" sz="1600" dirty="0" err="1" smtClean="0">
              <a:solidFill>
                <a:schemeClr val="accent1"/>
              </a:solidFill>
            </a:rPr>
            <a:t>l‘étranger</a:t>
          </a:r>
          <a:endParaRPr lang="de-DE" sz="1600" dirty="0" smtClean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 err="1" smtClean="0">
              <a:solidFill>
                <a:schemeClr val="tx2"/>
              </a:solidFill>
            </a:rPr>
            <a:t>Expériences</a:t>
          </a:r>
          <a:r>
            <a:rPr lang="de-DE" sz="1800" b="1" dirty="0" smtClean="0">
              <a:solidFill>
                <a:schemeClr val="tx2"/>
              </a:solidFill>
            </a:rPr>
            <a:t> </a:t>
          </a:r>
          <a:r>
            <a:rPr lang="de-DE" sz="1800" b="1" dirty="0" err="1" smtClean="0">
              <a:solidFill>
                <a:schemeClr val="tx2"/>
              </a:solidFill>
            </a:rPr>
            <a:t>interculturelles</a:t>
          </a:r>
          <a:r>
            <a:rPr lang="de-DE" sz="1800" b="1" dirty="0" smtClean="0">
              <a:solidFill>
                <a:schemeClr val="tx2"/>
              </a:solidFill>
            </a:rPr>
            <a:t> 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construire des amitiés pour la vie</a:t>
          </a: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</a:t>
          </a:r>
          <a:r>
            <a:rPr lang="de-DE" sz="1800" b="1" dirty="0" err="1" smtClean="0">
              <a:solidFill>
                <a:schemeClr val="tx2"/>
              </a:solidFill>
            </a:rPr>
            <a:t>organisation</a:t>
          </a:r>
          <a:endParaRPr lang="de-DE" sz="1800" b="1" dirty="0" smtClean="0">
            <a:solidFill>
              <a:schemeClr val="tx2"/>
            </a:solidFill>
          </a:endParaRPr>
        </a:p>
        <a:p>
          <a:r>
            <a:rPr lang="de-DE" sz="1600" dirty="0" err="1" smtClean="0">
              <a:solidFill>
                <a:schemeClr val="accent1"/>
              </a:solidFill>
            </a:rPr>
            <a:t>pas</a:t>
          </a:r>
          <a:r>
            <a:rPr lang="de-DE" sz="1600" dirty="0" smtClean="0">
              <a:solidFill>
                <a:schemeClr val="accent1"/>
              </a:solidFill>
            </a:rPr>
            <a:t> </a:t>
          </a:r>
          <a:r>
            <a:rPr lang="de-DE" sz="1600" dirty="0" err="1" smtClean="0">
              <a:solidFill>
                <a:schemeClr val="accent1"/>
              </a:solidFill>
            </a:rPr>
            <a:t>d‘allongement</a:t>
          </a:r>
          <a:r>
            <a:rPr lang="de-DE" sz="1600" dirty="0" smtClean="0">
              <a:solidFill>
                <a:schemeClr val="accent1"/>
              </a:solidFill>
            </a:rPr>
            <a:t> de la </a:t>
          </a:r>
          <a:r>
            <a:rPr lang="de-DE" sz="1600" dirty="0" err="1" smtClean="0">
              <a:solidFill>
                <a:schemeClr val="accent1"/>
              </a:solidFill>
            </a:rPr>
            <a:t>durée</a:t>
          </a:r>
          <a:r>
            <a:rPr lang="de-DE" sz="1600" dirty="0" smtClean="0">
              <a:solidFill>
                <a:schemeClr val="accent1"/>
              </a:solidFill>
            </a:rPr>
            <a:t> </a:t>
          </a:r>
          <a:r>
            <a:rPr lang="de-DE" sz="1600" dirty="0" err="1" smtClean="0">
              <a:solidFill>
                <a:schemeClr val="accent1"/>
              </a:solidFill>
            </a:rPr>
            <a:t>d‘études</a:t>
          </a:r>
          <a:endParaRPr lang="de-DE" sz="1600" dirty="0" smtClean="0">
            <a:solidFill>
              <a:schemeClr val="accent1"/>
            </a:solidFill>
          </a:endParaRP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 err="1" smtClean="0">
              <a:solidFill>
                <a:schemeClr val="tx2"/>
              </a:solidFill>
            </a:rPr>
            <a:t>Encadrement</a:t>
          </a:r>
          <a:endParaRPr lang="de-DE" sz="1800" b="1" dirty="0" smtClean="0">
            <a:solidFill>
              <a:schemeClr val="tx2"/>
            </a:solidFill>
          </a:endParaRPr>
        </a:p>
        <a:p>
          <a:r>
            <a:rPr lang="de-DE" sz="1600" b="0" dirty="0" err="1" smtClean="0">
              <a:solidFill>
                <a:schemeClr val="accent1"/>
              </a:solidFill>
            </a:rPr>
            <a:t>Préparation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de-DE" sz="1600" b="0" dirty="0" err="1" smtClean="0">
              <a:solidFill>
                <a:schemeClr val="accent1"/>
              </a:solidFill>
            </a:rPr>
            <a:t>ciblée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fr-FR" sz="1600" b="0" dirty="0" smtClean="0">
              <a:solidFill>
                <a:schemeClr val="accent1"/>
              </a:solidFill>
            </a:rPr>
            <a:t>et </a:t>
          </a:r>
          <a:r>
            <a:rPr lang="de-DE" sz="1600" b="0" dirty="0" err="1" smtClean="0">
              <a:solidFill>
                <a:schemeClr val="accent1"/>
              </a:solidFill>
            </a:rPr>
            <a:t>interlocuteurs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de-DE" sz="1600" b="0" dirty="0" err="1" smtClean="0">
              <a:solidFill>
                <a:schemeClr val="accent1"/>
              </a:solidFill>
            </a:rPr>
            <a:t>personnel</a:t>
          </a:r>
          <a:r>
            <a:rPr lang="fr-FR" sz="1600" b="0" dirty="0" smtClean="0">
              <a:solidFill>
                <a:schemeClr val="accent1"/>
              </a:solidFill>
            </a:rPr>
            <a:t> dans </a:t>
          </a:r>
          <a:r>
            <a:rPr lang="de-DE" sz="1600" b="0" dirty="0" smtClean="0">
              <a:solidFill>
                <a:schemeClr val="accent1"/>
              </a:solidFill>
            </a:rPr>
            <a:t>les </a:t>
          </a:r>
          <a:r>
            <a:rPr lang="de-DE" sz="1600" b="0" dirty="0" err="1" smtClean="0">
              <a:solidFill>
                <a:schemeClr val="accent1"/>
              </a:solidFill>
            </a:rPr>
            <a:t>deux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de-DE" sz="1600" b="0" dirty="0" err="1" smtClean="0">
              <a:solidFill>
                <a:schemeClr val="accent1"/>
              </a:solidFill>
            </a:rPr>
            <a:t>pays</a:t>
          </a:r>
          <a:endParaRPr lang="de-DE" sz="1600" b="0" dirty="0" smtClean="0">
            <a:solidFill>
              <a:schemeClr val="accent1"/>
            </a:solidFill>
          </a:endParaRP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29684" y="-19138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1"/>
              </a:solidFill>
            </a:rPr>
            <a:t>Aide à la </a:t>
          </a:r>
          <a:r>
            <a:rPr lang="de-DE" sz="1600" kern="1200" dirty="0" err="1" smtClean="0">
              <a:solidFill>
                <a:schemeClr val="accent1"/>
              </a:solidFill>
            </a:rPr>
            <a:t>mobilité</a:t>
          </a:r>
          <a:r>
            <a:rPr lang="de-DE" sz="1600" kern="1200" dirty="0" smtClean="0">
              <a:solidFill>
                <a:schemeClr val="accent1"/>
              </a:solidFill>
            </a:rPr>
            <a:t> </a:t>
          </a:r>
          <a:r>
            <a:rPr lang="de-DE" sz="1600" kern="1200" dirty="0" err="1" smtClean="0">
              <a:solidFill>
                <a:schemeClr val="accent1"/>
              </a:solidFill>
            </a:rPr>
            <a:t>mensuelle</a:t>
          </a:r>
          <a:r>
            <a:rPr lang="de-DE" sz="1600" kern="1200" dirty="0" smtClean="0">
              <a:solidFill>
                <a:schemeClr val="accent2"/>
              </a:solidFill>
            </a:rPr>
            <a:t> </a:t>
          </a:r>
        </a:p>
      </dsp:txBody>
      <dsp:txXfrm>
        <a:off x="3700243" y="-120824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67989" y="52459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09118" y="287496"/>
              </a:moveTo>
              <a:arcTo wR="2456054" hR="2456054" stAng="17880027" swAng="1602895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0015" y="1571403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>
              <a:solidFill>
                <a:schemeClr val="tx2"/>
              </a:solidFill>
            </a:rPr>
            <a:t>Expériences</a:t>
          </a:r>
          <a:r>
            <a:rPr lang="de-DE" sz="1800" b="1" kern="1200" dirty="0" smtClean="0">
              <a:solidFill>
                <a:schemeClr val="tx2"/>
              </a:solidFill>
            </a:rPr>
            <a:t> </a:t>
          </a:r>
          <a:r>
            <a:rPr lang="de-DE" sz="1800" b="1" kern="1200" dirty="0" err="1" smtClean="0">
              <a:solidFill>
                <a:schemeClr val="tx2"/>
              </a:solidFill>
            </a:rPr>
            <a:t>interculturelles</a:t>
          </a:r>
          <a:r>
            <a:rPr lang="de-DE" sz="1800" b="1" kern="1200" dirty="0" smtClean="0">
              <a:solidFill>
                <a:schemeClr val="tx2"/>
              </a:solidFill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construire des amitiés pour la vie</a:t>
          </a:r>
        </a:p>
      </dsp:txBody>
      <dsp:txXfrm>
        <a:off x="5277557" y="1658945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94192" y="419353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61901" y="2950120"/>
              </a:moveTo>
              <a:arcTo wR="2456054" hR="2456054" stAng="696297" swAng="66687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2846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</a:t>
          </a:r>
          <a:r>
            <a:rPr lang="de-DE" sz="1800" b="1" kern="1200" dirty="0" err="1" smtClean="0">
              <a:solidFill>
                <a:schemeClr val="tx2"/>
              </a:solidFill>
            </a:rPr>
            <a:t>organisation</a:t>
          </a:r>
          <a:endParaRPr lang="de-DE" sz="1800" b="1" kern="1200" dirty="0" smtClean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>
              <a:solidFill>
                <a:schemeClr val="accent1"/>
              </a:solidFill>
            </a:rPr>
            <a:t>pas</a:t>
          </a:r>
          <a:r>
            <a:rPr lang="de-DE" sz="1600" kern="1200" dirty="0" smtClean="0">
              <a:solidFill>
                <a:schemeClr val="accent1"/>
              </a:solidFill>
            </a:rPr>
            <a:t> </a:t>
          </a:r>
          <a:r>
            <a:rPr lang="de-DE" sz="1600" kern="1200" dirty="0" err="1" smtClean="0">
              <a:solidFill>
                <a:schemeClr val="accent1"/>
              </a:solidFill>
            </a:rPr>
            <a:t>d‘allongement</a:t>
          </a:r>
          <a:r>
            <a:rPr lang="de-DE" sz="1600" kern="1200" dirty="0" smtClean="0">
              <a:solidFill>
                <a:schemeClr val="accent1"/>
              </a:solidFill>
            </a:rPr>
            <a:t> de la </a:t>
          </a:r>
          <a:r>
            <a:rPr lang="de-DE" sz="1600" kern="1200" dirty="0" err="1" smtClean="0">
              <a:solidFill>
                <a:schemeClr val="accent1"/>
              </a:solidFill>
            </a:rPr>
            <a:t>durée</a:t>
          </a:r>
          <a:r>
            <a:rPr lang="de-DE" sz="1600" kern="1200" dirty="0" smtClean="0">
              <a:solidFill>
                <a:schemeClr val="accent1"/>
              </a:solidFill>
            </a:rPr>
            <a:t> </a:t>
          </a:r>
          <a:r>
            <a:rPr lang="de-DE" sz="1600" kern="1200" dirty="0" err="1" smtClean="0">
              <a:solidFill>
                <a:schemeClr val="accent1"/>
              </a:solidFill>
            </a:rPr>
            <a:t>d‘études</a:t>
          </a:r>
          <a:endParaRPr lang="de-DE" sz="1600" kern="1200" dirty="0" smtClean="0">
            <a:solidFill>
              <a:schemeClr val="accent1"/>
            </a:solidFill>
          </a:endParaRPr>
        </a:p>
      </dsp:txBody>
      <dsp:txXfrm>
        <a:off x="5406344" y="390236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54139" y="53702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0095" y="4806021"/>
              </a:moveTo>
              <a:arcTo wR="2456054" hR="2456054" stAng="4385911" swAng="118390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87654" y="3647327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>
              <a:solidFill>
                <a:schemeClr val="tx2"/>
              </a:solidFill>
            </a:rPr>
            <a:t>Encadrement</a:t>
          </a:r>
          <a:endParaRPr lang="de-DE" sz="1800" b="1" kern="1200" dirty="0" smtClean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err="1" smtClean="0">
              <a:solidFill>
                <a:schemeClr val="accent1"/>
              </a:solidFill>
            </a:rPr>
            <a:t>Préparation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de-DE" sz="1600" b="0" kern="1200" dirty="0" err="1" smtClean="0">
              <a:solidFill>
                <a:schemeClr val="accent1"/>
              </a:solidFill>
            </a:rPr>
            <a:t>ciblée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fr-FR" sz="1600" b="0" kern="1200" dirty="0" smtClean="0">
              <a:solidFill>
                <a:schemeClr val="accent1"/>
              </a:solidFill>
            </a:rPr>
            <a:t>et </a:t>
          </a:r>
          <a:r>
            <a:rPr lang="de-DE" sz="1600" b="0" kern="1200" dirty="0" err="1" smtClean="0">
              <a:solidFill>
                <a:schemeClr val="accent1"/>
              </a:solidFill>
            </a:rPr>
            <a:t>interlocuteurs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de-DE" sz="1600" b="0" kern="1200" dirty="0" err="1" smtClean="0">
              <a:solidFill>
                <a:schemeClr val="accent1"/>
              </a:solidFill>
            </a:rPr>
            <a:t>personnel</a:t>
          </a:r>
          <a:r>
            <a:rPr lang="fr-FR" sz="1600" b="0" kern="1200" dirty="0" smtClean="0">
              <a:solidFill>
                <a:schemeClr val="accent1"/>
              </a:solidFill>
            </a:rPr>
            <a:t> dans </a:t>
          </a:r>
          <a:r>
            <a:rPr lang="de-DE" sz="1600" b="0" kern="1200" dirty="0" smtClean="0">
              <a:solidFill>
                <a:schemeClr val="accent1"/>
              </a:solidFill>
            </a:rPr>
            <a:t>les </a:t>
          </a:r>
          <a:r>
            <a:rPr lang="de-DE" sz="1600" b="0" kern="1200" dirty="0" err="1" smtClean="0">
              <a:solidFill>
                <a:schemeClr val="accent1"/>
              </a:solidFill>
            </a:rPr>
            <a:t>deux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de-DE" sz="1600" b="0" kern="1200" dirty="0" err="1" smtClean="0">
              <a:solidFill>
                <a:schemeClr val="accent1"/>
              </a:solidFill>
            </a:rPr>
            <a:t>pays</a:t>
          </a:r>
          <a:endParaRPr lang="de-DE" sz="1600" b="0" kern="1200" dirty="0" smtClean="0">
            <a:solidFill>
              <a:schemeClr val="accent1"/>
            </a:solidFill>
          </a:endParaRPr>
        </a:p>
      </dsp:txBody>
      <dsp:txXfrm>
        <a:off x="1382935" y="3742608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278733" y="58429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74384" y="3055931"/>
              </a:moveTo>
              <a:arcTo wR="2456054" hR="2456054" stAng="9951768" swAng="100938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538888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1 </a:t>
          </a:r>
          <a:r>
            <a:rPr lang="de-DE" sz="1800" b="1" kern="1200" dirty="0" err="1" smtClean="0">
              <a:solidFill>
                <a:schemeClr val="tx2"/>
              </a:solidFill>
            </a:rPr>
            <a:t>année</a:t>
          </a:r>
          <a:endParaRPr lang="de-DE" sz="1800" b="1" kern="1200" dirty="0" smtClean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1"/>
              </a:solidFill>
            </a:rPr>
            <a:t>Au </a:t>
          </a:r>
          <a:r>
            <a:rPr lang="de-DE" sz="1600" kern="1200" dirty="0" err="1" smtClean="0">
              <a:solidFill>
                <a:schemeClr val="accent1"/>
              </a:solidFill>
            </a:rPr>
            <a:t>moins</a:t>
          </a:r>
          <a:r>
            <a:rPr lang="de-DE" sz="1600" kern="1200" dirty="0" smtClean="0">
              <a:solidFill>
                <a:schemeClr val="accent1"/>
              </a:solidFill>
            </a:rPr>
            <a:t> à </a:t>
          </a:r>
          <a:r>
            <a:rPr lang="de-DE" sz="1600" kern="1200" dirty="0" err="1" smtClean="0">
              <a:solidFill>
                <a:schemeClr val="accent1"/>
              </a:solidFill>
            </a:rPr>
            <a:t>l‘étranger</a:t>
          </a:r>
          <a:endParaRPr lang="de-DE" sz="1600" kern="1200" dirty="0" smtClean="0">
            <a:solidFill>
              <a:schemeClr val="accent1"/>
            </a:solidFill>
          </a:endParaRPr>
        </a:p>
      </dsp:txBody>
      <dsp:txXfrm>
        <a:off x="1228154" y="1606207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80838" y="53127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79363" y="998351"/>
              </a:moveTo>
              <a:arcTo wR="2456054" hR="2456054" stAng="12984407" swAng="159177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8B71-175C-40AE-8920-40E8F75A0C0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7B370-9BD9-4B64-BD5A-50BE0AFCE5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8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D86F0-3CB2-0748-822B-EB8487B4C239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758B9-955F-C94F-A470-19CA6F1469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411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780987" y="914219"/>
            <a:ext cx="692315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mobile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207421" y="1955559"/>
            <a:ext cx="1501502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ouvert</a:t>
            </a:r>
            <a:r>
              <a:rPr lang="de-DE" sz="1400" dirty="0">
                <a:solidFill>
                  <a:schemeClr val="bg1"/>
                </a:solidFill>
              </a:rPr>
              <a:t> au </a:t>
            </a:r>
            <a:r>
              <a:rPr lang="de-DE" sz="1400" dirty="0" err="1">
                <a:solidFill>
                  <a:schemeClr val="bg1"/>
                </a:solidFill>
              </a:rPr>
              <a:t>monde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819788" y="1626751"/>
            <a:ext cx="1063800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scientifique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6284" y="2450299"/>
            <a:ext cx="870514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excellent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82782" y="2133666"/>
            <a:ext cx="917837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européen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17845" y="1605290"/>
            <a:ext cx="837771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innovant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93585" y="2470144"/>
            <a:ext cx="712109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integré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38" name="Bild 11">
            <a:extLst>
              <a:ext uri="{FF2B5EF4-FFF2-40B4-BE49-F238E27FC236}">
                <a16:creationId xmlns:a16="http://schemas.microsoft.com/office/drawing/2014/main" id="{43068228-2810-C14E-B458-FAD1656D6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1170" y="333704"/>
            <a:ext cx="7531662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6" name="Bild 11">
            <a:extLst>
              <a:ext uri="{FF2B5EF4-FFF2-40B4-BE49-F238E27FC236}">
                <a16:creationId xmlns:a16="http://schemas.microsoft.com/office/drawing/2014/main" id="{934ACA47-4710-6D45-98F4-0B11010BC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27744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3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1059005" y="3809921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76073" y="3254593"/>
            <a:ext cx="745197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520412" y="2934716"/>
            <a:ext cx="1141138" cy="1072088"/>
          </a:xfrm>
        </p:spPr>
        <p:txBody>
          <a:bodyPr wrap="none" lIns="0" rIns="0" bIns="0" anchor="ctr" anchorCtr="0"/>
          <a:lstStyle>
            <a:lvl1pPr algn="ct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pic>
        <p:nvPicPr>
          <p:cNvPr id="9" name="Bild 11">
            <a:extLst>
              <a:ext uri="{FF2B5EF4-FFF2-40B4-BE49-F238E27FC236}">
                <a16:creationId xmlns:a16="http://schemas.microsoft.com/office/drawing/2014/main" id="{575F12DC-CCD2-D94D-85FC-77D000DE1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937282" y="320810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671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21062"/>
            <a:ext cx="5531357" cy="42786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C79C02B6-24D0-A146-9899-2EE6AE871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28215"/>
            <a:ext cx="5531357" cy="427149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CE12BEEB-82BE-B040-AE1B-7A01AE833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229115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03635"/>
            <a:ext cx="5531357" cy="429554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454025" y="3789363"/>
            <a:ext cx="5563323" cy="23098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0F36AD99-0547-0D4B-B518-813A109AF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50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753A-6EC6-BE4E-AC7B-79EDFF7BC97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698" cy="227281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7467" y="3765836"/>
            <a:ext cx="11272518" cy="296900"/>
          </a:xfrm>
        </p:spPr>
        <p:txBody>
          <a:bodyPr/>
          <a:lstStyle>
            <a:lvl1pPr>
              <a:defRPr sz="1600">
                <a:solidFill>
                  <a:srgbClr val="009CDD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8"/>
          </p:nvPr>
        </p:nvSpPr>
        <p:spPr>
          <a:xfrm>
            <a:off x="6198677" y="1385888"/>
            <a:ext cx="5525011" cy="22733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199" y="4168696"/>
            <a:ext cx="11273067" cy="178842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603A0EB5-78D8-6744-AC5D-0CD3338CFB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Bild 11">
            <a:extLst>
              <a:ext uri="{FF2B5EF4-FFF2-40B4-BE49-F238E27FC236}">
                <a16:creationId xmlns:a16="http://schemas.microsoft.com/office/drawing/2014/main" id="{0910749C-C136-934A-9A55-F9F202504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002DC05B-9ADD-EB4F-8885-FFFA09C066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0660" y="3912086"/>
            <a:ext cx="4848075" cy="27699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58119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FF124D6-2446-0C45-BAFA-43E4B8E18661}"/>
              </a:ext>
            </a:extLst>
          </p:cNvPr>
          <p:cNvGrpSpPr/>
          <p:nvPr userDrawn="1"/>
        </p:nvGrpSpPr>
        <p:grpSpPr>
          <a:xfrm>
            <a:off x="454121" y="320922"/>
            <a:ext cx="11276145" cy="6035428"/>
            <a:chOff x="454121" y="320922"/>
            <a:chExt cx="11276145" cy="6035428"/>
          </a:xfrm>
        </p:grpSpPr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CE93577E-CC89-1341-89C8-49A4BFBD2946}"/>
                </a:ext>
              </a:extLst>
            </p:cNvPr>
            <p:cNvCxnSpPr/>
            <p:nvPr userDrawn="1"/>
          </p:nvCxnSpPr>
          <p:spPr>
            <a:xfrm>
              <a:off x="457467" y="323273"/>
              <a:ext cx="11272799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9352447-DB30-C946-AB20-53DB90018D91}"/>
                </a:ext>
              </a:extLst>
            </p:cNvPr>
            <p:cNvCxnSpPr/>
            <p:nvPr userDrawn="1"/>
          </p:nvCxnSpPr>
          <p:spPr>
            <a:xfrm>
              <a:off x="457467" y="6350001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7372E47B-FD02-BF4D-8068-036A90B465D7}"/>
                </a:ext>
              </a:extLst>
            </p:cNvPr>
            <p:cNvCxnSpPr/>
            <p:nvPr userDrawn="1"/>
          </p:nvCxnSpPr>
          <p:spPr>
            <a:xfrm>
              <a:off x="454121" y="320922"/>
              <a:ext cx="0" cy="602923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2E43ED90-83BE-034D-BBED-6E256BF05B67}"/>
                </a:ext>
              </a:extLst>
            </p:cNvPr>
            <p:cNvCxnSpPr/>
            <p:nvPr userDrawn="1"/>
          </p:nvCxnSpPr>
          <p:spPr>
            <a:xfrm>
              <a:off x="11730266" y="327750"/>
              <a:ext cx="0" cy="6022408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6066ACEE-80A9-2C4F-B4C3-67F239CE4AE9}"/>
                </a:ext>
              </a:extLst>
            </p:cNvPr>
            <p:cNvCxnSpPr/>
            <p:nvPr userDrawn="1"/>
          </p:nvCxnSpPr>
          <p:spPr>
            <a:xfrm>
              <a:off x="6088081" y="1078844"/>
              <a:ext cx="8226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DDCA8E14-41EF-7049-BA16-68D9FC808FB7}"/>
                </a:ext>
              </a:extLst>
            </p:cNvPr>
            <p:cNvCxnSpPr/>
            <p:nvPr userDrawn="1"/>
          </p:nvCxnSpPr>
          <p:spPr>
            <a:xfrm>
              <a:off x="457467" y="1074367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29309BD-4EEB-5141-9B73-F746C809026E}"/>
                </a:ext>
              </a:extLst>
            </p:cNvPr>
            <p:cNvCxnSpPr/>
            <p:nvPr userDrawn="1"/>
          </p:nvCxnSpPr>
          <p:spPr>
            <a:xfrm>
              <a:off x="457467" y="3712804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02CD3CC9-13F4-6041-9C5A-732051E684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75548" y="1072016"/>
              <a:ext cx="0" cy="526385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A3E4D586-60A3-C14B-A704-26669CEBA1DD}"/>
                </a:ext>
              </a:extLst>
            </p:cNvPr>
            <p:cNvCxnSpPr/>
            <p:nvPr userDrawn="1"/>
          </p:nvCxnSpPr>
          <p:spPr>
            <a:xfrm>
              <a:off x="8908840" y="1072016"/>
              <a:ext cx="8894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D1F-D2CF-E14A-8E16-F2D7A28DD234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98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20" name="Bild 11">
            <a:extLst>
              <a:ext uri="{FF2B5EF4-FFF2-40B4-BE49-F238E27FC236}">
                <a16:creationId xmlns:a16="http://schemas.microsoft.com/office/drawing/2014/main" id="{7CDAF8AD-080A-FC40-806B-E69C3C45D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2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</p:spTree>
    <p:extLst>
      <p:ext uri="{BB962C8B-B14F-4D97-AF65-F5344CB8AC3E}">
        <p14:creationId xmlns:p14="http://schemas.microsoft.com/office/powerpoint/2010/main" val="2401569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81951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40" y="1703388"/>
            <a:ext cx="5481951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238515" y="2177223"/>
            <a:ext cx="5499361" cy="3306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238796" y="1703474"/>
            <a:ext cx="549892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6" name="Bild 11">
            <a:extLst>
              <a:ext uri="{FF2B5EF4-FFF2-40B4-BE49-F238E27FC236}">
                <a16:creationId xmlns:a16="http://schemas.microsoft.com/office/drawing/2014/main" id="{348EA500-333E-4045-8EE6-395EE0F96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3588564"/>
            <a:ext cx="5255846" cy="1198277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marL="0" marR="0" lvl="0" indent="0" algn="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Französisch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9846" y="4817121"/>
            <a:ext cx="5255846" cy="5178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Untertitel Französisch</a:t>
            </a:r>
          </a:p>
        </p:txBody>
      </p:sp>
    </p:spTree>
    <p:extLst>
      <p:ext uri="{BB962C8B-B14F-4D97-AF65-F5344CB8AC3E}">
        <p14:creationId xmlns:p14="http://schemas.microsoft.com/office/powerpoint/2010/main" val="141080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7">
            <a:extLst>
              <a:ext uri="{FF2B5EF4-FFF2-40B4-BE49-F238E27FC236}">
                <a16:creationId xmlns:a16="http://schemas.microsoft.com/office/drawing/2014/main" id="{19C8DC4B-9816-B647-A3D1-7079FF00D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pic>
        <p:nvPicPr>
          <p:cNvPr id="10" name="Bild 12">
            <a:extLst>
              <a:ext uri="{FF2B5EF4-FFF2-40B4-BE49-F238E27FC236}">
                <a16:creationId xmlns:a16="http://schemas.microsoft.com/office/drawing/2014/main" id="{1373F2CB-5C2F-014E-84F7-90202A8ACA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3429000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4636640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</p:spTree>
    <p:extLst>
      <p:ext uri="{BB962C8B-B14F-4D97-AF65-F5344CB8AC3E}">
        <p14:creationId xmlns:p14="http://schemas.microsoft.com/office/powerpoint/2010/main" val="15269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7">
            <a:extLst>
              <a:ext uri="{FF2B5EF4-FFF2-40B4-BE49-F238E27FC236}">
                <a16:creationId xmlns:a16="http://schemas.microsoft.com/office/drawing/2014/main" id="{A9B6AD80-56EC-5D42-B963-6DD019979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pic>
        <p:nvPicPr>
          <p:cNvPr id="10" name="Bildplatzhalter 2" descr="alumni-club-logo.png">
            <a:extLst>
              <a:ext uri="{FF2B5EF4-FFF2-40B4-BE49-F238E27FC236}">
                <a16:creationId xmlns:a16="http://schemas.microsoft.com/office/drawing/2014/main" id="{492DEFD3-9226-444A-AE45-96808A53D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  <p:pic>
        <p:nvPicPr>
          <p:cNvPr id="11" name="Bild 12">
            <a:extLst>
              <a:ext uri="{FF2B5EF4-FFF2-40B4-BE49-F238E27FC236}">
                <a16:creationId xmlns:a16="http://schemas.microsoft.com/office/drawing/2014/main" id="{64D1A649-FA7C-4743-89F7-6DA89AB578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3429000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4636640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</p:spTree>
    <p:extLst>
      <p:ext uri="{BB962C8B-B14F-4D97-AF65-F5344CB8AC3E}">
        <p14:creationId xmlns:p14="http://schemas.microsoft.com/office/powerpoint/2010/main" val="414442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33022" y="3861180"/>
            <a:ext cx="5549379" cy="614390"/>
          </a:xfrm>
          <a:solidFill>
            <a:schemeClr val="accent1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700892" y="4540038"/>
            <a:ext cx="1881508" cy="208706"/>
          </a:xfrm>
          <a:solidFill>
            <a:schemeClr val="accent1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</p:spTree>
    <p:extLst>
      <p:ext uri="{BB962C8B-B14F-4D97-AF65-F5344CB8AC3E}">
        <p14:creationId xmlns:p14="http://schemas.microsoft.com/office/powerpoint/2010/main" val="61266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Titelfolie_mit 2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pic>
        <p:nvPicPr>
          <p:cNvPr id="9" name="Bild 11">
            <a:extLst>
              <a:ext uri="{FF2B5EF4-FFF2-40B4-BE49-F238E27FC236}">
                <a16:creationId xmlns:a16="http://schemas.microsoft.com/office/drawing/2014/main" id="{61018B95-4F3E-8D4E-8D0A-4E9005E556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9111803" cy="42005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ECFD7F7A-5CFF-504D-B985-3A7BAF3B5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9111164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40" y="1703388"/>
            <a:ext cx="9111164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226EDAE8-4D42-0F45-9FC1-FEB014FB5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8" y="1406769"/>
            <a:ext cx="10516636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6" y="324329"/>
            <a:ext cx="10512987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30EE4DE-B8F5-724E-9896-277533B5D975}" type="datetime1">
              <a:rPr lang="de-DE" smtClean="0"/>
              <a:pPr/>
              <a:t>18.09.2023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1"/>
                </a:solidFill>
              </a:defRPr>
            </a:lvl1pPr>
          </a:lstStyle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4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2" r:id="rId2"/>
    <p:sldLayoutId id="2147483767" r:id="rId3"/>
    <p:sldLayoutId id="2147483769" r:id="rId4"/>
    <p:sldLayoutId id="2147483770" r:id="rId5"/>
    <p:sldLayoutId id="2147483766" r:id="rId6"/>
    <p:sldLayoutId id="2147483763" r:id="rId7"/>
    <p:sldLayoutId id="2147483734" r:id="rId8"/>
    <p:sldLayoutId id="2147483764" r:id="rId9"/>
    <p:sldLayoutId id="2147483760" r:id="rId10"/>
    <p:sldLayoutId id="2147483758" r:id="rId11"/>
    <p:sldLayoutId id="2147483759" r:id="rId12"/>
    <p:sldLayoutId id="2147483765" r:id="rId13"/>
    <p:sldLayoutId id="2147483752" r:id="rId14"/>
    <p:sldLayoutId id="2147483761" r:id="rId15"/>
    <p:sldLayoutId id="2147483755" r:id="rId16"/>
    <p:sldLayoutId id="2147483757" r:id="rId17"/>
    <p:sldLayoutId id="2147483756" r:id="rId18"/>
    <p:sldLayoutId id="2147483772" r:id="rId19"/>
    <p:sldLayoutId id="2147483773" r:id="rId2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1.xml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emf"/><Relationship Id="rId7" Type="http://schemas.openxmlformats.org/officeDocument/2006/relationships/image" Target="../media/image3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dfh-ufa.org/" TargetMode="External"/><Relationship Id="rId5" Type="http://schemas.openxmlformats.org/officeDocument/2006/relationships/hyperlink" Target="mailto:info@dfh-ufa.org" TargetMode="Externa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>
            <a:fillRect/>
          </a:stretch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500736-3BC1-2E4A-95F6-9A7494341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8929" y="3844351"/>
            <a:ext cx="7684170" cy="644779"/>
          </a:xfrm>
        </p:spPr>
        <p:txBody>
          <a:bodyPr/>
          <a:lstStyle/>
          <a:p>
            <a:r>
              <a:rPr lang="de-DE" dirty="0" err="1" smtClean="0"/>
              <a:t>L‘Université</a:t>
            </a:r>
            <a:r>
              <a:rPr lang="de-DE" dirty="0" smtClean="0"/>
              <a:t> franco-allemande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BB8DDF-2DC7-914B-9D1E-8564DF76D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9158" y="4604084"/>
            <a:ext cx="4283242" cy="318322"/>
          </a:xfrm>
        </p:spPr>
        <p:txBody>
          <a:bodyPr/>
          <a:lstStyle/>
          <a:p>
            <a:r>
              <a:rPr lang="de-DE" sz="1800" dirty="0" err="1" smtClean="0"/>
              <a:t>Un</a:t>
            </a:r>
            <a:r>
              <a:rPr lang="de-DE" sz="1800" dirty="0" smtClean="0"/>
              <a:t> </a:t>
            </a:r>
            <a:r>
              <a:rPr lang="de-DE" sz="1800" dirty="0" err="1" smtClean="0"/>
              <a:t>cursus</a:t>
            </a:r>
            <a:r>
              <a:rPr lang="de-DE" sz="1800" dirty="0" smtClean="0"/>
              <a:t> - </a:t>
            </a:r>
            <a:r>
              <a:rPr lang="de-DE" sz="1800" dirty="0" err="1" smtClean="0"/>
              <a:t>deux</a:t>
            </a:r>
            <a:r>
              <a:rPr lang="de-DE" sz="1800" dirty="0" smtClean="0"/>
              <a:t> </a:t>
            </a:r>
            <a:r>
              <a:rPr lang="de-DE" sz="1800" dirty="0" err="1" smtClean="0"/>
              <a:t>pays</a:t>
            </a:r>
            <a:r>
              <a:rPr lang="de-DE" sz="1800" dirty="0" smtClean="0"/>
              <a:t> – </a:t>
            </a:r>
            <a:r>
              <a:rPr lang="de-DE" sz="1800" dirty="0" err="1" smtClean="0"/>
              <a:t>trois</a:t>
            </a:r>
            <a:r>
              <a:rPr lang="de-DE" sz="1800" dirty="0" smtClean="0"/>
              <a:t> </a:t>
            </a:r>
            <a:r>
              <a:rPr lang="de-DE" sz="1800" dirty="0" err="1" smtClean="0"/>
              <a:t>diplômes</a:t>
            </a:r>
            <a:endParaRPr lang="de-DE" sz="180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9458325" y="171717"/>
            <a:ext cx="2124075" cy="790575"/>
            <a:chOff x="7610475" y="257175"/>
            <a:chExt cx="2124075" cy="790575"/>
          </a:xfrm>
        </p:grpSpPr>
        <p:sp>
          <p:nvSpPr>
            <p:cNvPr id="11" name="Rechteck 10"/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0" name="Bild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550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59524" y="333704"/>
            <a:ext cx="9115280" cy="348813"/>
          </a:xfrm>
        </p:spPr>
        <p:txBody>
          <a:bodyPr/>
          <a:lstStyle/>
          <a:p>
            <a:r>
              <a:rPr lang="de-DE" dirty="0" smtClean="0"/>
              <a:t>… </a:t>
            </a:r>
            <a:r>
              <a:rPr lang="fr-FR" dirty="0"/>
              <a:t>toujours innovante, grâce à de régulières nouvelles créations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10</a:t>
            </a:fld>
            <a:endParaRPr lang="de-DE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3524"/>
              </p:ext>
            </p:extLst>
          </p:nvPr>
        </p:nvGraphicFramePr>
        <p:xfrm>
          <a:off x="468560" y="1235075"/>
          <a:ext cx="11113840" cy="553907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967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7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233">
                  <a:extLst>
                    <a:ext uri="{9D8B030D-6E8A-4147-A177-3AD203B41FA5}">
                      <a16:colId xmlns:a16="http://schemas.microsoft.com/office/drawing/2014/main" val="1560760111"/>
                    </a:ext>
                  </a:extLst>
                </a:gridCol>
              </a:tblGrid>
              <a:tr h="50987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/>
                        <a:t>Nouveau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cursus</a:t>
                      </a:r>
                      <a:r>
                        <a:rPr lang="de-DE" sz="1400" dirty="0" smtClean="0"/>
                        <a:t> à </a:t>
                      </a:r>
                      <a:r>
                        <a:rPr lang="de-DE" sz="1400" dirty="0" err="1" smtClean="0"/>
                        <a:t>partir</a:t>
                      </a:r>
                      <a:r>
                        <a:rPr lang="de-DE" sz="1400" baseline="0" dirty="0" smtClean="0"/>
                        <a:t> de la </a:t>
                      </a:r>
                      <a:r>
                        <a:rPr lang="de-DE" sz="1400" baseline="0" dirty="0" err="1" smtClean="0"/>
                        <a:t>rentrée</a:t>
                      </a:r>
                      <a:r>
                        <a:rPr lang="de-DE" sz="1400" baseline="0" dirty="0" smtClean="0"/>
                        <a:t> 2022</a:t>
                      </a:r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noProof="0" dirty="0" smtClean="0"/>
                        <a:t>Lieu</a:t>
                      </a:r>
                      <a:r>
                        <a:rPr lang="de-DE" sz="1400" baseline="0" noProof="0" dirty="0" smtClean="0"/>
                        <a:t> </a:t>
                      </a:r>
                      <a:r>
                        <a:rPr lang="de-DE" sz="1400" dirty="0" smtClean="0"/>
                        <a:t>et Institution </a:t>
                      </a:r>
                      <a:r>
                        <a:rPr lang="de-DE" sz="1400" dirty="0" err="1" smtClean="0"/>
                        <a:t>partenaire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française</a:t>
                      </a:r>
                      <a:endParaRPr lang="de-DE" sz="1400" dirty="0"/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 smtClean="0"/>
                        <a:t>Niveau</a:t>
                      </a:r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Langues</a:t>
                      </a:r>
                      <a:r>
                        <a:rPr lang="de-DE" sz="1400" baseline="0" dirty="0" smtClean="0"/>
                        <a:t>, </a:t>
                      </a:r>
                      <a:r>
                        <a:rPr lang="de-DE" sz="1400" baseline="0" dirty="0" err="1" smtClean="0"/>
                        <a:t>interculturalités</a:t>
                      </a:r>
                      <a:r>
                        <a:rPr lang="de-DE" sz="1400" baseline="0" dirty="0" smtClean="0"/>
                        <a:t> et </a:t>
                      </a:r>
                      <a:r>
                        <a:rPr lang="de-DE" sz="1400" baseline="0" dirty="0" err="1" smtClean="0"/>
                        <a:t>transmission</a:t>
                      </a:r>
                      <a:endParaRPr lang="de-DE" sz="1400" dirty="0" smtClean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Angers (U. Angers) //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Kassel (U. Kassel)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Triple Bachelor en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Économie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et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Gestion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Strasbourg (U. Strasbourg)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Stuttgart (U. Hohenheim)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Liège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(U.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Liège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Double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parcours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intégré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franco-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allemand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en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droit</a:t>
                      </a:r>
                      <a:endParaRPr lang="de-DE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Nice (U. Côte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d‘Azur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Saarbrücken (U. des Saarlandes)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l‘enseignement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de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l‘éducation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et de la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formation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Paris (U. Paris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3 –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Sorbonne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Nouvelle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Landau (U.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Koblez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-Landau)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/>
                        <a:t>Sciences</a:t>
                      </a:r>
                      <a:r>
                        <a:rPr lang="de-DE" sz="1400" dirty="0" smtClean="0"/>
                        <a:t> de la </a:t>
                      </a:r>
                      <a:r>
                        <a:rPr lang="de-DE" sz="1400" dirty="0" err="1" smtClean="0"/>
                        <a:t>vigne</a:t>
                      </a:r>
                      <a:endParaRPr lang="de-DE" sz="1400" dirty="0" smtClean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Montpellier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(Institut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Agro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Geisenheim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(Hochschule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Geisenheim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University)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Advanced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Methods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in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Particle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Physics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/>
                      </a:r>
                      <a:b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Trinational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Clermont-Ferrand (U.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Clermont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-Auvergne)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Dortmund (T.U.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Dortmund)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Bologna (U. di Bologna)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951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AB95D-FABC-984C-B766-BA138E8A6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3429000"/>
            <a:ext cx="5255846" cy="1175706"/>
          </a:xfrm>
        </p:spPr>
        <p:txBody>
          <a:bodyPr/>
          <a:lstStyle/>
          <a:p>
            <a:r>
              <a:rPr lang="de-DE" dirty="0" err="1" smtClean="0"/>
              <a:t>Pourquoi</a:t>
            </a:r>
            <a:r>
              <a:rPr lang="de-DE" dirty="0" smtClean="0"/>
              <a:t> </a:t>
            </a:r>
            <a:r>
              <a:rPr lang="de-DE" dirty="0" err="1" smtClean="0"/>
              <a:t>étudier</a:t>
            </a:r>
            <a:r>
              <a:rPr lang="de-DE" dirty="0" smtClean="0"/>
              <a:t> franco-</a:t>
            </a:r>
            <a:r>
              <a:rPr lang="de-DE" dirty="0" err="1" smtClean="0"/>
              <a:t>allemand</a:t>
            </a:r>
            <a:r>
              <a:rPr lang="de-DE" dirty="0" smtClean="0"/>
              <a:t> ?</a:t>
            </a:r>
            <a:endParaRPr lang="de-DE" dirty="0"/>
          </a:p>
        </p:txBody>
      </p:sp>
      <p:sp>
        <p:nvSpPr>
          <p:cNvPr id="2" name="Bildplatzhalt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platzhalter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" t="40" r="1846" b="40"/>
          <a:stretch/>
        </p:blipFill>
        <p:spPr>
          <a:xfrm>
            <a:off x="5891514" y="0"/>
            <a:ext cx="63082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2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59524" y="307740"/>
            <a:ext cx="9115280" cy="348813"/>
          </a:xfrm>
        </p:spPr>
        <p:txBody>
          <a:bodyPr/>
          <a:lstStyle/>
          <a:p>
            <a:r>
              <a:rPr lang="fr-FR" dirty="0" smtClean="0"/>
              <a:t>Vos avantages en </a:t>
            </a:r>
            <a:r>
              <a:rPr lang="fr-FR" dirty="0"/>
              <a:t>un coup d'œil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12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59524" y="2287356"/>
            <a:ext cx="3605759" cy="4068994"/>
            <a:chOff x="387508" y="4273519"/>
            <a:chExt cx="1783080" cy="231875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9" b="99970" l="787" r="997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59524" y="4273519"/>
              <a:ext cx="1241954" cy="2318756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580" b="75760" l="5260" r="95360">
                          <a14:backgroundMark x1="20300" y1="42660" x2="19780" y2="42500"/>
                          <a14:backgroundMark x1="82580" y1="43640" x2="82580" y2="43640"/>
                          <a14:backgroundMark x1="50380" y1="31520" x2="50380" y2="31520"/>
                          <a14:backgroundMark x1="48340" y1="27580" x2="48340" y2="27580"/>
                          <a14:backgroundMark x1="48480" y1="31600" x2="48480" y2="31600"/>
                          <a14:backgroundMark x1="55680" y1="31900" x2="55680" y2="31900"/>
                          <a14:backgroundMark x1="45220" y1="31600" x2="45220" y2="31600"/>
                          <a14:backgroundMark x1="43860" y1="31520" x2="43860" y2="31520"/>
                          <a14:backgroundMark x1="11660" y1="45160" x2="23940" y2="44460"/>
                          <a14:backgroundMark x1="35380" y1="48860" x2="35380" y2="48860"/>
                          <a14:backgroundMark x1="64100" y1="49400" x2="64100" y2="49400"/>
                          <a14:backgroundMark x1="87800" y1="59020" x2="87800" y2="59020"/>
                          <a14:backgroundMark x1="91220" y1="59400" x2="91220" y2="59400"/>
                          <a14:backgroundMark x1="13480" y1="64700" x2="13480" y2="64700"/>
                          <a14:backgroundMark x1="8560" y1="67580" x2="8560" y2="67580"/>
                        </a14:backgroundRemoval>
                      </a14:imgEffect>
                    </a14:imgLayer>
                  </a14:imgProps>
                </a:ext>
              </a:extLst>
            </a:blip>
            <a:srcRect t="7071" b="23839"/>
            <a:stretch/>
          </p:blipFill>
          <p:spPr>
            <a:xfrm>
              <a:off x="387508" y="5360328"/>
              <a:ext cx="1783080" cy="1231946"/>
            </a:xfrm>
            <a:prstGeom prst="rect">
              <a:avLst/>
            </a:prstGeom>
          </p:spPr>
        </p:pic>
      </p:grp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4219387224"/>
              </p:ext>
            </p:extLst>
          </p:nvPr>
        </p:nvGraphicFramePr>
        <p:xfrm>
          <a:off x="2017853" y="832169"/>
          <a:ext cx="10174147" cy="575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9527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483697" y="345325"/>
            <a:ext cx="9115280" cy="338554"/>
          </a:xfrm>
        </p:spPr>
        <p:txBody>
          <a:bodyPr/>
          <a:lstStyle/>
          <a:p>
            <a:r>
              <a:rPr lang="de-DE" dirty="0" smtClean="0"/>
              <a:t>Nos </a:t>
            </a:r>
            <a:r>
              <a:rPr lang="de-DE" dirty="0" err="1" smtClean="0"/>
              <a:t>offres</a:t>
            </a:r>
            <a:r>
              <a:rPr lang="de-DE" dirty="0" smtClean="0"/>
              <a:t> </a:t>
            </a:r>
            <a:r>
              <a:rPr lang="de-DE" dirty="0" err="1" smtClean="0"/>
              <a:t>supplémentaires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8659223" y="6330224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13</a:t>
            </a:fld>
            <a:endParaRPr lang="de-DE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98301" y="1711553"/>
            <a:ext cx="7005619" cy="409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Entraînement interculturel à la candidature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: </a:t>
            </a:r>
            <a:r>
              <a:rPr lang="fr-FR" altLang="de-DE" sz="1600" dirty="0" smtClean="0">
                <a:solidFill>
                  <a:srgbClr val="009FE3"/>
                </a:solidFill>
              </a:rPr>
              <a:t>préparation </a:t>
            </a:r>
            <a:r>
              <a:rPr lang="fr-FR" altLang="de-DE" sz="1600" dirty="0">
                <a:solidFill>
                  <a:srgbClr val="009FE3"/>
                </a:solidFill>
              </a:rPr>
              <a:t>à la recherche d’emploi sur le marché du travail </a:t>
            </a:r>
            <a:r>
              <a:rPr lang="fr-FR" altLang="de-DE" sz="1600" dirty="0" smtClean="0">
                <a:solidFill>
                  <a:srgbClr val="009FE3"/>
                </a:solidFill>
              </a:rPr>
              <a:t>international</a:t>
            </a:r>
          </a:p>
          <a:p>
            <a:pPr marL="0" indent="0" eaLnBrk="1" hangingPunct="1">
              <a:buClr>
                <a:srgbClr val="009DE0"/>
              </a:buClr>
            </a:pPr>
            <a:endParaRPr lang="fr-FR" altLang="de-DE" sz="1600" dirty="0">
              <a:solidFill>
                <a:srgbClr val="009FE3"/>
              </a:solidFill>
            </a:endParaRP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Prix d’Excellence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: </a:t>
            </a:r>
            <a:r>
              <a:rPr lang="fr-FR" altLang="de-DE" sz="1600" dirty="0" smtClean="0">
                <a:solidFill>
                  <a:srgbClr val="009FE3"/>
                </a:solidFill>
              </a:rPr>
              <a:t>récompense </a:t>
            </a:r>
            <a:r>
              <a:rPr lang="fr-FR" altLang="de-DE" sz="1600" dirty="0">
                <a:solidFill>
                  <a:srgbClr val="009FE3"/>
                </a:solidFill>
              </a:rPr>
              <a:t>d</a:t>
            </a:r>
            <a:r>
              <a:rPr lang="fr-FR" altLang="de-DE" sz="1600" dirty="0" smtClean="0">
                <a:solidFill>
                  <a:srgbClr val="009FE3"/>
                </a:solidFill>
              </a:rPr>
              <a:t>es </a:t>
            </a:r>
            <a:r>
              <a:rPr lang="fr-FR" altLang="de-DE" sz="1600" dirty="0">
                <a:solidFill>
                  <a:srgbClr val="009FE3"/>
                </a:solidFill>
              </a:rPr>
              <a:t>diplômé*es ayant </a:t>
            </a:r>
            <a:r>
              <a:rPr lang="fr-FR" altLang="de-DE" sz="1600" dirty="0" smtClean="0">
                <a:solidFill>
                  <a:srgbClr val="009FE3"/>
                </a:solidFill>
              </a:rPr>
              <a:t>démontré </a:t>
            </a:r>
            <a:r>
              <a:rPr lang="fr-FR" altLang="de-DE" sz="1600" dirty="0">
                <a:solidFill>
                  <a:srgbClr val="009FE3"/>
                </a:solidFill>
              </a:rPr>
              <a:t>leur excellence aux niveaux scientifique et </a:t>
            </a:r>
            <a:r>
              <a:rPr lang="fr-FR" altLang="de-DE" sz="1600" dirty="0" smtClean="0">
                <a:solidFill>
                  <a:srgbClr val="009FE3"/>
                </a:solidFill>
              </a:rPr>
              <a:t>interculturel</a:t>
            </a:r>
          </a:p>
          <a:p>
            <a:pPr marL="0" indent="0" eaLnBrk="1" hangingPunct="1">
              <a:buClr>
                <a:srgbClr val="009DE0"/>
              </a:buClr>
            </a:pPr>
            <a:endParaRPr lang="fr-FR" altLang="de-DE" sz="1600" dirty="0" smtClean="0">
              <a:solidFill>
                <a:srgbClr val="009FE3"/>
              </a:solidFill>
            </a:endParaRP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Relations entreprises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: </a:t>
            </a:r>
            <a:r>
              <a:rPr lang="fr-FR" altLang="de-DE" sz="1600" dirty="0" smtClean="0">
                <a:solidFill>
                  <a:srgbClr val="009FE3"/>
                </a:solidFill>
              </a:rPr>
              <a:t>partenariats </a:t>
            </a:r>
            <a:r>
              <a:rPr lang="fr-FR" altLang="de-DE" sz="1600" dirty="0">
                <a:solidFill>
                  <a:srgbClr val="009FE3"/>
                </a:solidFill>
              </a:rPr>
              <a:t>avec les acteurs économiques, manifestations communes, bourses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 smtClean="0">
              <a:solidFill>
                <a:srgbClr val="009FE3"/>
              </a:solidFill>
            </a:endParaRP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Réseaux de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diplômé*es : </a:t>
            </a:r>
            <a:r>
              <a:rPr lang="fr-FR" altLang="de-DE" sz="1600" dirty="0" smtClean="0">
                <a:solidFill>
                  <a:srgbClr val="009FE3"/>
                </a:solidFill>
              </a:rPr>
              <a:t>soutien </a:t>
            </a:r>
            <a:r>
              <a:rPr lang="fr-FR" altLang="de-DE" sz="1600" dirty="0">
                <a:solidFill>
                  <a:srgbClr val="009FE3"/>
                </a:solidFill>
              </a:rPr>
              <a:t>financier et conceptuel, large réseau de contacts interdisciplinaires</a:t>
            </a:r>
          </a:p>
          <a:p>
            <a:pPr eaLnBrk="1" hangingPunct="1"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483697" y="1832763"/>
            <a:ext cx="731397" cy="3782229"/>
            <a:chOff x="5839093" y="1688192"/>
            <a:chExt cx="731397" cy="3782229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093" y="4840153"/>
              <a:ext cx="731396" cy="630268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898" y="1688192"/>
              <a:ext cx="705591" cy="633267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778" y="2729652"/>
              <a:ext cx="692711" cy="633267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094" y="3771112"/>
              <a:ext cx="731396" cy="647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559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459524" y="333704"/>
            <a:ext cx="9115280" cy="348813"/>
          </a:xfrm>
        </p:spPr>
        <p:txBody>
          <a:bodyPr/>
          <a:lstStyle/>
          <a:p>
            <a:r>
              <a:rPr lang="fr-FR" dirty="0"/>
              <a:t>Voie libre pour votre épanouissement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14</a:t>
            </a:fld>
            <a:endParaRPr lang="de-DE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8CED732-151D-4D29-BBE8-7CF9740DCF77}"/>
              </a:ext>
            </a:extLst>
          </p:cNvPr>
          <p:cNvSpPr txBox="1"/>
          <p:nvPr/>
        </p:nvSpPr>
        <p:spPr>
          <a:xfrm>
            <a:off x="459523" y="2230162"/>
            <a:ext cx="6037530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Excellence dans la discipline étudiée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Compétences linguistiques, générales et de spécialité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Expérience à l’étranger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Première expérience professionnelle parmi des stages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Flexibilité &amp; mobilité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Engagement &amp; persévérance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Compétences interculturelles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Esprit d’équipe</a:t>
            </a:r>
          </a:p>
          <a:p>
            <a:pPr>
              <a:lnSpc>
                <a:spcPct val="150000"/>
              </a:lnSpc>
            </a:pPr>
            <a:endParaRPr lang="fr-FR" altLang="ko-KR" sz="1600" b="1" dirty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En bref : un développement </a:t>
            </a:r>
            <a:r>
              <a:rPr lang="fr-FR" altLang="ko-KR" sz="1600" b="1" dirty="0" smtClean="0">
                <a:solidFill>
                  <a:schemeClr val="accent1"/>
                </a:solidFill>
                <a:cs typeface="Arial" pitchFamily="34" charset="0"/>
              </a:rPr>
              <a:t>personnel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 incomparable</a:t>
            </a:r>
            <a:endParaRPr lang="fr-FR" altLang="ko-KR" sz="16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59523" y="1603175"/>
            <a:ext cx="6037530" cy="3416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ko-KR" b="1" dirty="0">
                <a:solidFill>
                  <a:schemeClr val="accent1"/>
                </a:solidFill>
                <a:cs typeface="Arial" pitchFamily="34" charset="0"/>
              </a:rPr>
              <a:t>L'acquisition de compétences bien au-delà des études</a:t>
            </a:r>
            <a:endParaRPr lang="en-US" altLang="ko-KR" b="1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75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59524" y="307140"/>
            <a:ext cx="9115280" cy="348813"/>
          </a:xfrm>
        </p:spPr>
        <p:txBody>
          <a:bodyPr/>
          <a:lstStyle/>
          <a:p>
            <a:r>
              <a:rPr lang="fr-FR" dirty="0" smtClean="0"/>
              <a:t>Votre </a:t>
            </a:r>
            <a:r>
              <a:rPr lang="fr-FR" dirty="0"/>
              <a:t>tremplin professionnel </a:t>
            </a:r>
            <a:endParaRPr lang="de-DE" dirty="0"/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693086" y="2854106"/>
            <a:ext cx="7016314" cy="23083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Un parcours européen certifié par l’UFA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20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Une </a:t>
            </a:r>
            <a:r>
              <a:rPr lang="fr-FR" altLang="ko-KR" sz="2000" dirty="0">
                <a:solidFill>
                  <a:schemeClr val="accent1"/>
                </a:solidFill>
                <a:cs typeface="Arial" pitchFamily="34" charset="0"/>
              </a:rPr>
              <a:t>qualification idéale pour réussir et vous épanouir sur un marché du travail international</a:t>
            </a:r>
            <a:endParaRPr lang="fr-FR" altLang="ko-KR" sz="20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20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2000" dirty="0">
                <a:solidFill>
                  <a:schemeClr val="accent1"/>
                </a:solidFill>
                <a:cs typeface="Arial" pitchFamily="34" charset="0"/>
              </a:rPr>
              <a:t>Un réseau </a:t>
            </a: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européen et international et des entrainement interculturel à la candidature pour votre entrée dans le marché de l’emploi</a:t>
            </a:r>
            <a:endParaRPr lang="fr-FR" altLang="ko-KR" sz="20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3C343C5-D20E-470A-8C1D-E39E6BC73C7E}"/>
              </a:ext>
            </a:extLst>
          </p:cNvPr>
          <p:cNvSpPr txBox="1"/>
          <p:nvPr/>
        </p:nvSpPr>
        <p:spPr>
          <a:xfrm>
            <a:off x="1653631" y="3110559"/>
            <a:ext cx="3039455" cy="157382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altLang="ko-KR" sz="2000" dirty="0" smtClean="0">
                <a:solidFill>
                  <a:schemeClr val="accent1"/>
                </a:solidFill>
              </a:rPr>
              <a:t>Vos études avec l’UFA : Une </a:t>
            </a:r>
            <a:r>
              <a:rPr lang="fr-FR" altLang="ko-KR" sz="2000" dirty="0">
                <a:solidFill>
                  <a:schemeClr val="accent1"/>
                </a:solidFill>
              </a:rPr>
              <a:t>plus-value indéniable sur le marché du travail à l’international !</a:t>
            </a:r>
            <a:endParaRPr lang="en-US" altLang="ko-KR" sz="2000" dirty="0">
              <a:solidFill>
                <a:schemeClr val="accent1"/>
              </a:solidFill>
            </a:endParaRPr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3522983"/>
            <a:ext cx="748972" cy="7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6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 b="14954"/>
          <a:stretch/>
        </p:blipFill>
        <p:spPr>
          <a:xfrm>
            <a:off x="-32846" y="30479"/>
            <a:ext cx="12224846" cy="682752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2846" y="0"/>
            <a:ext cx="12224846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En </a:t>
            </a:r>
            <a:r>
              <a:rPr lang="de-DE" dirty="0" err="1" smtClean="0"/>
              <a:t>résumé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body" sz="quarter" idx="15"/>
          </p:nvPr>
        </p:nvSpPr>
        <p:spPr bwMode="auto">
          <a:xfrm>
            <a:off x="441149" y="1593283"/>
            <a:ext cx="11267856" cy="389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8257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fr-FR" altLang="de-DE" sz="1800" dirty="0" smtClean="0">
                <a:solidFill>
                  <a:srgbClr val="009FE3"/>
                </a:solidFill>
              </a:rPr>
              <a:t>Le </a:t>
            </a:r>
            <a:r>
              <a:rPr lang="fr-FR" altLang="de-DE" sz="1800" dirty="0">
                <a:solidFill>
                  <a:srgbClr val="009FE3"/>
                </a:solidFill>
              </a:rPr>
              <a:t>réseau de l’UFA </a:t>
            </a:r>
            <a:r>
              <a:rPr lang="fr-FR" altLang="de-DE" sz="1800" dirty="0" smtClean="0">
                <a:solidFill>
                  <a:srgbClr val="009FE3"/>
                </a:solidFill>
              </a:rPr>
              <a:t>est composé de 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200 </a:t>
            </a:r>
            <a:r>
              <a:rPr lang="fr-FR" altLang="de-DE" sz="1800" b="1" dirty="0">
                <a:solidFill>
                  <a:srgbClr val="009FE3"/>
                </a:solidFill>
              </a:rPr>
              <a:t>établissements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de-DE" altLang="de-DE" sz="1800" b="1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fr-FR" altLang="de-DE" sz="1800" dirty="0" smtClean="0">
                <a:solidFill>
                  <a:srgbClr val="009FE3"/>
                </a:solidFill>
              </a:rPr>
              <a:t>L’UFA </a:t>
            </a:r>
            <a:r>
              <a:rPr lang="fr-FR" altLang="de-DE" sz="1800" dirty="0">
                <a:solidFill>
                  <a:srgbClr val="009FE3"/>
                </a:solidFill>
              </a:rPr>
              <a:t>permet d’étudier simultanément dans un établissement allemand et </a:t>
            </a:r>
            <a:r>
              <a:rPr lang="fr-FR" altLang="de-DE" sz="1800" dirty="0" smtClean="0">
                <a:solidFill>
                  <a:srgbClr val="009FE3"/>
                </a:solidFill>
              </a:rPr>
              <a:t>un établissement </a:t>
            </a:r>
            <a:r>
              <a:rPr lang="fr-FR" altLang="de-DE" sz="1800" dirty="0">
                <a:solidFill>
                  <a:srgbClr val="009FE3"/>
                </a:solidFill>
              </a:rPr>
              <a:t>français et </a:t>
            </a:r>
            <a:r>
              <a:rPr lang="fr-FR" altLang="de-DE" sz="1800" dirty="0" smtClean="0">
                <a:solidFill>
                  <a:srgbClr val="009FE3"/>
                </a:solidFill>
              </a:rPr>
              <a:t>d’obtenir </a:t>
            </a:r>
            <a:r>
              <a:rPr lang="fr-FR" altLang="de-DE" sz="1800" dirty="0">
                <a:solidFill>
                  <a:srgbClr val="009FE3"/>
                </a:solidFill>
              </a:rPr>
              <a:t>un </a:t>
            </a:r>
            <a:r>
              <a:rPr lang="fr-FR" altLang="de-DE" sz="1800" b="1" dirty="0">
                <a:solidFill>
                  <a:srgbClr val="009FE3"/>
                </a:solidFill>
              </a:rPr>
              <a:t>double 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diplôme</a:t>
            </a:r>
            <a:r>
              <a:rPr lang="fr-FR" altLang="de-DE" sz="1800" dirty="0" smtClean="0">
                <a:solidFill>
                  <a:srgbClr val="009FE3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de-DE" altLang="de-DE" sz="1800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fr-FR" altLang="de-DE" sz="1800" dirty="0" smtClean="0">
                <a:solidFill>
                  <a:srgbClr val="009FE3"/>
                </a:solidFill>
              </a:rPr>
              <a:t>Vous </a:t>
            </a:r>
            <a:r>
              <a:rPr lang="fr-FR" altLang="de-DE" sz="1800" dirty="0">
                <a:solidFill>
                  <a:srgbClr val="009FE3"/>
                </a:solidFill>
              </a:rPr>
              <a:t>pouvez choisir parmi 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196 </a:t>
            </a:r>
            <a:r>
              <a:rPr lang="fr-FR" altLang="de-DE" sz="1800" b="1" dirty="0">
                <a:solidFill>
                  <a:srgbClr val="009FE3"/>
                </a:solidFill>
              </a:rPr>
              <a:t>cursus</a:t>
            </a:r>
            <a:r>
              <a:rPr lang="fr-FR" altLang="de-DE" sz="1800" dirty="0">
                <a:solidFill>
                  <a:srgbClr val="009FE3"/>
                </a:solidFill>
              </a:rPr>
              <a:t> dans 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147 </a:t>
            </a:r>
            <a:r>
              <a:rPr lang="fr-FR" altLang="de-DE" sz="1800" b="1" dirty="0">
                <a:solidFill>
                  <a:srgbClr val="009FE3"/>
                </a:solidFill>
              </a:rPr>
              <a:t>villes</a:t>
            </a:r>
            <a:r>
              <a:rPr lang="fr-FR" altLang="de-DE" sz="1800" dirty="0" smtClean="0">
                <a:solidFill>
                  <a:srgbClr val="009FE3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de-DE" altLang="de-DE" sz="1800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fr-FR" altLang="de-DE" sz="1800" dirty="0" smtClean="0">
                <a:solidFill>
                  <a:srgbClr val="009FE3"/>
                </a:solidFill>
              </a:rPr>
              <a:t>L’UFA </a:t>
            </a:r>
            <a:r>
              <a:rPr lang="fr-FR" altLang="de-DE" sz="1800" dirty="0">
                <a:solidFill>
                  <a:srgbClr val="009FE3"/>
                </a:solidFill>
              </a:rPr>
              <a:t>soutient votre séjour à l'étranger </a:t>
            </a:r>
            <a:r>
              <a:rPr lang="fr-FR" altLang="de-DE" sz="1800" dirty="0" smtClean="0">
                <a:solidFill>
                  <a:srgbClr val="009FE3"/>
                </a:solidFill>
              </a:rPr>
              <a:t>à hauteur de 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350 </a:t>
            </a:r>
            <a:r>
              <a:rPr lang="fr-FR" altLang="de-DE" sz="1800" b="1" dirty="0">
                <a:solidFill>
                  <a:srgbClr val="009FE3"/>
                </a:solidFill>
              </a:rPr>
              <a:t>euros par </a:t>
            </a:r>
            <a:r>
              <a:rPr lang="fr-FR" altLang="de-DE" sz="1800" b="1" dirty="0" smtClean="0">
                <a:solidFill>
                  <a:srgbClr val="009FE3"/>
                </a:solidFill>
              </a:rPr>
              <a:t>mois.</a:t>
            </a:r>
          </a:p>
          <a:p>
            <a:pPr>
              <a:lnSpc>
                <a:spcPct val="100000"/>
              </a:lnSpc>
            </a:pPr>
            <a:endParaRPr lang="de-DE" altLang="de-DE" sz="1800" b="1" dirty="0">
              <a:solidFill>
                <a:srgbClr val="81725E"/>
              </a:solidFill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de-DE" altLang="de-DE" sz="1800" dirty="0" smtClean="0">
                <a:solidFill>
                  <a:srgbClr val="009FE3"/>
                </a:solidFill>
              </a:rPr>
              <a:t>	Le </a:t>
            </a:r>
            <a:r>
              <a:rPr lang="de-DE" altLang="de-DE" sz="1800" dirty="0">
                <a:solidFill>
                  <a:srgbClr val="009FE3"/>
                </a:solidFill>
              </a:rPr>
              <a:t>double </a:t>
            </a:r>
            <a:r>
              <a:rPr lang="de-DE" altLang="de-DE" sz="1800" dirty="0" err="1">
                <a:solidFill>
                  <a:srgbClr val="009FE3"/>
                </a:solidFill>
              </a:rPr>
              <a:t>diplôme</a:t>
            </a:r>
            <a:r>
              <a:rPr lang="de-DE" altLang="de-DE" sz="1800" dirty="0">
                <a:solidFill>
                  <a:srgbClr val="009FE3"/>
                </a:solidFill>
              </a:rPr>
              <a:t> </a:t>
            </a:r>
            <a:r>
              <a:rPr lang="de-DE" altLang="de-DE" sz="1800" dirty="0" err="1">
                <a:solidFill>
                  <a:srgbClr val="009FE3"/>
                </a:solidFill>
              </a:rPr>
              <a:t>est</a:t>
            </a:r>
            <a:r>
              <a:rPr lang="de-DE" altLang="de-DE" sz="1800" dirty="0">
                <a:solidFill>
                  <a:srgbClr val="009FE3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9FE3"/>
                </a:solidFill>
              </a:rPr>
              <a:t>un</a:t>
            </a:r>
            <a:r>
              <a:rPr lang="de-DE" altLang="de-DE" sz="1800" dirty="0" smtClean="0">
                <a:solidFill>
                  <a:srgbClr val="009FE3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9FE3"/>
                </a:solidFill>
              </a:rPr>
              <a:t>véritable</a:t>
            </a:r>
            <a:r>
              <a:rPr lang="de-DE" altLang="de-DE" sz="1800" dirty="0" smtClean="0">
                <a:solidFill>
                  <a:srgbClr val="009FE3"/>
                </a:solidFill>
              </a:rPr>
              <a:t> </a:t>
            </a:r>
            <a:r>
              <a:rPr lang="de-DE" altLang="de-DE" sz="1800" b="1" dirty="0" err="1">
                <a:solidFill>
                  <a:srgbClr val="009FE3"/>
                </a:solidFill>
              </a:rPr>
              <a:t>tremplin</a:t>
            </a:r>
            <a:r>
              <a:rPr lang="de-DE" altLang="de-DE" sz="1800" b="1" dirty="0">
                <a:solidFill>
                  <a:srgbClr val="009FE3"/>
                </a:solidFill>
              </a:rPr>
              <a:t> </a:t>
            </a:r>
            <a:r>
              <a:rPr lang="de-DE" altLang="de-DE" sz="1800" b="1" dirty="0" err="1">
                <a:solidFill>
                  <a:srgbClr val="009FE3"/>
                </a:solidFill>
              </a:rPr>
              <a:t>professionnel</a:t>
            </a:r>
            <a:r>
              <a:rPr lang="de-DE" altLang="de-DE" sz="1800" b="1" dirty="0">
                <a:solidFill>
                  <a:srgbClr val="009FE3"/>
                </a:solidFill>
              </a:rPr>
              <a:t>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041" y="322128"/>
            <a:ext cx="2047574" cy="6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5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AB95D-FABC-984C-B766-BA138E8A6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2588663"/>
            <a:ext cx="5255846" cy="634020"/>
          </a:xfrm>
        </p:spPr>
        <p:txBody>
          <a:bodyPr/>
          <a:lstStyle/>
          <a:p>
            <a:r>
              <a:rPr lang="de-DE" dirty="0" smtClean="0"/>
              <a:t>Comment </a:t>
            </a:r>
            <a:r>
              <a:rPr lang="de-DE" dirty="0" err="1" smtClean="0"/>
              <a:t>postuler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6A5509-2CFA-B64A-9FE8-5C8DB4A534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846" y="3491503"/>
            <a:ext cx="5255846" cy="1924629"/>
          </a:xfrm>
        </p:spPr>
        <p:txBody>
          <a:bodyPr/>
          <a:lstStyle/>
          <a:p>
            <a:r>
              <a:rPr lang="fr-FR" sz="1600" dirty="0"/>
              <a:t>Scannez simplement ce </a:t>
            </a:r>
            <a:r>
              <a:rPr lang="fr-FR" sz="1600" b="1" dirty="0"/>
              <a:t>code QR </a:t>
            </a:r>
            <a:r>
              <a:rPr lang="fr-FR" sz="1600" dirty="0"/>
              <a:t>pour accéder à notre </a:t>
            </a:r>
            <a:r>
              <a:rPr lang="fr-FR" sz="1600" b="1" dirty="0"/>
              <a:t>guide des études interactif en ligne</a:t>
            </a:r>
            <a:r>
              <a:rPr lang="fr-FR" sz="1600" dirty="0"/>
              <a:t>.</a:t>
            </a:r>
          </a:p>
          <a:p>
            <a:pPr>
              <a:lnSpc>
                <a:spcPct val="100000"/>
              </a:lnSpc>
            </a:pPr>
            <a:r>
              <a:rPr lang="fr-FR" sz="1600" dirty="0"/>
              <a:t>Vous y trouverez toutes les informations utiles sur votre </a:t>
            </a:r>
            <a:r>
              <a:rPr lang="fr-FR" sz="1600" b="1" dirty="0"/>
              <a:t>candidature</a:t>
            </a:r>
            <a:r>
              <a:rPr lang="fr-FR" sz="1600" dirty="0"/>
              <a:t>, le </a:t>
            </a:r>
            <a:r>
              <a:rPr lang="fr-FR" sz="1600" b="1" dirty="0"/>
              <a:t>déroulement des études</a:t>
            </a:r>
            <a:r>
              <a:rPr lang="fr-FR" sz="1600" dirty="0"/>
              <a:t>, leur contenu et, bien sûr, les bons </a:t>
            </a:r>
            <a:r>
              <a:rPr lang="fr-FR" sz="1600" b="1" dirty="0"/>
              <a:t>interlocuteurs</a:t>
            </a:r>
            <a:r>
              <a:rPr lang="fr-FR" sz="1600" dirty="0"/>
              <a:t> dans nos institutions partenaires.</a:t>
            </a:r>
            <a:endParaRPr lang="de-DE" sz="1600" dirty="0"/>
          </a:p>
          <a:p>
            <a:endParaRPr lang="de-DE" sz="1600" dirty="0"/>
          </a:p>
        </p:txBody>
      </p:sp>
      <p:sp>
        <p:nvSpPr>
          <p:cNvPr id="2" name="Bildplatzhalt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platzhalter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574" r="16060" b="1"/>
          <a:stretch/>
        </p:blipFill>
        <p:spPr>
          <a:xfrm>
            <a:off x="5906947" y="0"/>
            <a:ext cx="6285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51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AB95D-FABC-984C-B766-BA138E8A6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3429000"/>
            <a:ext cx="5255846" cy="2259080"/>
          </a:xfrm>
        </p:spPr>
        <p:txBody>
          <a:bodyPr/>
          <a:lstStyle/>
          <a:p>
            <a:r>
              <a:rPr lang="de-DE" dirty="0" err="1" smtClean="0"/>
              <a:t>Pour</a:t>
            </a:r>
            <a:r>
              <a:rPr lang="de-DE" dirty="0" smtClean="0"/>
              <a:t> plus </a:t>
            </a:r>
            <a:r>
              <a:rPr lang="de-DE" dirty="0" err="1" smtClean="0"/>
              <a:t>d‘informations</a:t>
            </a:r>
            <a:r>
              <a:rPr lang="de-DE" dirty="0" smtClean="0"/>
              <a:t> et </a:t>
            </a:r>
            <a:r>
              <a:rPr lang="de-DE" dirty="0" err="1" smtClean="0"/>
              <a:t>d‘aper</a:t>
            </a:r>
            <a:r>
              <a:rPr lang="fr-FR" dirty="0" err="1" smtClean="0"/>
              <a:t>çus</a:t>
            </a:r>
            <a:r>
              <a:rPr lang="fr-FR" dirty="0" smtClean="0"/>
              <a:t>, abonnez-vous sur Instagram !</a:t>
            </a:r>
            <a:endParaRPr lang="de-DE" dirty="0"/>
          </a:p>
        </p:txBody>
      </p:sp>
      <p:sp>
        <p:nvSpPr>
          <p:cNvPr id="2" name="Bildplatzhalt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platzhalt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5544"/>
          <a:stretch>
            <a:fillRect/>
          </a:stretch>
        </p:blipFill>
        <p:spPr>
          <a:xfrm>
            <a:off x="6093630" y="-1"/>
            <a:ext cx="609836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5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pic>
        <p:nvPicPr>
          <p:cNvPr id="15" name="Bild 6">
            <a:extLst>
              <a:ext uri="{FF2B5EF4-FFF2-40B4-BE49-F238E27FC236}">
                <a16:creationId xmlns:a16="http://schemas.microsoft.com/office/drawing/2014/main" id="{851B6119-BFD9-BD47-A3E6-4FD909960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85763A8-FD28-F843-96CF-BD4C6E0A9F0D}"/>
              </a:ext>
            </a:extLst>
          </p:cNvPr>
          <p:cNvSpPr txBox="1"/>
          <p:nvPr/>
        </p:nvSpPr>
        <p:spPr>
          <a:xfrm>
            <a:off x="656463" y="4683215"/>
            <a:ext cx="3915044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Merci de </a:t>
            </a:r>
            <a:r>
              <a:rPr lang="de-DE" sz="2400" dirty="0" err="1">
                <a:solidFill>
                  <a:schemeClr val="bg1"/>
                </a:solidFill>
              </a:rPr>
              <a:t>votre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attention</a:t>
            </a:r>
            <a:r>
              <a:rPr lang="de-DE" sz="2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A05D33E-2411-4745-804E-A659CB0F1A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0660" y="3912086"/>
            <a:ext cx="4848075" cy="1384995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5"/>
              </a:rPr>
              <a:t>info@dfh-ufa.org</a:t>
            </a:r>
            <a:endParaRPr lang="cs-CZ" dirty="0"/>
          </a:p>
          <a:p>
            <a:r>
              <a:rPr lang="cs-CZ" dirty="0">
                <a:hlinkClick r:id="rId6"/>
              </a:rPr>
              <a:t>www.dfh-ufa.org</a:t>
            </a:r>
            <a:endParaRPr lang="cs-CZ" dirty="0"/>
          </a:p>
        </p:txBody>
      </p:sp>
      <p:sp>
        <p:nvSpPr>
          <p:cNvPr id="18" name="TextBox 50">
            <a:extLst>
              <a:ext uri="{FF2B5EF4-FFF2-40B4-BE49-F238E27FC236}">
                <a16:creationId xmlns:a16="http://schemas.microsoft.com/office/drawing/2014/main" id="{4CD5652A-7041-F542-93F0-FDD9201FDB96}"/>
              </a:ext>
            </a:extLst>
          </p:cNvPr>
          <p:cNvSpPr txBox="1"/>
          <p:nvPr/>
        </p:nvSpPr>
        <p:spPr>
          <a:xfrm>
            <a:off x="6450660" y="5696385"/>
            <a:ext cx="256904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Suivez-nous sur</a:t>
            </a:r>
          </a:p>
        </p:txBody>
      </p:sp>
      <p:pic>
        <p:nvPicPr>
          <p:cNvPr id="24" name="Bild 7" descr="qr-code.png">
            <a:extLst>
              <a:ext uri="{FF2B5EF4-FFF2-40B4-BE49-F238E27FC236}">
                <a16:creationId xmlns:a16="http://schemas.microsoft.com/office/drawing/2014/main" id="{D78F8141-7872-AC45-A2E3-B12CAA3306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23" y="5563765"/>
            <a:ext cx="921922" cy="92192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06" y="5957310"/>
            <a:ext cx="2249203" cy="5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6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489666" y="1776856"/>
            <a:ext cx="5255846" cy="2259080"/>
          </a:xfrm>
        </p:spPr>
        <p:txBody>
          <a:bodyPr/>
          <a:lstStyle/>
          <a:p>
            <a:r>
              <a:rPr lang="de-DE" dirty="0" smtClean="0"/>
              <a:t>L‘UFA – </a:t>
            </a:r>
            <a:r>
              <a:rPr lang="de-DE" dirty="0" err="1" smtClean="0"/>
              <a:t>bien</a:t>
            </a:r>
            <a:r>
              <a:rPr lang="de-DE" dirty="0" smtClean="0"/>
              <a:t> plus </a:t>
            </a:r>
            <a:r>
              <a:rPr lang="de-DE" dirty="0" err="1" smtClean="0"/>
              <a:t>qu‘une</a:t>
            </a:r>
            <a:r>
              <a:rPr lang="de-DE" dirty="0" smtClean="0"/>
              <a:t> simple </a:t>
            </a:r>
            <a:r>
              <a:rPr lang="de-DE" dirty="0" err="1" smtClean="0"/>
              <a:t>université</a:t>
            </a:r>
            <a:endParaRPr lang="de-DE" dirty="0"/>
          </a:p>
          <a:p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14609"/>
          <a:stretch>
            <a:fillRect/>
          </a:stretch>
        </p:blipFill>
        <p:spPr/>
      </p:pic>
      <p:grpSp>
        <p:nvGrpSpPr>
          <p:cNvPr id="8" name="Gruppierung 2">
            <a:extLst>
              <a:ext uri="{FF2B5EF4-FFF2-40B4-BE49-F238E27FC236}">
                <a16:creationId xmlns:a16="http://schemas.microsoft.com/office/drawing/2014/main" id="{67F79E06-5E5A-6548-82A5-1D82BC0667F9}"/>
              </a:ext>
            </a:extLst>
          </p:cNvPr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491FDC5-A97A-2542-8620-A7CFC27C8898}"/>
                </a:ext>
              </a:extLst>
            </p:cNvPr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" name="Bild 14">
              <a:extLst>
                <a:ext uri="{FF2B5EF4-FFF2-40B4-BE49-F238E27FC236}">
                  <a16:creationId xmlns:a16="http://schemas.microsoft.com/office/drawing/2014/main" id="{3005A367-2F55-7546-BA24-9CC608E303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523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L‘UFA en </a:t>
            </a:r>
            <a:r>
              <a:rPr lang="de-DE" dirty="0" err="1" smtClean="0"/>
              <a:t>bref</a:t>
            </a:r>
            <a:r>
              <a:rPr lang="de-DE" dirty="0" smtClean="0"/>
              <a:t> :</a:t>
            </a:r>
            <a:endParaRPr lang="de-DE" dirty="0"/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754437" y="2757089"/>
            <a:ext cx="7016314" cy="23083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2000" b="1" dirty="0" smtClean="0">
                <a:solidFill>
                  <a:schemeClr val="accent1"/>
                </a:solidFill>
                <a:cs typeface="Arial" pitchFamily="34" charset="0"/>
              </a:rPr>
              <a:t>Créée en 1997 </a:t>
            </a: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par les gouvernements de France et d’Allemagne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20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Financée à parts égales par les deux pays partenaires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20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Un </a:t>
            </a:r>
            <a:r>
              <a:rPr lang="fr-FR" altLang="ko-KR" sz="2000" b="1" dirty="0" smtClean="0">
                <a:solidFill>
                  <a:schemeClr val="accent1"/>
                </a:solidFill>
                <a:cs typeface="Arial" pitchFamily="34" charset="0"/>
              </a:rPr>
              <a:t>réseau de 208 établissements d'enseignement supérieur dans 147 villes</a:t>
            </a:r>
            <a:r>
              <a:rPr lang="fr-FR" altLang="ko-KR" sz="2000" dirty="0" smtClean="0">
                <a:solidFill>
                  <a:schemeClr val="accent1"/>
                </a:solidFill>
                <a:cs typeface="Arial" pitchFamily="34" charset="0"/>
              </a:rPr>
              <a:t> en France, Allemagne, dans toute l'Europe et au delà</a:t>
            </a:r>
            <a:endParaRPr lang="fr-FR" altLang="ko-KR" sz="20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3C343C5-D20E-470A-8C1D-E39E6BC73C7E}"/>
              </a:ext>
            </a:extLst>
          </p:cNvPr>
          <p:cNvSpPr txBox="1"/>
          <p:nvPr/>
        </p:nvSpPr>
        <p:spPr>
          <a:xfrm>
            <a:off x="1461739" y="2918932"/>
            <a:ext cx="3039455" cy="161158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altLang="ko-KR" sz="2800" dirty="0">
                <a:solidFill>
                  <a:schemeClr val="accent1"/>
                </a:solidFill>
              </a:rPr>
              <a:t>L'UFA est une institution internationale unique au monde.</a:t>
            </a:r>
            <a:endParaRPr lang="en-US" altLang="ko-KR" sz="2800" dirty="0">
              <a:solidFill>
                <a:schemeClr val="accent1"/>
              </a:solidFill>
            </a:endParaRPr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3350239"/>
            <a:ext cx="748972" cy="7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Nos chiffres clés</a:t>
            </a:r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9524" y="1487929"/>
            <a:ext cx="11004024" cy="4226253"/>
            <a:chOff x="455976" y="1493529"/>
            <a:chExt cx="11004024" cy="4226253"/>
          </a:xfrm>
        </p:grpSpPr>
        <p:sp>
          <p:nvSpPr>
            <p:cNvPr id="15" name="Textplatzhalter 35"/>
            <p:cNvSpPr txBox="1">
              <a:spLocks/>
            </p:cNvSpPr>
            <p:nvPr/>
          </p:nvSpPr>
          <p:spPr>
            <a:xfrm>
              <a:off x="3284925" y="1758009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>
                  <a:solidFill>
                    <a:schemeClr val="accent1"/>
                  </a:solidFill>
                </a:rPr>
                <a:t>établissements français, allemands et internationaux</a:t>
              </a:r>
            </a:p>
          </p:txBody>
        </p:sp>
        <p:sp>
          <p:nvSpPr>
            <p:cNvPr id="18" name="Textplatzhalter 35"/>
            <p:cNvSpPr txBox="1">
              <a:spLocks/>
            </p:cNvSpPr>
            <p:nvPr/>
          </p:nvSpPr>
          <p:spPr>
            <a:xfrm>
              <a:off x="3397320" y="2618193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>
                  <a:solidFill>
                    <a:schemeClr val="accent1"/>
                  </a:solidFill>
                </a:rPr>
                <a:t>cursus intégrés dans plus de 20 disciplines</a:t>
              </a:r>
            </a:p>
          </p:txBody>
        </p:sp>
        <p:sp>
          <p:nvSpPr>
            <p:cNvPr id="21" name="Textplatzhalter 35"/>
            <p:cNvSpPr txBox="1">
              <a:spLocks/>
            </p:cNvSpPr>
            <p:nvPr/>
          </p:nvSpPr>
          <p:spPr>
            <a:xfrm>
              <a:off x="3397319" y="3456651"/>
              <a:ext cx="8062681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err="1" smtClean="0">
                  <a:solidFill>
                    <a:schemeClr val="accent1"/>
                  </a:solidFill>
                </a:rPr>
                <a:t>Étudiant</a:t>
              </a:r>
              <a:r>
                <a:rPr lang="de-DE" dirty="0" smtClean="0">
                  <a:solidFill>
                    <a:schemeClr val="accent1"/>
                  </a:solidFill>
                </a:rPr>
                <a:t>*es </a:t>
              </a:r>
              <a:r>
                <a:rPr lang="de-DE" dirty="0" err="1" smtClean="0">
                  <a:solidFill>
                    <a:schemeClr val="accent1"/>
                  </a:solidFill>
                </a:rPr>
                <a:t>actuellement</a:t>
              </a:r>
              <a:r>
                <a:rPr lang="de-DE" dirty="0" smtClean="0">
                  <a:solidFill>
                    <a:schemeClr val="accent1"/>
                  </a:solidFill>
                </a:rPr>
                <a:t> </a:t>
              </a:r>
              <a:r>
                <a:rPr lang="de-DE" dirty="0" err="1" smtClean="0">
                  <a:solidFill>
                    <a:schemeClr val="accent1"/>
                  </a:solidFill>
                </a:rPr>
                <a:t>inscrites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  <p:sp>
          <p:nvSpPr>
            <p:cNvPr id="24" name="Textplatzhalter 35"/>
            <p:cNvSpPr txBox="1">
              <a:spLocks/>
            </p:cNvSpPr>
            <p:nvPr/>
          </p:nvSpPr>
          <p:spPr>
            <a:xfrm>
              <a:off x="3396675" y="4341313"/>
              <a:ext cx="8063325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err="1" smtClean="0">
                  <a:solidFill>
                    <a:schemeClr val="accent1"/>
                  </a:solidFill>
                </a:rPr>
                <a:t>Diplômé</a:t>
              </a:r>
              <a:r>
                <a:rPr lang="de-DE" dirty="0" smtClean="0">
                  <a:solidFill>
                    <a:schemeClr val="accent1"/>
                  </a:solidFill>
                </a:rPr>
                <a:t>*es </a:t>
              </a:r>
              <a:r>
                <a:rPr lang="de-DE" dirty="0" err="1" smtClean="0">
                  <a:solidFill>
                    <a:schemeClr val="accent1"/>
                  </a:solidFill>
                </a:rPr>
                <a:t>depuis</a:t>
              </a:r>
              <a:r>
                <a:rPr lang="de-DE" dirty="0" smtClean="0">
                  <a:solidFill>
                    <a:schemeClr val="accent1"/>
                  </a:solidFill>
                </a:rPr>
                <a:t> </a:t>
              </a:r>
              <a:r>
                <a:rPr lang="de-DE" dirty="0" err="1" smtClean="0">
                  <a:solidFill>
                    <a:schemeClr val="accent1"/>
                  </a:solidFill>
                </a:rPr>
                <a:t>notre</a:t>
              </a:r>
              <a:r>
                <a:rPr lang="de-DE" dirty="0" smtClean="0">
                  <a:solidFill>
                    <a:schemeClr val="accent1"/>
                  </a:solidFill>
                </a:rPr>
                <a:t> </a:t>
              </a:r>
              <a:r>
                <a:rPr lang="de-DE" dirty="0" err="1" smtClean="0">
                  <a:solidFill>
                    <a:schemeClr val="accent1"/>
                  </a:solidFill>
                </a:rPr>
                <a:t>fondation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  <p:sp>
          <p:nvSpPr>
            <p:cNvPr id="36" name="Textplatzhalter 35"/>
            <p:cNvSpPr txBox="1">
              <a:spLocks/>
            </p:cNvSpPr>
            <p:nvPr/>
          </p:nvSpPr>
          <p:spPr>
            <a:xfrm>
              <a:off x="3396675" y="5215256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err="1" smtClean="0">
                  <a:solidFill>
                    <a:schemeClr val="accent1"/>
                  </a:solidFill>
                </a:rPr>
                <a:t>Docteur</a:t>
              </a:r>
              <a:r>
                <a:rPr lang="de-DE" dirty="0" smtClean="0">
                  <a:solidFill>
                    <a:schemeClr val="accent1"/>
                  </a:solidFill>
                </a:rPr>
                <a:t>*es bi- et </a:t>
              </a:r>
              <a:r>
                <a:rPr lang="de-DE" dirty="0" err="1" smtClean="0">
                  <a:solidFill>
                    <a:schemeClr val="accent1"/>
                  </a:solidFill>
                </a:rPr>
                <a:t>trinationaux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  <p:pic>
          <p:nvPicPr>
            <p:cNvPr id="41" name="Grafik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1528439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Grafi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2399977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3271514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4143052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Grafik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5014589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6"/>
            <p:cNvSpPr txBox="1"/>
            <p:nvPr/>
          </p:nvSpPr>
          <p:spPr>
            <a:xfrm>
              <a:off x="1313583" y="1493529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208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1313583" y="2360387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196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8" name="TextBox 6"/>
            <p:cNvSpPr txBox="1"/>
            <p:nvPr/>
          </p:nvSpPr>
          <p:spPr>
            <a:xfrm>
              <a:off x="799020" y="3237324"/>
              <a:ext cx="154369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6.100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9" name="TextBox 6"/>
            <p:cNvSpPr txBox="1"/>
            <p:nvPr/>
          </p:nvSpPr>
          <p:spPr>
            <a:xfrm>
              <a:off x="455976" y="4104181"/>
              <a:ext cx="188673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25.000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0" name="TextBox 6"/>
            <p:cNvSpPr txBox="1"/>
            <p:nvPr/>
          </p:nvSpPr>
          <p:spPr>
            <a:xfrm>
              <a:off x="1313583" y="4981118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500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uppierung 10"/>
          <p:cNvGrpSpPr>
            <a:grpSpLocks noChangeAspect="1"/>
          </p:cNvGrpSpPr>
          <p:nvPr/>
        </p:nvGrpSpPr>
        <p:grpSpPr>
          <a:xfrm>
            <a:off x="3737610" y="3664729"/>
            <a:ext cx="7725938" cy="2343150"/>
            <a:chOff x="939800" y="2433407"/>
            <a:chExt cx="10301245" cy="3124200"/>
          </a:xfrm>
        </p:grpSpPr>
        <p:pic>
          <p:nvPicPr>
            <p:cNvPr id="32" name="Bild 8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lum/>
            </a:blip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  <a:noFill/>
          </p:spPr>
        </p:pic>
        <p:pic>
          <p:nvPicPr>
            <p:cNvPr id="33" name="Bild 9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20000"/>
            </a:blip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02341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AB95D-FABC-984C-B766-BA138E8A6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3429000"/>
            <a:ext cx="5255846" cy="634020"/>
          </a:xfrm>
        </p:spPr>
        <p:txBody>
          <a:bodyPr/>
          <a:lstStyle/>
          <a:p>
            <a:r>
              <a:rPr lang="de-DE" dirty="0" smtClean="0"/>
              <a:t>Notre </a:t>
            </a:r>
            <a:r>
              <a:rPr lang="de-DE" dirty="0" err="1" smtClean="0"/>
              <a:t>mission</a:t>
            </a:r>
            <a:endParaRPr lang="de-DE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4294967295"/>
          </p:nvPr>
        </p:nvSpPr>
        <p:spPr>
          <a:xfrm>
            <a:off x="6337277" y="2569059"/>
            <a:ext cx="5481951" cy="2564805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1"/>
                </a:solidFill>
              </a:rPr>
              <a:t>Renforcement </a:t>
            </a:r>
            <a:r>
              <a:rPr lang="fr-FR" sz="2000" dirty="0">
                <a:solidFill>
                  <a:schemeClr val="accent1"/>
                </a:solidFill>
              </a:rPr>
              <a:t>de la </a:t>
            </a:r>
            <a:r>
              <a:rPr lang="fr-FR" sz="2000" b="1" dirty="0">
                <a:solidFill>
                  <a:schemeClr val="accent1"/>
                </a:solidFill>
              </a:rPr>
              <a:t>coopération</a:t>
            </a:r>
            <a:r>
              <a:rPr lang="fr-FR" sz="2000" dirty="0">
                <a:solidFill>
                  <a:schemeClr val="accent1"/>
                </a:solidFill>
              </a:rPr>
              <a:t> franco-allemande dans les domaines de l'enseignement supérieur et de la </a:t>
            </a:r>
            <a:r>
              <a:rPr lang="fr-FR" sz="2000" dirty="0" smtClean="0">
                <a:solidFill>
                  <a:schemeClr val="accent1"/>
                </a:solidFill>
              </a:rPr>
              <a:t>recherche</a:t>
            </a:r>
            <a:endParaRPr lang="fr-FR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1"/>
                </a:solidFill>
              </a:rPr>
              <a:t>Initiation, évaluation et soutien financier </a:t>
            </a:r>
            <a:r>
              <a:rPr lang="fr-FR" sz="2000" dirty="0">
                <a:solidFill>
                  <a:schemeClr val="accent1"/>
                </a:solidFill>
              </a:rPr>
              <a:t>de cursus et de programmes de formation doctorale </a:t>
            </a:r>
            <a:r>
              <a:rPr lang="fr-FR" sz="2000" dirty="0" smtClean="0">
                <a:solidFill>
                  <a:schemeClr val="accent1"/>
                </a:solidFill>
              </a:rPr>
              <a:t>franco-allemands</a:t>
            </a:r>
            <a:endParaRPr lang="fr-FR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/>
                </a:solidFill>
              </a:rPr>
              <a:t>Soutien à la </a:t>
            </a:r>
            <a:r>
              <a:rPr lang="fr-FR" sz="2000" b="1" dirty="0">
                <a:solidFill>
                  <a:schemeClr val="accent1"/>
                </a:solidFill>
              </a:rPr>
              <a:t>mobilité</a:t>
            </a:r>
            <a:r>
              <a:rPr lang="fr-FR" sz="2000" dirty="0">
                <a:solidFill>
                  <a:schemeClr val="accent1"/>
                </a:solidFill>
              </a:rPr>
              <a:t> étudiante et à </a:t>
            </a:r>
            <a:r>
              <a:rPr lang="fr-FR" sz="2000" b="1" dirty="0">
                <a:solidFill>
                  <a:schemeClr val="accent1"/>
                </a:solidFill>
              </a:rPr>
              <a:t>l‘insertion professionnelle internationale</a:t>
            </a:r>
            <a:r>
              <a:rPr lang="fr-FR" sz="2000" dirty="0">
                <a:solidFill>
                  <a:schemeClr val="accent1"/>
                </a:solidFill>
              </a:rPr>
              <a:t> de ses </a:t>
            </a:r>
            <a:r>
              <a:rPr lang="fr-FR" sz="2000" dirty="0" smtClean="0">
                <a:solidFill>
                  <a:schemeClr val="accent1"/>
                </a:solidFill>
              </a:rPr>
              <a:t>diplômé*es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23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AB95D-FABC-984C-B766-BA138E8A6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5255846" cy="2259080"/>
          </a:xfrm>
        </p:spPr>
        <p:txBody>
          <a:bodyPr/>
          <a:lstStyle/>
          <a:p>
            <a:r>
              <a:rPr lang="de-DE" dirty="0" smtClean="0"/>
              <a:t>Notre </a:t>
            </a:r>
            <a:r>
              <a:rPr lang="de-DE" dirty="0" err="1" smtClean="0"/>
              <a:t>réseau</a:t>
            </a:r>
            <a:r>
              <a:rPr lang="de-DE" dirty="0" smtClean="0"/>
              <a:t> : </a:t>
            </a:r>
          </a:p>
          <a:p>
            <a:r>
              <a:rPr lang="de-DE" dirty="0" smtClean="0"/>
              <a:t>147 </a:t>
            </a:r>
            <a:r>
              <a:rPr lang="de-DE" dirty="0" err="1" smtClean="0"/>
              <a:t>villes</a:t>
            </a:r>
            <a:r>
              <a:rPr lang="de-DE" dirty="0" smtClean="0"/>
              <a:t> </a:t>
            </a:r>
            <a:r>
              <a:rPr lang="de-DE" dirty="0" err="1" smtClean="0"/>
              <a:t>universitaires</a:t>
            </a:r>
            <a:r>
              <a:rPr lang="de-DE" dirty="0" smtClean="0"/>
              <a:t> à </a:t>
            </a:r>
          </a:p>
          <a:p>
            <a:r>
              <a:rPr lang="de-DE" dirty="0" err="1" smtClean="0"/>
              <a:t>votre</a:t>
            </a:r>
            <a:r>
              <a:rPr lang="de-DE" dirty="0" smtClean="0"/>
              <a:t> </a:t>
            </a:r>
            <a:r>
              <a:rPr lang="de-DE" dirty="0" err="1" smtClean="0"/>
              <a:t>choix</a:t>
            </a:r>
            <a:endParaRPr lang="de-DE" dirty="0"/>
          </a:p>
        </p:txBody>
      </p:sp>
      <p:pic>
        <p:nvPicPr>
          <p:cNvPr id="5" name="Bildplatzhalt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" t="-556" r="714" b="556"/>
          <a:stretch/>
        </p:blipFill>
        <p:spPr>
          <a:xfrm>
            <a:off x="4445000" y="-1"/>
            <a:ext cx="7810500" cy="6858001"/>
          </a:xfrm>
        </p:spPr>
      </p:pic>
      <p:sp>
        <p:nvSpPr>
          <p:cNvPr id="7" name="Foliennummernplatzhalter 3"/>
          <p:cNvSpPr txBox="1">
            <a:spLocks/>
          </p:cNvSpPr>
          <p:nvPr/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778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412261" y="2023533"/>
            <a:ext cx="5255846" cy="1717393"/>
          </a:xfrm>
        </p:spPr>
        <p:txBody>
          <a:bodyPr/>
          <a:lstStyle/>
          <a:p>
            <a:r>
              <a:rPr lang="de-DE" dirty="0" smtClean="0"/>
              <a:t>Notre </a:t>
            </a:r>
            <a:r>
              <a:rPr lang="de-DE" dirty="0" err="1" smtClean="0"/>
              <a:t>offre</a:t>
            </a:r>
            <a:r>
              <a:rPr lang="de-DE" dirty="0" smtClean="0"/>
              <a:t> </a:t>
            </a:r>
            <a:r>
              <a:rPr lang="de-DE" dirty="0" err="1" smtClean="0"/>
              <a:t>d‘études</a:t>
            </a:r>
            <a:r>
              <a:rPr lang="de-DE" dirty="0" smtClean="0"/>
              <a:t>…</a:t>
            </a:r>
            <a:endParaRPr lang="de-DE" dirty="0"/>
          </a:p>
          <a:p>
            <a:endParaRPr lang="de-DE" dirty="0"/>
          </a:p>
        </p:txBody>
      </p:sp>
      <p:grpSp>
        <p:nvGrpSpPr>
          <p:cNvPr id="8" name="Gruppierung 2">
            <a:extLst>
              <a:ext uri="{FF2B5EF4-FFF2-40B4-BE49-F238E27FC236}">
                <a16:creationId xmlns:a16="http://schemas.microsoft.com/office/drawing/2014/main" id="{67F79E06-5E5A-6548-82A5-1D82BC0667F9}"/>
              </a:ext>
            </a:extLst>
          </p:cNvPr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491FDC5-A97A-2542-8620-A7CFC27C8898}"/>
                </a:ext>
              </a:extLst>
            </p:cNvPr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" name="Bild 14">
              <a:extLst>
                <a:ext uri="{FF2B5EF4-FFF2-40B4-BE49-F238E27FC236}">
                  <a16:creationId xmlns:a16="http://schemas.microsoft.com/office/drawing/2014/main" id="{3005A367-2F55-7546-BA24-9CC608E303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  <p:pic>
        <p:nvPicPr>
          <p:cNvPr id="12" name="Bildplatzhalter 1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51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666E68-13A4-7F4E-98BB-1C396B0E58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choix</a:t>
            </a:r>
            <a:r>
              <a:rPr lang="de-DE" dirty="0" smtClean="0"/>
              <a:t> immense à </a:t>
            </a:r>
            <a:r>
              <a:rPr lang="de-DE" dirty="0" err="1" smtClean="0"/>
              <a:t>tous</a:t>
            </a:r>
            <a:r>
              <a:rPr lang="de-DE" dirty="0" smtClean="0"/>
              <a:t> les </a:t>
            </a:r>
            <a:r>
              <a:rPr lang="de-DE" dirty="0" err="1" smtClean="0"/>
              <a:t>niveaux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59524" y="2344571"/>
            <a:ext cx="5226213" cy="318292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chemeClr val="accent1"/>
                </a:solidFill>
              </a:rPr>
              <a:t>Niveau </a:t>
            </a:r>
            <a:r>
              <a:rPr lang="de-DE" sz="2000" b="1" dirty="0" err="1" smtClean="0">
                <a:solidFill>
                  <a:schemeClr val="accent1"/>
                </a:solidFill>
              </a:rPr>
              <a:t>Licence</a:t>
            </a:r>
            <a:r>
              <a:rPr lang="de-DE" sz="2000" b="1" dirty="0" smtClean="0">
                <a:solidFill>
                  <a:schemeClr val="accent1"/>
                </a:solidFill>
              </a:rPr>
              <a:t> et Master</a:t>
            </a:r>
            <a:r>
              <a:rPr lang="de-DE" sz="2000" dirty="0" smtClean="0">
                <a:solidFill>
                  <a:schemeClr val="accent1"/>
                </a:solidFill>
              </a:rPr>
              <a:t> :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1"/>
                </a:solidFill>
              </a:rPr>
              <a:t>des </a:t>
            </a:r>
            <a:r>
              <a:rPr lang="de-DE" sz="2000" dirty="0" err="1">
                <a:solidFill>
                  <a:schemeClr val="accent1"/>
                </a:solidFill>
              </a:rPr>
              <a:t>cursus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intégrés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smtClean="0">
                <a:solidFill>
                  <a:schemeClr val="accent1"/>
                </a:solidFill>
              </a:rPr>
              <a:t>bi- </a:t>
            </a:r>
            <a:r>
              <a:rPr lang="de-DE" sz="2000" dirty="0">
                <a:solidFill>
                  <a:schemeClr val="accent1"/>
                </a:solidFill>
              </a:rPr>
              <a:t>et </a:t>
            </a:r>
            <a:r>
              <a:rPr lang="de-DE" sz="2000" dirty="0" err="1">
                <a:solidFill>
                  <a:schemeClr val="accent1"/>
                </a:solidFill>
              </a:rPr>
              <a:t>trinationaux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avec</a:t>
            </a:r>
            <a:r>
              <a:rPr lang="de-DE" sz="2000" dirty="0">
                <a:solidFill>
                  <a:schemeClr val="accent1"/>
                </a:solidFill>
              </a:rPr>
              <a:t> double </a:t>
            </a:r>
            <a:r>
              <a:rPr lang="de-DE" sz="2000" dirty="0" err="1" smtClean="0">
                <a:solidFill>
                  <a:schemeClr val="accent1"/>
                </a:solidFill>
              </a:rPr>
              <a:t>diplôme</a:t>
            </a:r>
            <a:endParaRPr lang="de-DE" sz="2000" dirty="0" smtClean="0">
              <a:solidFill>
                <a:schemeClr val="accent1"/>
              </a:solidFill>
            </a:endParaRPr>
          </a:p>
          <a:p>
            <a:pPr lvl="2" indent="0">
              <a:lnSpc>
                <a:spcPct val="100000"/>
              </a:lnSpc>
              <a:buNone/>
            </a:pPr>
            <a:endParaRPr lang="de-DE" sz="20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chemeClr val="accent1"/>
                </a:solidFill>
              </a:rPr>
              <a:t>Doctorat</a:t>
            </a:r>
            <a:r>
              <a:rPr lang="de-DE" sz="2000" dirty="0" smtClean="0">
                <a:solidFill>
                  <a:schemeClr val="accent1"/>
                </a:solidFill>
              </a:rPr>
              <a:t> : des </a:t>
            </a:r>
            <a:r>
              <a:rPr lang="de-DE" sz="2000" dirty="0" err="1">
                <a:solidFill>
                  <a:schemeClr val="accent1"/>
                </a:solidFill>
              </a:rPr>
              <a:t>programmes</a:t>
            </a:r>
            <a:r>
              <a:rPr lang="de-DE" sz="2000" dirty="0">
                <a:solidFill>
                  <a:schemeClr val="accent1"/>
                </a:solidFill>
              </a:rPr>
              <a:t> de </a:t>
            </a:r>
            <a:r>
              <a:rPr lang="de-DE" sz="2000" dirty="0" err="1">
                <a:solidFill>
                  <a:schemeClr val="accent1"/>
                </a:solidFill>
              </a:rPr>
              <a:t>soutien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aux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jeunes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chercheur</a:t>
            </a:r>
            <a:r>
              <a:rPr lang="de-DE" sz="2000" dirty="0" smtClean="0">
                <a:solidFill>
                  <a:schemeClr val="accent1"/>
                </a:solidFill>
              </a:rPr>
              <a:t>*</a:t>
            </a:r>
            <a:r>
              <a:rPr lang="de-DE" sz="2000" dirty="0" err="1" smtClean="0">
                <a:solidFill>
                  <a:schemeClr val="accent1"/>
                </a:solidFill>
              </a:rPr>
              <a:t>euses</a:t>
            </a:r>
            <a:endParaRPr lang="de-DE" sz="2000" dirty="0" smtClean="0">
              <a:solidFill>
                <a:schemeClr val="accent1"/>
              </a:solidFill>
            </a:endParaRP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1"/>
                </a:solidFill>
              </a:rPr>
              <a:t>(</a:t>
            </a:r>
            <a:r>
              <a:rPr lang="de-DE" sz="2000" dirty="0" err="1" smtClean="0">
                <a:solidFill>
                  <a:schemeClr val="accent1"/>
                </a:solidFill>
              </a:rPr>
              <a:t>PhD</a:t>
            </a:r>
            <a:r>
              <a:rPr lang="de-DE" sz="2000" dirty="0" smtClean="0">
                <a:solidFill>
                  <a:schemeClr val="accent1"/>
                </a:solidFill>
              </a:rPr>
              <a:t>-Tracks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collèges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doctoraux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cotutelles</a:t>
            </a:r>
            <a:r>
              <a:rPr lang="de-DE" sz="2000" dirty="0">
                <a:solidFill>
                  <a:schemeClr val="accent1"/>
                </a:solidFill>
              </a:rPr>
              <a:t> de </a:t>
            </a:r>
            <a:r>
              <a:rPr lang="de-DE" sz="2000" dirty="0" err="1">
                <a:solidFill>
                  <a:schemeClr val="accent1"/>
                </a:solidFill>
              </a:rPr>
              <a:t>thèse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manifestations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scientifiques</a:t>
            </a:r>
            <a:r>
              <a:rPr lang="de-DE" sz="2000" dirty="0" smtClean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" b="95397" l="5181" r="81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6" y="1150778"/>
            <a:ext cx="8386762" cy="5591175"/>
          </a:xfrm>
        </p:spPr>
      </p:pic>
    </p:spTree>
    <p:extLst>
      <p:ext uri="{BB962C8B-B14F-4D97-AF65-F5344CB8AC3E}">
        <p14:creationId xmlns:p14="http://schemas.microsoft.com/office/powerpoint/2010/main" val="3299633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E6634D-3F2A-694B-A904-ACC9BF5290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69257"/>
            <a:ext cx="9115280" cy="348813"/>
          </a:xfrm>
        </p:spPr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un</a:t>
            </a:r>
            <a:r>
              <a:rPr lang="de-DE" dirty="0" smtClean="0"/>
              <a:t> large </a:t>
            </a:r>
            <a:r>
              <a:rPr lang="de-DE" dirty="0" err="1" smtClean="0"/>
              <a:t>éventail</a:t>
            </a:r>
            <a:r>
              <a:rPr lang="de-DE" dirty="0" smtClean="0"/>
              <a:t> de </a:t>
            </a:r>
            <a:r>
              <a:rPr lang="de-DE" dirty="0" err="1" smtClean="0"/>
              <a:t>disciplines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9</a:t>
            </a:fld>
            <a:endParaRPr lang="de-DE" dirty="0"/>
          </a:p>
        </p:txBody>
      </p:sp>
      <p:pic>
        <p:nvPicPr>
          <p:cNvPr id="155" name="Grafik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5" y="1066883"/>
            <a:ext cx="9790900" cy="52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1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Fr_Neues_Template" id="{258895DB-A794-4681-A965-1E8477041E9E}" vid="{ED3ADAD7-33DA-4BD4-BC42-2DB523D839A1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0</TotalTime>
  <Words>749</Words>
  <Application>Microsoft Office PowerPoint</Application>
  <PresentationFormat>Breitbild</PresentationFormat>
  <Paragraphs>142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Arial Unicode MS</vt:lpstr>
      <vt:lpstr>Calibri</vt:lpstr>
      <vt:lpstr>Symbol</vt:lpstr>
      <vt:lpstr>Wingdings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Svea Fuchs</dc:creator>
  <cp:lastModifiedBy>Anika Kost</cp:lastModifiedBy>
  <cp:revision>16</cp:revision>
  <cp:lastPrinted>2023-05-02T09:48:39Z</cp:lastPrinted>
  <dcterms:created xsi:type="dcterms:W3CDTF">2023-09-15T08:09:17Z</dcterms:created>
  <dcterms:modified xsi:type="dcterms:W3CDTF">2023-09-18T11:25:16Z</dcterms:modified>
</cp:coreProperties>
</file>