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20"/>
  </p:notesMasterIdLst>
  <p:handoutMasterIdLst>
    <p:handoutMasterId r:id="rId21"/>
  </p:handoutMasterIdLst>
  <p:sldIdLst>
    <p:sldId id="312" r:id="rId2"/>
    <p:sldId id="323" r:id="rId3"/>
    <p:sldId id="324" r:id="rId4"/>
    <p:sldId id="341" r:id="rId5"/>
    <p:sldId id="326" r:id="rId6"/>
    <p:sldId id="327" r:id="rId7"/>
    <p:sldId id="328" r:id="rId8"/>
    <p:sldId id="329" r:id="rId9"/>
    <p:sldId id="331" r:id="rId10"/>
    <p:sldId id="332" r:id="rId11"/>
    <p:sldId id="333" r:id="rId12"/>
    <p:sldId id="334" r:id="rId13"/>
    <p:sldId id="335" r:id="rId14"/>
    <p:sldId id="336" r:id="rId15"/>
    <p:sldId id="344" r:id="rId16"/>
    <p:sldId id="342" r:id="rId17"/>
    <p:sldId id="339" r:id="rId18"/>
    <p:sldId id="340" r:id="rId1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A3BB7D39-EFF7-4C57-92B7-B54498CC1F5B}">
          <p14:sldIdLst>
            <p14:sldId id="312"/>
          </p14:sldIdLst>
        </p14:section>
        <p14:section name="Die DFH stellt sich vor" id="{91C28AC2-30BD-44C1-9B5E-0E0B6B395BA2}">
          <p14:sldIdLst>
            <p14:sldId id="323"/>
            <p14:sldId id="324"/>
            <p14:sldId id="341"/>
            <p14:sldId id="326"/>
            <p14:sldId id="327"/>
          </p14:sldIdLst>
        </p14:section>
        <p14:section name="Unser Studienangebot" id="{0425DDC2-AEEB-48C3-91E6-B56E77177AEA}">
          <p14:sldIdLst>
            <p14:sldId id="328"/>
            <p14:sldId id="329"/>
            <p14:sldId id="331"/>
          </p14:sldIdLst>
        </p14:section>
        <p14:section name="Die Vorteile eines DFH-Studiums" id="{E8805360-E359-4AEA-8825-18874C845A81}">
          <p14:sldIdLst>
            <p14:sldId id="332"/>
            <p14:sldId id="333"/>
            <p14:sldId id="334"/>
            <p14:sldId id="335"/>
            <p14:sldId id="336"/>
            <p14:sldId id="344"/>
          </p14:sldIdLst>
        </p14:section>
        <p14:section name="Wie man uns erreicht" id="{8892356B-2CB9-4248-80AC-7B782A78B3B5}">
          <p14:sldIdLst>
            <p14:sldId id="342"/>
            <p14:sldId id="339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725E"/>
    <a:srgbClr val="009CDD"/>
    <a:srgbClr val="188CE1"/>
    <a:srgbClr val="1884DC"/>
    <a:srgbClr val="2384DC"/>
    <a:srgbClr val="2387DE"/>
    <a:srgbClr val="2887D7"/>
    <a:srgbClr val="2880D7"/>
    <a:srgbClr val="288ED7"/>
    <a:srgbClr val="28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4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€ 350</a:t>
          </a:r>
        </a:p>
        <a:p>
          <a:r>
            <a:rPr lang="de-DE" sz="1600" b="0" dirty="0" err="1">
              <a:solidFill>
                <a:schemeClr val="accent2"/>
              </a:solidFill>
            </a:rPr>
            <a:t>Monthly</a:t>
          </a:r>
          <a:r>
            <a:rPr lang="de-DE" sz="1600" b="0" dirty="0">
              <a:solidFill>
                <a:schemeClr val="accent2"/>
              </a:solidFill>
            </a:rPr>
            <a:t> </a:t>
          </a:r>
          <a:r>
            <a:rPr lang="de-DE" sz="1600" b="0" dirty="0" err="1">
              <a:solidFill>
                <a:schemeClr val="accent2"/>
              </a:solidFill>
            </a:rPr>
            <a:t>mobility</a:t>
          </a:r>
          <a:r>
            <a:rPr lang="de-DE" sz="1600" b="0" dirty="0">
              <a:solidFill>
                <a:schemeClr val="accent2"/>
              </a:solidFill>
            </a:rPr>
            <a:t> </a:t>
          </a:r>
          <a:r>
            <a:rPr lang="de-DE" sz="1600" b="0" dirty="0" err="1">
              <a:solidFill>
                <a:schemeClr val="accent2"/>
              </a:solidFill>
            </a:rPr>
            <a:t>allowance</a:t>
          </a:r>
          <a:r>
            <a:rPr lang="de-DE" sz="1600" b="0" dirty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Cross-</a:t>
          </a:r>
          <a:r>
            <a:rPr lang="de-DE" sz="1800" b="1" dirty="0" err="1">
              <a:solidFill>
                <a:schemeClr val="tx2"/>
              </a:solidFill>
            </a:rPr>
            <a:t>cultural</a:t>
          </a:r>
          <a:r>
            <a:rPr lang="de-DE" sz="1800" b="1" dirty="0">
              <a:solidFill>
                <a:schemeClr val="tx2"/>
              </a:solidFill>
            </a:rPr>
            <a:t> </a:t>
          </a:r>
          <a:r>
            <a:rPr lang="de-DE" sz="1800" b="1" dirty="0" err="1">
              <a:solidFill>
                <a:schemeClr val="tx2"/>
              </a:solidFill>
            </a:rPr>
            <a:t>experiences</a:t>
          </a:r>
          <a:endParaRPr lang="de-DE" sz="1800" b="1" dirty="0">
            <a:solidFill>
              <a:schemeClr val="tx2"/>
            </a:solidFill>
          </a:endParaRPr>
        </a:p>
        <a:p>
          <a:r>
            <a:rPr lang="en-US" sz="1600" b="0" dirty="0">
              <a:solidFill>
                <a:schemeClr val="accent2"/>
              </a:solidFill>
            </a:rPr>
            <a:t>Experience new cultures and build friendships for life</a:t>
          </a:r>
          <a:r>
            <a:rPr lang="en-US" sz="1800" b="1" dirty="0">
              <a:solidFill>
                <a:schemeClr val="tx2"/>
              </a:solidFill>
            </a:rPr>
            <a:t>
</a:t>
          </a:r>
          <a:endParaRPr lang="de-DE" sz="1800" b="1" dirty="0">
            <a:solidFill>
              <a:schemeClr val="tx2"/>
            </a:solidFill>
          </a:endParaRP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Double </a:t>
          </a:r>
          <a:r>
            <a:rPr lang="de-DE" sz="1800" b="1" dirty="0" err="1">
              <a:solidFill>
                <a:schemeClr val="tx2"/>
              </a:solidFill>
            </a:rPr>
            <a:t>degree</a:t>
          </a:r>
          <a:endParaRPr lang="de-DE" sz="1800" b="1" dirty="0">
            <a:solidFill>
              <a:schemeClr val="tx2"/>
            </a:solidFill>
          </a:endParaRPr>
        </a:p>
        <a:p>
          <a:r>
            <a:rPr lang="en-US" sz="1600" b="0" dirty="0">
              <a:solidFill>
                <a:schemeClr val="accent2"/>
              </a:solidFill>
            </a:rPr>
            <a:t>without extending the standard period of study</a:t>
          </a:r>
          <a:endParaRPr lang="de-DE" sz="1600" b="0" dirty="0">
            <a:solidFill>
              <a:schemeClr val="accent2"/>
            </a:solidFill>
          </a:endParaRP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Support</a:t>
          </a:r>
        </a:p>
        <a:p>
          <a:r>
            <a:rPr lang="en-US" sz="1600" b="0" dirty="0">
              <a:solidFill>
                <a:schemeClr val="accent2"/>
              </a:solidFill>
            </a:rPr>
            <a:t>Targeted preparation and personal contacts in both countries</a:t>
          </a:r>
          <a:endParaRPr lang="de-DE" sz="1600" b="0" dirty="0">
            <a:solidFill>
              <a:schemeClr val="accent2"/>
            </a:solidFill>
          </a:endParaRP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1 Year</a:t>
          </a:r>
        </a:p>
        <a:p>
          <a:r>
            <a:rPr lang="de-DE" sz="1600" b="0" dirty="0">
              <a:solidFill>
                <a:schemeClr val="accent2"/>
              </a:solidFill>
            </a:rPr>
            <a:t>at least </a:t>
          </a:r>
          <a:r>
            <a:rPr lang="de-DE" sz="1600" b="0" dirty="0" err="1">
              <a:solidFill>
                <a:schemeClr val="accent2"/>
              </a:solidFill>
            </a:rPr>
            <a:t>spent</a:t>
          </a:r>
          <a:r>
            <a:rPr lang="de-DE" sz="1600" b="0" dirty="0">
              <a:solidFill>
                <a:schemeClr val="accent2"/>
              </a:solidFill>
            </a:rPr>
            <a:t> </a:t>
          </a:r>
          <a:r>
            <a:rPr lang="de-DE" sz="1600" b="0" dirty="0" err="1">
              <a:solidFill>
                <a:schemeClr val="accent2"/>
              </a:solidFill>
            </a:rPr>
            <a:t>abroad</a:t>
          </a:r>
          <a:endParaRPr lang="de-DE" sz="1600" b="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87749" custRadScaleInc="-57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5970" custRadScaleInc="3487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7513" custRadScaleInc="-6901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96573" custRadScaleInc="803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 custRadScaleRad="96242" custRadScaleInc="-138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13053" y="10951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olidFill>
                <a:schemeClr val="tx2"/>
              </a:solidFill>
            </a:rPr>
            <a:t>€ 350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err="1">
              <a:solidFill>
                <a:schemeClr val="accent2"/>
              </a:solidFill>
            </a:rPr>
            <a:t>Monthly</a:t>
          </a:r>
          <a:r>
            <a:rPr lang="de-DE" sz="1600" b="0" kern="1200" dirty="0">
              <a:solidFill>
                <a:schemeClr val="accent2"/>
              </a:solidFill>
            </a:rPr>
            <a:t> </a:t>
          </a:r>
          <a:r>
            <a:rPr lang="de-DE" sz="1600" b="0" kern="1200" dirty="0" err="1">
              <a:solidFill>
                <a:schemeClr val="accent2"/>
              </a:solidFill>
            </a:rPr>
            <a:t>mobility</a:t>
          </a:r>
          <a:r>
            <a:rPr lang="de-DE" sz="1600" b="0" kern="1200" dirty="0">
              <a:solidFill>
                <a:schemeClr val="accent2"/>
              </a:solidFill>
            </a:rPr>
            <a:t> </a:t>
          </a:r>
          <a:r>
            <a:rPr lang="de-DE" sz="1600" b="0" kern="1200" dirty="0" err="1">
              <a:solidFill>
                <a:schemeClr val="accent2"/>
              </a:solidFill>
            </a:rPr>
            <a:t>allowance</a:t>
          </a:r>
          <a:r>
            <a:rPr lang="de-DE" sz="1600" b="0" kern="1200" dirty="0">
              <a:solidFill>
                <a:schemeClr val="accent2"/>
              </a:solidFill>
            </a:rPr>
            <a:t> </a:t>
          </a:r>
        </a:p>
      </dsp:txBody>
      <dsp:txXfrm>
        <a:off x="3683612" y="180072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520704" y="98150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339084" y="164229"/>
              </a:moveTo>
              <a:arcTo wR="2456054" hR="2456054" stAng="17464288" swAng="1412495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20104" y="1696371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olidFill>
                <a:schemeClr val="tx2"/>
              </a:solidFill>
            </a:rPr>
            <a:t>Cross-</a:t>
          </a:r>
          <a:r>
            <a:rPr lang="de-DE" sz="1800" b="1" kern="1200" dirty="0" err="1">
              <a:solidFill>
                <a:schemeClr val="tx2"/>
              </a:solidFill>
            </a:rPr>
            <a:t>cultural</a:t>
          </a:r>
          <a:r>
            <a:rPr lang="de-DE" sz="1800" b="1" kern="1200" dirty="0">
              <a:solidFill>
                <a:schemeClr val="tx2"/>
              </a:solidFill>
            </a:rPr>
            <a:t> </a:t>
          </a:r>
          <a:r>
            <a:rPr lang="de-DE" sz="1800" b="1" kern="1200" dirty="0" err="1">
              <a:solidFill>
                <a:schemeClr val="tx2"/>
              </a:solidFill>
            </a:rPr>
            <a:t>experiences</a:t>
          </a:r>
          <a:endParaRPr lang="de-DE" sz="1800" b="1" kern="1200" dirty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solidFill>
                <a:schemeClr val="accent2"/>
              </a:solidFill>
            </a:rPr>
            <a:t>Experience new cultures and build friendships for life</a:t>
          </a:r>
          <a:r>
            <a:rPr lang="en-US" sz="1800" b="1" kern="1200" dirty="0">
              <a:solidFill>
                <a:schemeClr val="tx2"/>
              </a:solidFill>
            </a:rPr>
            <a:t>
</a:t>
          </a:r>
          <a:endParaRPr lang="de-DE" sz="1800" b="1" kern="1200" dirty="0">
            <a:solidFill>
              <a:schemeClr val="tx2"/>
            </a:solidFill>
          </a:endParaRPr>
        </a:p>
      </dsp:txBody>
      <dsp:txXfrm>
        <a:off x="5207646" y="1783913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128270" y="97973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911472" y="2511917"/>
              </a:moveTo>
              <a:arcTo wR="2456054" hR="2456054" stAng="78199" swAng="27033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406955" y="368633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olidFill>
                <a:schemeClr val="tx2"/>
              </a:solidFill>
            </a:rPr>
            <a:t>Double </a:t>
          </a:r>
          <a:r>
            <a:rPr lang="de-DE" sz="1800" b="1" kern="1200" dirty="0" err="1">
              <a:solidFill>
                <a:schemeClr val="tx2"/>
              </a:solidFill>
            </a:rPr>
            <a:t>degree</a:t>
          </a:r>
          <a:endParaRPr lang="de-DE" sz="1800" b="1" kern="1200" dirty="0">
            <a:solidFill>
              <a:schemeClr val="tx2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solidFill>
                <a:schemeClr val="accent2"/>
              </a:solidFill>
            </a:rPr>
            <a:t>without extending the standard period of study</a:t>
          </a:r>
          <a:endParaRPr lang="de-DE" sz="1600" b="0" kern="1200" dirty="0">
            <a:solidFill>
              <a:schemeClr val="accent2"/>
            </a:solidFill>
          </a:endParaRPr>
        </a:p>
      </dsp:txBody>
      <dsp:txXfrm>
        <a:off x="5480855" y="376023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314229" y="452192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325878" y="4752923"/>
              </a:moveTo>
              <a:arcTo wR="2456054" hR="2456054" stAng="4155499" swAng="192090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190910" y="3362336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olidFill>
                <a:schemeClr val="tx2"/>
              </a:solidFill>
            </a:rPr>
            <a:t>Support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>
              <a:solidFill>
                <a:schemeClr val="accent2"/>
              </a:solidFill>
            </a:rPr>
            <a:t>Targeted preparation and personal contacts in both countries</a:t>
          </a:r>
          <a:endParaRPr lang="de-DE" sz="1600" b="0" kern="1200" dirty="0">
            <a:solidFill>
              <a:schemeClr val="accent2"/>
            </a:solidFill>
          </a:endParaRPr>
        </a:p>
      </dsp:txBody>
      <dsp:txXfrm>
        <a:off x="1286191" y="3457617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372246" y="574212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22010" y="2784125"/>
              </a:moveTo>
              <a:arcTo wR="2456054" hR="2456054" stAng="10339420" swAng="55401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244422" y="1580445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olidFill>
                <a:schemeClr val="tx2"/>
              </a:solidFill>
            </a:rPr>
            <a:t>1 Year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>
              <a:solidFill>
                <a:schemeClr val="accent2"/>
              </a:solidFill>
            </a:rPr>
            <a:t>at least </a:t>
          </a:r>
          <a:r>
            <a:rPr lang="de-DE" sz="1600" b="0" kern="1200" dirty="0" err="1">
              <a:solidFill>
                <a:schemeClr val="accent2"/>
              </a:solidFill>
            </a:rPr>
            <a:t>spent</a:t>
          </a:r>
          <a:r>
            <a:rPr lang="de-DE" sz="1600" b="0" kern="1200" dirty="0">
              <a:solidFill>
                <a:schemeClr val="accent2"/>
              </a:solidFill>
            </a:rPr>
            <a:t> </a:t>
          </a:r>
          <a:r>
            <a:rPr lang="de-DE" sz="1600" b="0" kern="1200" dirty="0" err="1">
              <a:solidFill>
                <a:schemeClr val="accent2"/>
              </a:solidFill>
            </a:rPr>
            <a:t>abroad</a:t>
          </a:r>
          <a:endParaRPr lang="de-DE" sz="1600" b="0" kern="1200" dirty="0">
            <a:solidFill>
              <a:schemeClr val="accent2"/>
            </a:solidFill>
          </a:endParaRPr>
        </a:p>
      </dsp:txBody>
      <dsp:txXfrm>
        <a:off x="1311741" y="1647764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1944638" y="1018686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899630" y="556120"/>
              </a:moveTo>
              <a:arcTo wR="2456054" hR="2456054" stAng="13840541" swAng="1224741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A8B71-175C-40AE-8920-40E8F75A0C0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7B370-9BD9-4B64-BD5A-50BE0AFCE5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8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D86F0-3CB2-0748-822B-EB8487B4C239}" type="datetimeFigureOut">
              <a:rPr lang="de-DE" smtClean="0"/>
              <a:t>09.09.2024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758B9-955F-C94F-A470-19CA6F1469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411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8137" y="321766"/>
            <a:ext cx="1998474" cy="66357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4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26468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832122" y="914219"/>
            <a:ext cx="590045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520530" y="1955559"/>
            <a:ext cx="87528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weltoffen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624408" y="1626751"/>
            <a:ext cx="1454566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wissenschaftlich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7133" y="2450299"/>
            <a:ext cx="86881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exzellent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21508" y="2133666"/>
            <a:ext cx="1040389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europäisch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02322" y="1605290"/>
            <a:ext cx="86881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innovativ</a:t>
            </a: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20948" y="2470144"/>
            <a:ext cx="857380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integriert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1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21170" y="333704"/>
            <a:ext cx="7531662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6" name="Bild 11">
            <a:extLst>
              <a:ext uri="{FF2B5EF4-FFF2-40B4-BE49-F238E27FC236}">
                <a16:creationId xmlns:a16="http://schemas.microsoft.com/office/drawing/2014/main" id="{9E86EE05-B566-9F4B-BAFF-34DD8B299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27744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3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1059005" y="3809921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76073" y="3254593"/>
            <a:ext cx="7420994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520412" y="2934716"/>
            <a:ext cx="1141138" cy="1072088"/>
          </a:xfrm>
        </p:spPr>
        <p:txBody>
          <a:bodyPr wrap="none" lIns="0" rIns="0" bIns="0" anchor="ctr" anchorCtr="0"/>
          <a:lstStyle>
            <a:lvl1pPr algn="ct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pic>
        <p:nvPicPr>
          <p:cNvPr id="9" name="Bild 11">
            <a:extLst>
              <a:ext uri="{FF2B5EF4-FFF2-40B4-BE49-F238E27FC236}">
                <a16:creationId xmlns:a16="http://schemas.microsoft.com/office/drawing/2014/main" id="{182FF877-0124-004C-834D-F33C1F3583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937282" y="320810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09671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21062"/>
            <a:ext cx="5531357" cy="427865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00DF395E-9103-444E-A6B7-F9D79AB80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471265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28215"/>
            <a:ext cx="5531357" cy="4271498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DB22BCE8-1D38-A846-A27C-FC6D177DD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DFB4C-8623-2047-B46D-4A96F262873D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732" cy="229115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803635"/>
            <a:ext cx="5531357" cy="429554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454025" y="3789363"/>
            <a:ext cx="5563323" cy="23098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7E0BE0A8-2E37-AF47-B19E-758A7D230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50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0753A-6EC6-BE4E-AC7B-79EDFF7BC97B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59525" y="1387058"/>
            <a:ext cx="5557698" cy="2272817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/>
          </p:nvPr>
        </p:nvSpPr>
        <p:spPr>
          <a:xfrm>
            <a:off x="457466" y="3765836"/>
            <a:ext cx="11265939" cy="29690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9" name="Bildplatzhalter 28"/>
          <p:cNvSpPr>
            <a:spLocks noGrp="1"/>
          </p:cNvSpPr>
          <p:nvPr>
            <p:ph type="pic" sz="quarter" idx="18"/>
          </p:nvPr>
        </p:nvSpPr>
        <p:spPr>
          <a:xfrm>
            <a:off x="6198677" y="1385888"/>
            <a:ext cx="5525011" cy="22733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200" y="4168696"/>
            <a:ext cx="11266488" cy="178842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1" name="Bild 11">
            <a:extLst>
              <a:ext uri="{FF2B5EF4-FFF2-40B4-BE49-F238E27FC236}">
                <a16:creationId xmlns:a16="http://schemas.microsoft.com/office/drawing/2014/main" id="{40D3C89C-CCCC-A34E-9430-048116CF9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6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Bild 11">
            <a:extLst>
              <a:ext uri="{FF2B5EF4-FFF2-40B4-BE49-F238E27FC236}">
                <a16:creationId xmlns:a16="http://schemas.microsoft.com/office/drawing/2014/main" id="{DB8B66B5-48D6-C04C-A2D9-1421139B5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03EB79B4-5039-D041-B37A-AB3D496F4C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660" y="3912086"/>
            <a:ext cx="4848075" cy="276999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258119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ECCF9FC-7AE3-C845-BEEC-0CE84B733783}"/>
              </a:ext>
            </a:extLst>
          </p:cNvPr>
          <p:cNvGrpSpPr/>
          <p:nvPr userDrawn="1"/>
        </p:nvGrpSpPr>
        <p:grpSpPr>
          <a:xfrm>
            <a:off x="454121" y="320922"/>
            <a:ext cx="11276145" cy="6035428"/>
            <a:chOff x="454121" y="320922"/>
            <a:chExt cx="11276145" cy="6035428"/>
          </a:xfrm>
        </p:grpSpPr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70357A40-C6BA-E24D-B387-9424F11D2CB6}"/>
                </a:ext>
              </a:extLst>
            </p:cNvPr>
            <p:cNvCxnSpPr/>
            <p:nvPr userDrawn="1"/>
          </p:nvCxnSpPr>
          <p:spPr>
            <a:xfrm>
              <a:off x="457467" y="323273"/>
              <a:ext cx="11272799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A0C103A4-A9A3-DE4D-9B8F-CB5FEFF9B90D}"/>
                </a:ext>
              </a:extLst>
            </p:cNvPr>
            <p:cNvCxnSpPr/>
            <p:nvPr userDrawn="1"/>
          </p:nvCxnSpPr>
          <p:spPr>
            <a:xfrm>
              <a:off x="457467" y="6350001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301C814B-D8F8-DD46-80FE-A6150379CF8B}"/>
                </a:ext>
              </a:extLst>
            </p:cNvPr>
            <p:cNvCxnSpPr/>
            <p:nvPr userDrawn="1"/>
          </p:nvCxnSpPr>
          <p:spPr>
            <a:xfrm>
              <a:off x="454121" y="320922"/>
              <a:ext cx="0" cy="602923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C1FA8CC0-A071-4040-92E1-A27F7ABCD7E2}"/>
                </a:ext>
              </a:extLst>
            </p:cNvPr>
            <p:cNvCxnSpPr/>
            <p:nvPr userDrawn="1"/>
          </p:nvCxnSpPr>
          <p:spPr>
            <a:xfrm>
              <a:off x="11730266" y="327750"/>
              <a:ext cx="0" cy="6022408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A897877D-888A-A741-BEBD-8F8786AEADA9}"/>
                </a:ext>
              </a:extLst>
            </p:cNvPr>
            <p:cNvCxnSpPr/>
            <p:nvPr userDrawn="1"/>
          </p:nvCxnSpPr>
          <p:spPr>
            <a:xfrm>
              <a:off x="6088081" y="1078844"/>
              <a:ext cx="8226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2F388060-D2EB-CB4C-8E60-615A7B788B8D}"/>
                </a:ext>
              </a:extLst>
            </p:cNvPr>
            <p:cNvCxnSpPr/>
            <p:nvPr userDrawn="1"/>
          </p:nvCxnSpPr>
          <p:spPr>
            <a:xfrm>
              <a:off x="457467" y="1074367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668B2652-C60D-D843-9344-41E3B36EF71C}"/>
                </a:ext>
              </a:extLst>
            </p:cNvPr>
            <p:cNvCxnSpPr/>
            <p:nvPr userDrawn="1"/>
          </p:nvCxnSpPr>
          <p:spPr>
            <a:xfrm>
              <a:off x="457467" y="3712804"/>
              <a:ext cx="11265971" cy="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756BA09E-7674-084C-B9C9-0CD747BE08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75548" y="1072016"/>
              <a:ext cx="0" cy="5263850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13FD84C-27B8-6E45-9997-2C83B5520284}"/>
                </a:ext>
              </a:extLst>
            </p:cNvPr>
            <p:cNvCxnSpPr/>
            <p:nvPr userDrawn="1"/>
          </p:nvCxnSpPr>
          <p:spPr>
            <a:xfrm>
              <a:off x="8908840" y="1072016"/>
              <a:ext cx="8894" cy="5277506"/>
            </a:xfrm>
            <a:prstGeom prst="line">
              <a:avLst/>
            </a:prstGeom>
            <a:ln w="3175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D1F-D2CF-E14A-8E16-F2D7A28DD234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398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20" name="Bild 11">
            <a:extLst>
              <a:ext uri="{FF2B5EF4-FFF2-40B4-BE49-F238E27FC236}">
                <a16:creationId xmlns:a16="http://schemas.microsoft.com/office/drawing/2014/main" id="{7CDAF8AD-080A-FC40-806B-E69C3C45D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26468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2401569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718070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81951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40" y="1703388"/>
            <a:ext cx="5481951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>
          <a:xfrm>
            <a:off x="6238515" y="2177223"/>
            <a:ext cx="5499361" cy="330653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6238796" y="1703474"/>
            <a:ext cx="549892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6" name="Bild 11">
            <a:extLst>
              <a:ext uri="{FF2B5EF4-FFF2-40B4-BE49-F238E27FC236}">
                <a16:creationId xmlns:a16="http://schemas.microsoft.com/office/drawing/2014/main" id="{348EA500-333E-4045-8EE6-395EE0F96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3588564"/>
            <a:ext cx="5255846" cy="1198277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marL="0" marR="0" lvl="0" indent="0" algn="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9846" y="4817121"/>
            <a:ext cx="5255846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41080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7">
            <a:extLst>
              <a:ext uri="{FF2B5EF4-FFF2-40B4-BE49-F238E27FC236}">
                <a16:creationId xmlns:a16="http://schemas.microsoft.com/office/drawing/2014/main" id="{CFA7F03E-36B4-C646-99F8-40FE3363E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pic>
        <p:nvPicPr>
          <p:cNvPr id="10" name="Bild 12">
            <a:extLst>
              <a:ext uri="{FF2B5EF4-FFF2-40B4-BE49-F238E27FC236}">
                <a16:creationId xmlns:a16="http://schemas.microsoft.com/office/drawing/2014/main" id="{87AF617B-9156-EF48-8AD1-9B73C0FF9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3429000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4636640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15269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7">
            <a:extLst>
              <a:ext uri="{FF2B5EF4-FFF2-40B4-BE49-F238E27FC236}">
                <a16:creationId xmlns:a16="http://schemas.microsoft.com/office/drawing/2014/main" id="{D11C1BE6-3689-6547-A7AF-F9B84FC78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pic>
        <p:nvPicPr>
          <p:cNvPr id="10" name="Bildplatzhalter 2" descr="alumni-club-logo.png">
            <a:extLst>
              <a:ext uri="{FF2B5EF4-FFF2-40B4-BE49-F238E27FC236}">
                <a16:creationId xmlns:a16="http://schemas.microsoft.com/office/drawing/2014/main" id="{CF7350F2-EB46-5748-8D2F-993B3345B0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  <p:pic>
        <p:nvPicPr>
          <p:cNvPr id="11" name="Bild 12">
            <a:extLst>
              <a:ext uri="{FF2B5EF4-FFF2-40B4-BE49-F238E27FC236}">
                <a16:creationId xmlns:a16="http://schemas.microsoft.com/office/drawing/2014/main" id="{5916332D-D6FF-D847-B45A-62E0BEFE2F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466" y="320675"/>
            <a:ext cx="1998474" cy="663575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3429000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4636640"/>
            <a:ext cx="5255846" cy="271869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4144429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33022" y="3861180"/>
            <a:ext cx="5549379" cy="614390"/>
          </a:xfrm>
          <a:solidFill>
            <a:schemeClr val="accent2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700892" y="4540038"/>
            <a:ext cx="1881508" cy="208706"/>
          </a:xfrm>
          <a:solidFill>
            <a:schemeClr val="accent2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61266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Titelfolie_mit 2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8137" y="321766"/>
            <a:ext cx="1998474" cy="66357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4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26468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51452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74682" cy="42005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0" name="Bild 11">
            <a:extLst>
              <a:ext uri="{FF2B5EF4-FFF2-40B4-BE49-F238E27FC236}">
                <a16:creationId xmlns:a16="http://schemas.microsoft.com/office/drawing/2014/main" id="{61954A80-F29E-844E-8247-73AAC999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3704"/>
            <a:ext cx="9115280" cy="34881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deutsch</a:t>
            </a:r>
            <a:endParaRPr lang="en-US" altLang="ko-KR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914F37-36EE-8B4B-A010-725CB4C3628B}" type="datetime1">
              <a:rPr lang="de-DE" smtClean="0"/>
              <a:t>09.09.2024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39" y="2177920"/>
            <a:ext cx="11266627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/>
          </p:nvPr>
        </p:nvSpPr>
        <p:spPr>
          <a:xfrm>
            <a:off x="463639" y="1703388"/>
            <a:ext cx="11266627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740206" y="5936838"/>
            <a:ext cx="2840746" cy="271869"/>
          </a:xfrm>
          <a:ln w="6350" cmpd="sng">
            <a:noFill/>
            <a:prstDash val="solid"/>
          </a:ln>
        </p:spPr>
        <p:txBody>
          <a:bodyPr wrap="none"/>
          <a:lstStyle>
            <a:lvl1pPr algn="r">
              <a:defRPr/>
            </a:lvl1pPr>
          </a:lstStyle>
          <a:p>
            <a:pPr lvl="0"/>
            <a:r>
              <a:rPr lang="de-DE" dirty="0"/>
              <a:t>Feld WLAN Zugang</a:t>
            </a:r>
          </a:p>
        </p:txBody>
      </p:sp>
      <p:pic>
        <p:nvPicPr>
          <p:cNvPr id="10" name="Bild 11">
            <a:extLst>
              <a:ext uri="{FF2B5EF4-FFF2-40B4-BE49-F238E27FC236}">
                <a16:creationId xmlns:a16="http://schemas.microsoft.com/office/drawing/2014/main" id="{76761701-F4CE-2240-B29C-1405917AF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793" y="321766"/>
            <a:ext cx="1998474" cy="6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9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8" y="1406769"/>
            <a:ext cx="10516636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6" y="324329"/>
            <a:ext cx="10512987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30EE4DE-B8F5-724E-9896-277533B5D975}" type="datetime1">
              <a:rPr lang="de-DE" smtClean="0"/>
              <a:pPr/>
              <a:t>09.09.2024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accent1"/>
                </a:solidFill>
              </a:defRPr>
            </a:lvl1pPr>
          </a:lstStyle>
          <a:p>
            <a:fld id="{982E49A6-5269-EC49-94EE-622DB7549F5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74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62" r:id="rId2"/>
    <p:sldLayoutId id="2147483767" r:id="rId3"/>
    <p:sldLayoutId id="2147483769" r:id="rId4"/>
    <p:sldLayoutId id="2147483770" r:id="rId5"/>
    <p:sldLayoutId id="2147483766" r:id="rId6"/>
    <p:sldLayoutId id="2147483763" r:id="rId7"/>
    <p:sldLayoutId id="2147483734" r:id="rId8"/>
    <p:sldLayoutId id="2147483764" r:id="rId9"/>
    <p:sldLayoutId id="2147483760" r:id="rId10"/>
    <p:sldLayoutId id="2147483758" r:id="rId11"/>
    <p:sldLayoutId id="2147483759" r:id="rId12"/>
    <p:sldLayoutId id="2147483765" r:id="rId13"/>
    <p:sldLayoutId id="2147483752" r:id="rId14"/>
    <p:sldLayoutId id="2147483761" r:id="rId15"/>
    <p:sldLayoutId id="2147483755" r:id="rId16"/>
    <p:sldLayoutId id="2147483757" r:id="rId17"/>
    <p:sldLayoutId id="2147483756" r:id="rId18"/>
    <p:sldLayoutId id="2147483772" r:id="rId19"/>
    <p:sldLayoutId id="2147483773" r:id="rId2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jpeg"/><Relationship Id="rId5" Type="http://schemas.microsoft.com/office/2007/relationships/hdphoto" Target="../media/hdphoto4.wdp"/><Relationship Id="rId10" Type="http://schemas.microsoft.com/office/2007/relationships/diagramDrawing" Target="../diagrams/drawing1.xml"/><Relationship Id="rId4" Type="http://schemas.openxmlformats.org/officeDocument/2006/relationships/image" Target="../media/image23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emf"/><Relationship Id="rId7" Type="http://schemas.openxmlformats.org/officeDocument/2006/relationships/image" Target="../media/image33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hyperlink" Target="http://www.dfh-ufa.org/" TargetMode="External"/><Relationship Id="rId4" Type="http://schemas.openxmlformats.org/officeDocument/2006/relationships/hyperlink" Target="mailto:info@dfh-ufa.org" TargetMode="External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10435"/>
          <a:stretch/>
        </p:blipFill>
        <p:spPr>
          <a:xfrm>
            <a:off x="0" y="0"/>
            <a:ext cx="12192000" cy="6862273"/>
          </a:xfrm>
          <a:prstGeom prst="rect">
            <a:avLst/>
          </a:prstGeom>
        </p:spPr>
      </p:pic>
      <p:sp>
        <p:nvSpPr>
          <p:cNvPr id="10" name="Textplatzhalter 2"/>
          <p:cNvSpPr txBox="1">
            <a:spLocks/>
          </p:cNvSpPr>
          <p:nvPr/>
        </p:nvSpPr>
        <p:spPr>
          <a:xfrm>
            <a:off x="2377439" y="4418604"/>
            <a:ext cx="9814561" cy="1156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72000" tIns="72000" rIns="72000" bIns="0" rtlCol="0" anchor="ctr" anchorCtr="0">
            <a:spAutoFit/>
          </a:bodyPr>
          <a:lstStyle>
            <a:lvl1pPr marL="0" indent="0" algn="r" defTabSz="914377" rtl="0" eaLnBrk="1" latinLnBrk="0" hangingPunct="1">
              <a:lnSpc>
                <a:spcPct val="80000"/>
              </a:lnSpc>
              <a:spcBef>
                <a:spcPts val="1000"/>
              </a:spcBef>
              <a:buClrTx/>
              <a:buSzPct val="85000"/>
              <a:buFont typeface="Arial"/>
              <a:buNone/>
              <a:defRPr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ClrTx/>
              <a:buSzPct val="85000"/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8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65000"/>
              <a:buFont typeface="Wingdings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0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THE FRANCO-GERMAN UNIVERSITY (FGU)</a:t>
            </a:r>
          </a:p>
        </p:txBody>
      </p:sp>
      <p:sp>
        <p:nvSpPr>
          <p:cNvPr id="14" name="Textplatzhalter 15"/>
          <p:cNvSpPr txBox="1">
            <a:spLocks/>
          </p:cNvSpPr>
          <p:nvPr/>
        </p:nvSpPr>
        <p:spPr>
          <a:xfrm>
            <a:off x="6954433" y="5574681"/>
            <a:ext cx="5237567" cy="2579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 algn="l" defTabSz="914377" rtl="0" eaLnBrk="1" latinLnBrk="0" hangingPunct="1">
              <a:lnSpc>
                <a:spcPct val="80000"/>
              </a:lnSpc>
              <a:spcBef>
                <a:spcPts val="1000"/>
              </a:spcBef>
              <a:buClrTx/>
              <a:buSzPct val="85000"/>
              <a:buFont typeface="Arial"/>
              <a:buNone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ClrTx/>
              <a:buSzPct val="85000"/>
              <a:buFont typeface="Arial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88000" indent="-108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65000"/>
              <a:buFont typeface="Wingdings" charset="2"/>
              <a:buChar char="§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0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84000" indent="-144000" algn="l" defTabSz="914377" rtl="0" eaLnBrk="1" latinLnBrk="0" hangingPunct="1">
              <a:lnSpc>
                <a:spcPct val="80000"/>
              </a:lnSpc>
              <a:spcBef>
                <a:spcPts val="500"/>
              </a:spcBef>
              <a:buSzPct val="85000"/>
              <a:buFont typeface="Symbol" charset="2"/>
              <a:buChar char="-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One degree - Two </a:t>
            </a:r>
            <a:r>
              <a:rPr lang="en-US" sz="1800" dirty="0" smtClean="0"/>
              <a:t>countries </a:t>
            </a:r>
            <a:r>
              <a:rPr lang="en-US" sz="1800" dirty="0"/>
              <a:t>– Two </a:t>
            </a:r>
            <a:r>
              <a:rPr lang="en-US" sz="1800" dirty="0" smtClean="0"/>
              <a:t>diplomas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975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560" y="2906713"/>
            <a:ext cx="4544707" cy="104457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French-German ?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r="20401"/>
          <a:stretch>
            <a:fillRect/>
          </a:stretch>
        </p:blipFill>
        <p:spPr/>
      </p:pic>
      <p:pic>
        <p:nvPicPr>
          <p:cNvPr id="6" name="Bildplatzhalter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" t="40" r="1846" b="40"/>
          <a:stretch/>
        </p:blipFill>
        <p:spPr>
          <a:xfrm>
            <a:off x="5891514" y="0"/>
            <a:ext cx="6308202" cy="6858001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235111" y="123062"/>
            <a:ext cx="2512800" cy="973074"/>
            <a:chOff x="235111" y="123062"/>
            <a:chExt cx="2512800" cy="973074"/>
          </a:xfrm>
        </p:grpSpPr>
        <p:sp>
          <p:nvSpPr>
            <p:cNvPr id="7" name="Parallelogramm 6"/>
            <p:cNvSpPr/>
            <p:nvPr/>
          </p:nvSpPr>
          <p:spPr>
            <a:xfrm rot="21121851">
              <a:off x="235111" y="190500"/>
              <a:ext cx="2393788" cy="83819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11" y="123062"/>
              <a:ext cx="2512800" cy="973074"/>
            </a:xfrm>
            <a:prstGeom prst="rect">
              <a:avLst/>
            </a:prstGeom>
          </p:spPr>
        </p:pic>
      </p:grp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20481"/>
          <a:stretch/>
        </p:blipFill>
        <p:spPr>
          <a:xfrm>
            <a:off x="5240349" y="-2"/>
            <a:ext cx="6951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6040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59524" y="357795"/>
            <a:ext cx="9115280" cy="348813"/>
          </a:xfrm>
        </p:spPr>
        <p:txBody>
          <a:bodyPr/>
          <a:lstStyle/>
          <a:p>
            <a:r>
              <a:rPr lang="en-US" dirty="0"/>
              <a:t>Your advantages at a glance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11</a:t>
            </a:fld>
            <a:endParaRPr lang="de-DE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59524" y="2287356"/>
            <a:ext cx="3605759" cy="4068994"/>
            <a:chOff x="387508" y="4273519"/>
            <a:chExt cx="1783080" cy="231875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9" b="99970" l="787" r="997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59524" y="4273519"/>
              <a:ext cx="1241954" cy="2318756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580" b="75760" l="5260" r="95360">
                          <a14:backgroundMark x1="20300" y1="42660" x2="19780" y2="42500"/>
                          <a14:backgroundMark x1="82580" y1="43640" x2="82580" y2="43640"/>
                          <a14:backgroundMark x1="50380" y1="31520" x2="50380" y2="31520"/>
                          <a14:backgroundMark x1="48340" y1="27580" x2="48340" y2="27580"/>
                          <a14:backgroundMark x1="48480" y1="31600" x2="48480" y2="31600"/>
                          <a14:backgroundMark x1="55680" y1="31900" x2="55680" y2="31900"/>
                          <a14:backgroundMark x1="45220" y1="31600" x2="45220" y2="31600"/>
                          <a14:backgroundMark x1="43860" y1="31520" x2="43860" y2="31520"/>
                          <a14:backgroundMark x1="11660" y1="45160" x2="23940" y2="44460"/>
                          <a14:backgroundMark x1="35380" y1="48860" x2="35380" y2="48860"/>
                          <a14:backgroundMark x1="64100" y1="49400" x2="64100" y2="49400"/>
                          <a14:backgroundMark x1="87800" y1="59020" x2="87800" y2="59020"/>
                          <a14:backgroundMark x1="91220" y1="59400" x2="91220" y2="59400"/>
                          <a14:backgroundMark x1="13480" y1="64700" x2="13480" y2="64700"/>
                          <a14:backgroundMark x1="8560" y1="67580" x2="8560" y2="67580"/>
                        </a14:backgroundRemoval>
                      </a14:imgEffect>
                    </a14:imgLayer>
                  </a14:imgProps>
                </a:ext>
              </a:extLst>
            </a:blip>
            <a:srcRect t="7071" b="23839"/>
            <a:stretch/>
          </p:blipFill>
          <p:spPr>
            <a:xfrm>
              <a:off x="387508" y="5360328"/>
              <a:ext cx="1783080" cy="1231946"/>
            </a:xfrm>
            <a:prstGeom prst="rect">
              <a:avLst/>
            </a:prstGeom>
          </p:spPr>
        </p:pic>
      </p:grp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680329725"/>
              </p:ext>
            </p:extLst>
          </p:nvPr>
        </p:nvGraphicFramePr>
        <p:xfrm>
          <a:off x="2017853" y="832169"/>
          <a:ext cx="10174147" cy="575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42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462432" y="316893"/>
            <a:ext cx="9115280" cy="338554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additional </a:t>
            </a:r>
            <a:r>
              <a:rPr lang="de-DE" dirty="0" err="1"/>
              <a:t>offerings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>
          <a:xfrm>
            <a:off x="8659223" y="6330224"/>
            <a:ext cx="2844800" cy="365125"/>
          </a:xfrm>
        </p:spPr>
        <p:txBody>
          <a:bodyPr/>
          <a:lstStyle/>
          <a:p>
            <a:fld id="{982E49A6-5269-EC49-94EE-622DB7549F5A}" type="slidenum">
              <a:rPr lang="de-DE" smtClean="0"/>
              <a:t>12</a:t>
            </a:fld>
            <a:endParaRPr lang="de-DE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38527" y="1711553"/>
            <a:ext cx="6466629" cy="403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2575" indent="-282575"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79388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827360"/>
                </a:solidFill>
              </a:rPr>
              <a:t>Intercultural workshops: </a:t>
            </a:r>
            <a:r>
              <a:rPr lang="en-US" altLang="de-DE" dirty="0">
                <a:solidFill>
                  <a:srgbClr val="827360"/>
                </a:solidFill>
              </a:rPr>
              <a:t>ideal preparation for finding work on the international job market </a:t>
            </a:r>
          </a:p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endParaRPr lang="en-US" altLang="de-DE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endParaRPr lang="en-US" altLang="de-DE" dirty="0">
              <a:solidFill>
                <a:srgbClr val="827360"/>
              </a:solidFill>
            </a:endParaRPr>
          </a:p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827360"/>
                </a:solidFill>
              </a:rPr>
              <a:t>Excellence awards: </a:t>
            </a:r>
            <a:r>
              <a:rPr lang="en-US" altLang="de-DE" dirty="0">
                <a:solidFill>
                  <a:srgbClr val="827360"/>
                </a:solidFill>
              </a:rPr>
              <a:t>awards for graduates who have demonstrated professional and cross-cultural excellence</a:t>
            </a:r>
          </a:p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endParaRPr lang="en-US" altLang="de-DE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endParaRPr lang="en-US" altLang="de-DE" dirty="0">
              <a:solidFill>
                <a:srgbClr val="827360"/>
              </a:solidFill>
            </a:endParaRPr>
          </a:p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827360"/>
                </a:solidFill>
              </a:rPr>
              <a:t>Business contacts: </a:t>
            </a:r>
            <a:r>
              <a:rPr lang="en-US" altLang="de-DE" dirty="0">
                <a:solidFill>
                  <a:srgbClr val="827360"/>
                </a:solidFill>
              </a:rPr>
              <a:t>cooperation with business players, joint events, scholarships</a:t>
            </a:r>
          </a:p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endParaRPr lang="en-US" altLang="de-DE" dirty="0">
              <a:solidFill>
                <a:srgbClr val="827360"/>
              </a:solidFill>
            </a:endParaRPr>
          </a:p>
          <a:p>
            <a:pPr marL="0" indent="0" eaLnBrk="1" hangingPunct="1">
              <a:buClr>
                <a:srgbClr val="827360"/>
              </a:buClr>
            </a:pPr>
            <a:endParaRPr lang="en-US" altLang="de-DE" dirty="0">
              <a:solidFill>
                <a:srgbClr val="827360"/>
              </a:solidFill>
            </a:endParaRPr>
          </a:p>
          <a:p>
            <a:pPr marL="285750" indent="-285750" eaLnBrk="1" hangingPunct="1"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b="1" dirty="0">
                <a:solidFill>
                  <a:srgbClr val="827360"/>
                </a:solidFill>
              </a:rPr>
              <a:t>Alumni networks: </a:t>
            </a:r>
            <a:r>
              <a:rPr lang="en-US" altLang="de-DE" dirty="0">
                <a:solidFill>
                  <a:srgbClr val="827360"/>
                </a:solidFill>
              </a:rPr>
              <a:t>financial and content-related support, broad network of interdisciplinary contacts</a:t>
            </a:r>
            <a:endParaRPr lang="de-DE" altLang="de-DE" dirty="0">
              <a:solidFill>
                <a:srgbClr val="827360"/>
              </a:solidFill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528933" y="1354765"/>
            <a:ext cx="848208" cy="4520764"/>
            <a:chOff x="5339326" y="1739543"/>
            <a:chExt cx="548871" cy="2838740"/>
          </a:xfrm>
        </p:grpSpPr>
        <p:pic>
          <p:nvPicPr>
            <p:cNvPr id="8" name="Grafik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524" y="1739543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524" y="2531448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190" y="3323354"/>
              <a:ext cx="523007" cy="464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326" y="4115260"/>
              <a:ext cx="523007" cy="46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273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459523" y="356563"/>
            <a:ext cx="9115280" cy="713016"/>
          </a:xfrm>
        </p:spPr>
        <p:txBody>
          <a:bodyPr/>
          <a:lstStyle/>
          <a:p>
            <a:r>
              <a:rPr lang="en-US" dirty="0"/>
              <a:t>Paving the way for your </a:t>
            </a:r>
            <a:r>
              <a:rPr lang="en-US" dirty="0" smtClean="0"/>
              <a:t>development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13</a:t>
            </a:fld>
            <a:endParaRPr lang="de-DE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2D004B0-062A-4237-A95B-8C0AC2E58ECF}"/>
              </a:ext>
            </a:extLst>
          </p:cNvPr>
          <p:cNvSpPr txBox="1"/>
          <p:nvPr/>
        </p:nvSpPr>
        <p:spPr>
          <a:xfrm>
            <a:off x="473379" y="2117344"/>
            <a:ext cx="7350462" cy="38318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Excellent specialist knowledge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General &amp; technical language skills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Experience abroad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First professional experience through internships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Flexibility &amp; mobility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Commitment &amp; resilience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Cross-cultural competence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Ability to work in a team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chemeClr val="accent2"/>
                </a:solidFill>
                <a:cs typeface="Arial" pitchFamily="34" charset="0"/>
              </a:rPr>
              <a:t>In short: incomparable personal development</a:t>
            </a:r>
            <a:endParaRPr lang="de-DE" altLang="ko-KR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7BB8A8AA-2C80-43DE-BD90-A116765B89E5}"/>
              </a:ext>
            </a:extLst>
          </p:cNvPr>
          <p:cNvSpPr txBox="1"/>
          <p:nvPr/>
        </p:nvSpPr>
        <p:spPr>
          <a:xfrm>
            <a:off x="459523" y="1603175"/>
            <a:ext cx="5449390" cy="3416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b="1" dirty="0">
                <a:solidFill>
                  <a:schemeClr val="accent2"/>
                </a:solidFill>
                <a:cs typeface="Arial" pitchFamily="34" charset="0"/>
              </a:rPr>
              <a:t>Acquiring skills far beyond your studies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976641" y="2287354"/>
            <a:ext cx="3605759" cy="4068994"/>
            <a:chOff x="387508" y="4273518"/>
            <a:chExt cx="1783080" cy="231875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 flipH="1">
              <a:off x="846221" y="4273518"/>
              <a:ext cx="1241954" cy="2318756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 t="7071" b="23839"/>
            <a:stretch/>
          </p:blipFill>
          <p:spPr>
            <a:xfrm>
              <a:off x="387508" y="5360328"/>
              <a:ext cx="1783080" cy="1231946"/>
            </a:xfrm>
            <a:prstGeom prst="rect">
              <a:avLst/>
            </a:prstGeom>
          </p:spPr>
        </p:pic>
      </p:grp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1089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C8D1D-AEAB-E947-B744-8226F54D6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career</a:t>
            </a:r>
            <a:r>
              <a:rPr lang="de-DE" dirty="0"/>
              <a:t> </a:t>
            </a:r>
            <a:r>
              <a:rPr lang="de-DE" dirty="0" err="1"/>
              <a:t>springboard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14</a:t>
            </a:fld>
            <a:endParaRPr lang="de-DE" dirty="0"/>
          </a:p>
        </p:txBody>
      </p:sp>
      <p:pic>
        <p:nvPicPr>
          <p:cNvPr id="5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2864055"/>
            <a:ext cx="741810" cy="741810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763215" y="2482480"/>
            <a:ext cx="7016314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 European educational pathway certified by the FGU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 perfect education to succeed and develop in an international job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 European and international network and cross-cultural application training for your entry into the job market</a:t>
            </a:r>
            <a:endParaRPr lang="de-DE" sz="2000" dirty="0">
              <a:solidFill>
                <a:schemeClr val="accent2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389888" y="2529180"/>
            <a:ext cx="337332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3200" dirty="0">
                <a:solidFill>
                  <a:schemeClr val="accent2"/>
                </a:solidFill>
              </a:rPr>
              <a:t>Your studies at the FGU: </a:t>
            </a:r>
            <a:br>
              <a:rPr lang="en-US" altLang="ko-KR" sz="3200" dirty="0">
                <a:solidFill>
                  <a:schemeClr val="accent2"/>
                </a:solidFill>
              </a:rPr>
            </a:br>
            <a:r>
              <a:rPr lang="en-US" altLang="ko-KR" sz="3200" dirty="0">
                <a:solidFill>
                  <a:schemeClr val="accent2"/>
                </a:solidFill>
              </a:rPr>
              <a:t>a plus on the international job market!</a:t>
            </a:r>
            <a:endParaRPr lang="de-DE" altLang="ko-KR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424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767" r="238" b="18275"/>
          <a:stretch/>
        </p:blipFill>
        <p:spPr>
          <a:xfrm>
            <a:off x="-176623" y="-116114"/>
            <a:ext cx="12465765" cy="717005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-176625" y="-116114"/>
            <a:ext cx="12465765" cy="71700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15</a:t>
            </a:fld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2410" y="389533"/>
            <a:ext cx="9115280" cy="348813"/>
          </a:xfrm>
        </p:spPr>
        <p:txBody>
          <a:bodyPr/>
          <a:lstStyle/>
          <a:p>
            <a:r>
              <a:rPr lang="de-DE" dirty="0" err="1"/>
              <a:t>Briefly</a:t>
            </a:r>
            <a:r>
              <a:rPr lang="de-DE" dirty="0"/>
              <a:t> </a:t>
            </a:r>
            <a:r>
              <a:rPr lang="de-DE" dirty="0" err="1"/>
              <a:t>summarised</a:t>
            </a:r>
            <a:endParaRPr lang="de-DE" dirty="0"/>
          </a:p>
        </p:txBody>
      </p:sp>
      <p:sp>
        <p:nvSpPr>
          <p:cNvPr id="13" name="Text Box 5"/>
          <p:cNvSpPr txBox="1">
            <a:spLocks noGrp="1" noChangeArrowheads="1"/>
          </p:cNvSpPr>
          <p:nvPr>
            <p:ph type="body" sz="quarter" idx="15"/>
          </p:nvPr>
        </p:nvSpPr>
        <p:spPr bwMode="auto">
          <a:xfrm>
            <a:off x="422330" y="2202671"/>
            <a:ext cx="11267856" cy="245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82575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2575" indent="-280988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sz="2000" b="1" dirty="0">
                <a:solidFill>
                  <a:schemeClr val="accent2"/>
                </a:solidFill>
              </a:rPr>
              <a:t>The FGU is a network of over </a:t>
            </a:r>
            <a:r>
              <a:rPr lang="en-US" altLang="de-DE" sz="2000" b="1" dirty="0" smtClean="0">
                <a:solidFill>
                  <a:schemeClr val="accent2"/>
                </a:solidFill>
              </a:rPr>
              <a:t>210 </a:t>
            </a:r>
            <a:r>
              <a:rPr lang="en-US" altLang="de-DE" sz="2000" b="1" dirty="0">
                <a:solidFill>
                  <a:schemeClr val="accent2"/>
                </a:solidFill>
              </a:rPr>
              <a:t>universities.    </a:t>
            </a:r>
          </a:p>
          <a:p>
            <a:pPr marL="282575" indent="-280988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sz="2000" b="1" dirty="0">
                <a:solidFill>
                  <a:schemeClr val="accent2"/>
                </a:solidFill>
              </a:rPr>
              <a:t> You study simultaneously at a German and a French university and receive a double degree.      </a:t>
            </a:r>
          </a:p>
          <a:p>
            <a:pPr marL="282575" indent="-280988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sz="2000" b="1" dirty="0">
                <a:solidFill>
                  <a:schemeClr val="accent2"/>
                </a:solidFill>
              </a:rPr>
              <a:t>You can choose from </a:t>
            </a:r>
            <a:r>
              <a:rPr lang="en-US" altLang="de-DE" sz="2000" b="1" dirty="0" smtClean="0">
                <a:solidFill>
                  <a:schemeClr val="accent2"/>
                </a:solidFill>
              </a:rPr>
              <a:t>194 </a:t>
            </a:r>
            <a:r>
              <a:rPr lang="en-US" altLang="de-DE" sz="2000" b="1" dirty="0">
                <a:solidFill>
                  <a:schemeClr val="accent2"/>
                </a:solidFill>
              </a:rPr>
              <a:t>degree </a:t>
            </a:r>
            <a:r>
              <a:rPr lang="en-US" altLang="de-DE" sz="2000" b="1" dirty="0" err="1">
                <a:solidFill>
                  <a:schemeClr val="accent2"/>
                </a:solidFill>
              </a:rPr>
              <a:t>programmes</a:t>
            </a:r>
            <a:r>
              <a:rPr lang="en-US" altLang="de-DE" sz="2000" b="1" dirty="0">
                <a:solidFill>
                  <a:schemeClr val="accent2"/>
                </a:solidFill>
              </a:rPr>
              <a:t> in </a:t>
            </a:r>
            <a:r>
              <a:rPr lang="en-US" altLang="de-DE" sz="2000" b="1" dirty="0" smtClean="0">
                <a:solidFill>
                  <a:schemeClr val="accent2"/>
                </a:solidFill>
              </a:rPr>
              <a:t>134 </a:t>
            </a:r>
            <a:r>
              <a:rPr lang="en-US" altLang="de-DE" sz="2000" b="1" dirty="0">
                <a:solidFill>
                  <a:schemeClr val="accent2"/>
                </a:solidFill>
              </a:rPr>
              <a:t>cities.     </a:t>
            </a:r>
          </a:p>
          <a:p>
            <a:pPr marL="282575" indent="-280988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sz="2000" b="1" dirty="0">
                <a:solidFill>
                  <a:schemeClr val="accent2"/>
                </a:solidFill>
              </a:rPr>
              <a:t>The FGU supports your stay abroad with 350 euros per month.   </a:t>
            </a:r>
          </a:p>
          <a:p>
            <a:pPr marL="282575" indent="-280988">
              <a:lnSpc>
                <a:spcPct val="100000"/>
              </a:lnSpc>
              <a:buClr>
                <a:srgbClr val="827360"/>
              </a:buClr>
              <a:buFont typeface="Arial" panose="020B0604020202020204" pitchFamily="34" charset="0"/>
              <a:buChar char="•"/>
            </a:pPr>
            <a:r>
              <a:rPr lang="en-US" altLang="de-DE" sz="2000" b="1" dirty="0">
                <a:solidFill>
                  <a:schemeClr val="accent2"/>
                </a:solidFill>
              </a:rPr>
              <a:t>The double degree is your career springboard.</a:t>
            </a:r>
            <a:endParaRPr lang="de-DE" altLang="de-DE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53131"/>
      </p:ext>
    </p:extLst>
  </p:cSld>
  <p:clrMapOvr>
    <a:masterClrMapping/>
  </p:clrMapOvr>
  <p:transition spd="slow" advTm="504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97691" y="1321798"/>
            <a:ext cx="4732143" cy="584775"/>
          </a:xfrm>
        </p:spPr>
        <p:txBody>
          <a:bodyPr/>
          <a:lstStyle/>
          <a:p>
            <a:pPr algn="ctr"/>
            <a:r>
              <a:rPr lang="de-DE" sz="4000" dirty="0" err="1"/>
              <a:t>How</a:t>
            </a:r>
            <a:r>
              <a:rPr lang="de-DE" sz="4000" dirty="0"/>
              <a:t> do I </a:t>
            </a:r>
            <a:r>
              <a:rPr lang="de-DE" sz="4000" dirty="0" err="1"/>
              <a:t>apply</a:t>
            </a:r>
            <a:r>
              <a:rPr lang="de-DE" sz="4000" dirty="0"/>
              <a:t>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335840" y="2312424"/>
            <a:ext cx="5255846" cy="1446550"/>
          </a:xfrm>
        </p:spPr>
        <p:txBody>
          <a:bodyPr/>
          <a:lstStyle/>
          <a:p>
            <a:pPr algn="ctr"/>
            <a:r>
              <a:rPr lang="en-US" sz="2000" b="1" dirty="0"/>
              <a:t>Simply scan this QR code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800" dirty="0"/>
              <a:t>and you will be taken to our interactive online study guide. There you will find all the information you need about applying, the course of study, </a:t>
            </a:r>
            <a:r>
              <a:rPr lang="en-US" sz="1800" dirty="0" err="1"/>
              <a:t>programme</a:t>
            </a:r>
            <a:r>
              <a:rPr lang="en-US" sz="1800" dirty="0"/>
              <a:t> content and, of course, the right contacts at our partner institutions.</a:t>
            </a:r>
            <a:endParaRPr lang="de-DE" sz="18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35111" y="123062"/>
            <a:ext cx="2512800" cy="973074"/>
            <a:chOff x="235111" y="123062"/>
            <a:chExt cx="2512800" cy="973074"/>
          </a:xfrm>
        </p:grpSpPr>
        <p:sp>
          <p:nvSpPr>
            <p:cNvPr id="7" name="Parallelogramm 6"/>
            <p:cNvSpPr/>
            <p:nvPr/>
          </p:nvSpPr>
          <p:spPr>
            <a:xfrm rot="21121851">
              <a:off x="235111" y="190500"/>
              <a:ext cx="2393788" cy="83819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11" y="123062"/>
              <a:ext cx="2512800" cy="973074"/>
            </a:xfrm>
            <a:prstGeom prst="rect">
              <a:avLst/>
            </a:prstGeom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r="19125"/>
          <a:stretch/>
        </p:blipFill>
        <p:spPr>
          <a:xfrm>
            <a:off x="6108031" y="0"/>
            <a:ext cx="6083969" cy="685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91" y="4087744"/>
            <a:ext cx="1911180" cy="18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781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122" y="2138895"/>
            <a:ext cx="5255846" cy="1569660"/>
          </a:xfrm>
        </p:spPr>
        <p:txBody>
          <a:bodyPr/>
          <a:lstStyle/>
          <a:p>
            <a:pPr algn="ctr"/>
            <a:r>
              <a:rPr lang="en-US" sz="4000" dirty="0"/>
              <a:t>For more information and insights, follow us on Instagram !</a:t>
            </a:r>
            <a:endParaRPr lang="de-DE" sz="40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35111" y="123062"/>
            <a:ext cx="2512800" cy="973074"/>
            <a:chOff x="235111" y="123062"/>
            <a:chExt cx="2512800" cy="973074"/>
          </a:xfrm>
        </p:grpSpPr>
        <p:sp>
          <p:nvSpPr>
            <p:cNvPr id="7" name="Parallelogramm 6"/>
            <p:cNvSpPr/>
            <p:nvPr/>
          </p:nvSpPr>
          <p:spPr>
            <a:xfrm rot="21121851">
              <a:off x="235111" y="190500"/>
              <a:ext cx="2393788" cy="83819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11" y="123062"/>
              <a:ext cx="2512800" cy="973074"/>
            </a:xfrm>
            <a:prstGeom prst="rect">
              <a:avLst/>
            </a:prstGeom>
          </p:spPr>
        </p:pic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42" y="4131154"/>
            <a:ext cx="1946169" cy="1933967"/>
          </a:xfrm>
          <a:prstGeom prst="rect">
            <a:avLst/>
          </a:prstGeom>
        </p:spPr>
      </p:pic>
      <p:pic>
        <p:nvPicPr>
          <p:cNvPr id="12" name="Bildplatzhalter 1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r="56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702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1059923-A20C-2C49-8FAB-F2F730D5AE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660" y="3912086"/>
            <a:ext cx="4848075" cy="1569660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</a:t>
            </a:r>
          </a:p>
          <a:p>
            <a:r>
              <a:rPr lang="de-DE" dirty="0"/>
              <a:t>Franco-German University 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4"/>
              </a:rPr>
              <a:t>info@dfh-ufa.org</a:t>
            </a:r>
            <a:endParaRPr lang="cs-CZ" dirty="0"/>
          </a:p>
          <a:p>
            <a:r>
              <a:rPr lang="cs-CZ" dirty="0">
                <a:hlinkClick r:id="rId5"/>
              </a:rPr>
              <a:t>www.dfh-ufa.org</a:t>
            </a:r>
            <a:endParaRPr lang="cs-CZ" dirty="0"/>
          </a:p>
        </p:txBody>
      </p:sp>
      <p:sp>
        <p:nvSpPr>
          <p:cNvPr id="16" name="TextBox 50">
            <a:extLst>
              <a:ext uri="{FF2B5EF4-FFF2-40B4-BE49-F238E27FC236}">
                <a16:creationId xmlns:a16="http://schemas.microsoft.com/office/drawing/2014/main" id="{8478D15E-E1C5-5945-B969-A299ECE7C3D1}"/>
              </a:ext>
            </a:extLst>
          </p:cNvPr>
          <p:cNvSpPr txBox="1"/>
          <p:nvPr/>
        </p:nvSpPr>
        <p:spPr>
          <a:xfrm>
            <a:off x="6465468" y="5678855"/>
            <a:ext cx="256904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Follow </a:t>
            </a:r>
            <a:r>
              <a:rPr lang="de-DE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us</a:t>
            </a:r>
            <a:r>
              <a:rPr lang="de-DE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on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2" name="Bild 7" descr="qr-code.png">
            <a:extLst>
              <a:ext uri="{FF2B5EF4-FFF2-40B4-BE49-F238E27FC236}">
                <a16:creationId xmlns:a16="http://schemas.microsoft.com/office/drawing/2014/main" id="{14491068-E931-914E-9C23-1A0C5A60D9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23" y="5563765"/>
            <a:ext cx="921922" cy="92192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F26529-4776-3746-A76C-C06CF609155B}"/>
              </a:ext>
            </a:extLst>
          </p:cNvPr>
          <p:cNvSpPr txBox="1"/>
          <p:nvPr/>
        </p:nvSpPr>
        <p:spPr>
          <a:xfrm>
            <a:off x="656462" y="4672845"/>
            <a:ext cx="5255239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Thank you for your attention !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24" name="Bild 6">
            <a:extLst>
              <a:ext uri="{FF2B5EF4-FFF2-40B4-BE49-F238E27FC236}">
                <a16:creationId xmlns:a16="http://schemas.microsoft.com/office/drawing/2014/main" id="{94B01F3E-CE89-AA4B-A705-88FD1E596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06" y="5957310"/>
            <a:ext cx="2249203" cy="5338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08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30301" y="2299460"/>
            <a:ext cx="5255846" cy="2259080"/>
          </a:xfrm>
        </p:spPr>
        <p:txBody>
          <a:bodyPr/>
          <a:lstStyle/>
          <a:p>
            <a:pPr algn="ctr"/>
            <a:r>
              <a:rPr lang="en-US" dirty="0"/>
              <a:t>The FGU –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more than just a university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97" y="0"/>
            <a:ext cx="6830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51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C8D1D-AEAB-E947-B744-8226F54D60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3704"/>
            <a:ext cx="9115280" cy="338554"/>
          </a:xfrm>
        </p:spPr>
        <p:txBody>
          <a:bodyPr/>
          <a:lstStyle/>
          <a:p>
            <a:r>
              <a:rPr lang="de-DE" dirty="0"/>
              <a:t>The FGU at a </a:t>
            </a:r>
            <a:r>
              <a:rPr lang="de-DE" dirty="0" err="1"/>
              <a:t>glance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3</a:t>
            </a:fld>
            <a:endParaRPr lang="de-DE" dirty="0"/>
          </a:p>
        </p:txBody>
      </p:sp>
      <p:pic>
        <p:nvPicPr>
          <p:cNvPr id="5" name="Bild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4" y="3171130"/>
            <a:ext cx="741810" cy="74181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52620186-85A9-224F-8560-D00E3F99D9A8}"/>
              </a:ext>
            </a:extLst>
          </p:cNvPr>
          <p:cNvSpPr txBox="1"/>
          <p:nvPr/>
        </p:nvSpPr>
        <p:spPr>
          <a:xfrm>
            <a:off x="1264779" y="2785929"/>
            <a:ext cx="3316626" cy="1611586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solidFill>
                  <a:schemeClr val="accent2"/>
                </a:solidFill>
              </a:rPr>
              <a:t>The FGU is an international </a:t>
            </a:r>
            <a:r>
              <a:rPr lang="en-US" altLang="ko-KR" sz="2800" dirty="0" err="1" smtClean="0">
                <a:solidFill>
                  <a:schemeClr val="accent2"/>
                </a:solidFill>
              </a:rPr>
              <a:t>organisation</a:t>
            </a:r>
            <a:r>
              <a:rPr lang="en-US" altLang="ko-KR" sz="2800" dirty="0" smtClean="0">
                <a:solidFill>
                  <a:schemeClr val="accent2"/>
                </a:solidFill>
              </a:rPr>
              <a:t> like </a:t>
            </a:r>
            <a:r>
              <a:rPr lang="en-US" altLang="ko-KR" sz="2800" dirty="0">
                <a:solidFill>
                  <a:schemeClr val="accent2"/>
                </a:solidFill>
              </a:rPr>
              <a:t>no </a:t>
            </a:r>
            <a:r>
              <a:rPr lang="en-US" altLang="ko-KR" sz="2800" dirty="0" smtClean="0">
                <a:solidFill>
                  <a:schemeClr val="accent2"/>
                </a:solidFill>
              </a:rPr>
              <a:t>other</a:t>
            </a:r>
            <a:r>
              <a:rPr lang="en-US" altLang="ko-KR" sz="2800" dirty="0">
                <a:solidFill>
                  <a:schemeClr val="accent2"/>
                </a:solidFill>
              </a:rPr>
              <a:t>.</a:t>
            </a:r>
            <a:endParaRPr lang="de-DE" altLang="ko-KR" sz="2800" dirty="0">
              <a:solidFill>
                <a:schemeClr val="accent2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F5AFC07-82FB-4DF6-ABA7-0ADACB724D4E}"/>
              </a:ext>
            </a:extLst>
          </p:cNvPr>
          <p:cNvSpPr txBox="1"/>
          <p:nvPr/>
        </p:nvSpPr>
        <p:spPr>
          <a:xfrm>
            <a:off x="4952421" y="2460569"/>
            <a:ext cx="7134679" cy="230983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• The FGU is a network of 213 affiliated member universities from Germany, France and third countries.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• Founded in 1997 by means of an intergovernmental agreement (Weimar Agreement) 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• Administrative seat Saarbrucken</a:t>
            </a:r>
            <a:endParaRPr lang="de-D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417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ung 10"/>
          <p:cNvGrpSpPr>
            <a:grpSpLocks noChangeAspect="1"/>
          </p:cNvGrpSpPr>
          <p:nvPr/>
        </p:nvGrpSpPr>
        <p:grpSpPr>
          <a:xfrm>
            <a:off x="3086085" y="4300720"/>
            <a:ext cx="7670389" cy="2402934"/>
            <a:chOff x="941435" y="2430192"/>
            <a:chExt cx="10227181" cy="3203912"/>
          </a:xfrm>
          <a:solidFill>
            <a:schemeClr val="bg1"/>
          </a:solidFill>
        </p:grpSpPr>
        <p:pic>
          <p:nvPicPr>
            <p:cNvPr id="32" name="Bild 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091"/>
            <a:stretch/>
          </p:blipFill>
          <p:spPr>
            <a:xfrm>
              <a:off x="6021793" y="2509904"/>
              <a:ext cx="5146823" cy="31242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33" name="Bild 9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 l="806" t="-2432" r="49435" b="2432"/>
            <a:stretch/>
          </p:blipFill>
          <p:spPr>
            <a:xfrm>
              <a:off x="941435" y="2430192"/>
              <a:ext cx="5131308" cy="31242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459524" y="365696"/>
            <a:ext cx="9115280" cy="348813"/>
          </a:xfrm>
        </p:spPr>
        <p:txBody>
          <a:bodyPr/>
          <a:lstStyle/>
          <a:p>
            <a:r>
              <a:rPr lang="de-DE" dirty="0"/>
              <a:t>Key </a:t>
            </a:r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28" name="Foliennummernplatzhalter 9"/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9524" y="1487929"/>
            <a:ext cx="11003379" cy="4226253"/>
            <a:chOff x="455976" y="1493529"/>
            <a:chExt cx="11003379" cy="4226253"/>
          </a:xfrm>
        </p:grpSpPr>
        <p:sp>
          <p:nvSpPr>
            <p:cNvPr id="16" name="Textplatzhalter 35"/>
            <p:cNvSpPr txBox="1">
              <a:spLocks/>
            </p:cNvSpPr>
            <p:nvPr/>
          </p:nvSpPr>
          <p:spPr>
            <a:xfrm>
              <a:off x="3396675" y="1744246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2"/>
                  </a:solidFill>
                </a:rPr>
                <a:t>universities in Germany and France, as well as in other partner countries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19" name="Textplatzhalter 35"/>
            <p:cNvSpPr txBox="1">
              <a:spLocks/>
            </p:cNvSpPr>
            <p:nvPr/>
          </p:nvSpPr>
          <p:spPr>
            <a:xfrm>
              <a:off x="3396675" y="2620577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2"/>
                  </a:solidFill>
                </a:rPr>
                <a:t>bi-national and tri-national courses in over 20 fields of study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platzhalter 35"/>
            <p:cNvSpPr txBox="1">
              <a:spLocks/>
            </p:cNvSpPr>
            <p:nvPr/>
          </p:nvSpPr>
          <p:spPr>
            <a:xfrm>
              <a:off x="3396674" y="3529105"/>
              <a:ext cx="8062681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err="1">
                  <a:solidFill>
                    <a:schemeClr val="accent2"/>
                  </a:solidFill>
                </a:rPr>
                <a:t>students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currently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enrolled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25" name="Textplatzhalter 35"/>
            <p:cNvSpPr txBox="1">
              <a:spLocks/>
            </p:cNvSpPr>
            <p:nvPr/>
          </p:nvSpPr>
          <p:spPr>
            <a:xfrm>
              <a:off x="3396030" y="4383268"/>
              <a:ext cx="8063325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err="1">
                  <a:solidFill>
                    <a:schemeClr val="accent2"/>
                  </a:solidFill>
                </a:rPr>
                <a:t>graduates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since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our</a:t>
              </a:r>
              <a:r>
                <a:rPr lang="de-DE" dirty="0">
                  <a:solidFill>
                    <a:schemeClr val="accent2"/>
                  </a:solidFill>
                </a:rPr>
                <a:t> </a:t>
              </a:r>
              <a:r>
                <a:rPr lang="de-DE" dirty="0" err="1">
                  <a:solidFill>
                    <a:schemeClr val="accent2"/>
                  </a:solidFill>
                </a:rPr>
                <a:t>foundation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sp>
          <p:nvSpPr>
            <p:cNvPr id="37" name="Textplatzhalter 35"/>
            <p:cNvSpPr txBox="1">
              <a:spLocks/>
            </p:cNvSpPr>
            <p:nvPr/>
          </p:nvSpPr>
          <p:spPr>
            <a:xfrm>
              <a:off x="3396675" y="5219604"/>
              <a:ext cx="8062680" cy="297517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80000"/>
                </a:lnSpc>
                <a:spcBef>
                  <a:spcPts val="1000"/>
                </a:spcBef>
                <a:buClrTx/>
                <a:buSzPct val="85000"/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ClrTx/>
                <a:buSzPct val="85000"/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88000" indent="-108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65000"/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0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4000" indent="-144000" algn="l" defTabSz="914377" rtl="0" eaLnBrk="1" latinLnBrk="0" hangingPunct="1">
                <a:lnSpc>
                  <a:spcPct val="80000"/>
                </a:lnSpc>
                <a:spcBef>
                  <a:spcPts val="500"/>
                </a:spcBef>
                <a:buSzPct val="85000"/>
                <a:buFont typeface="Symbol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>
                  <a:solidFill>
                    <a:schemeClr val="accent2"/>
                  </a:solidFill>
                </a:rPr>
                <a:t>bi- and </a:t>
              </a:r>
              <a:r>
                <a:rPr lang="de-DE" dirty="0" err="1">
                  <a:solidFill>
                    <a:schemeClr val="accent2"/>
                  </a:solidFill>
                </a:rPr>
                <a:t>tri</a:t>
              </a:r>
              <a:r>
                <a:rPr lang="de-DE" dirty="0">
                  <a:solidFill>
                    <a:schemeClr val="accent2"/>
                  </a:solidFill>
                </a:rPr>
                <a:t>-national post-</a:t>
              </a:r>
              <a:r>
                <a:rPr lang="de-DE" dirty="0" err="1">
                  <a:solidFill>
                    <a:schemeClr val="accent2"/>
                  </a:solidFill>
                </a:rPr>
                <a:t>docs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pic>
          <p:nvPicPr>
            <p:cNvPr id="41" name="Grafik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1528439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Grafik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3271514"/>
              <a:ext cx="697383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Grafik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4143052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Grafi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2" y="5014589"/>
              <a:ext cx="698852" cy="69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6"/>
            <p:cNvSpPr txBox="1"/>
            <p:nvPr/>
          </p:nvSpPr>
          <p:spPr>
            <a:xfrm>
              <a:off x="1313583" y="1493529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210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1313583" y="2360387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194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8" name="TextBox 6"/>
            <p:cNvSpPr txBox="1"/>
            <p:nvPr/>
          </p:nvSpPr>
          <p:spPr>
            <a:xfrm>
              <a:off x="799020" y="3237324"/>
              <a:ext cx="154369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>
                  <a:solidFill>
                    <a:schemeClr val="accent1"/>
                  </a:solidFill>
                  <a:cs typeface="Arial" pitchFamily="34" charset="0"/>
                </a:rPr>
                <a:t>5,81</a:t>
              </a:r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49" name="TextBox 6"/>
            <p:cNvSpPr txBox="1"/>
            <p:nvPr/>
          </p:nvSpPr>
          <p:spPr>
            <a:xfrm>
              <a:off x="455976" y="4104181"/>
              <a:ext cx="188673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26,941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  <p:sp>
          <p:nvSpPr>
            <p:cNvPr id="50" name="TextBox 6"/>
            <p:cNvSpPr txBox="1"/>
            <p:nvPr/>
          </p:nvSpPr>
          <p:spPr>
            <a:xfrm>
              <a:off x="1313583" y="4981118"/>
              <a:ext cx="102912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altLang="ko-KR" sz="4800" b="1" dirty="0" smtClean="0">
                  <a:solidFill>
                    <a:schemeClr val="accent1"/>
                  </a:solidFill>
                  <a:cs typeface="Arial" pitchFamily="34" charset="0"/>
                </a:rPr>
                <a:t>550</a:t>
              </a:r>
              <a:endParaRPr lang="ko-KR" altLang="en-US" sz="48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39" y="2405697"/>
            <a:ext cx="713434" cy="71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191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31CAB95D-FABC-984C-B766-BA138E8A6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773" y="3116175"/>
            <a:ext cx="3122194" cy="634020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mission</a:t>
            </a:r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4294967295"/>
          </p:nvPr>
        </p:nvSpPr>
        <p:spPr>
          <a:xfrm>
            <a:off x="5907505" y="1407694"/>
            <a:ext cx="5849825" cy="4050982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• The FGU provides expert guidance on Franco-German university relations with the aim of enhancing university and research cooperation between the two countries.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• The FGU’s main tasks include initiating, coordinating and funding structured academic degree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programmes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for each of the three Bologna cycles. </a:t>
            </a:r>
          </a:p>
          <a:p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• The degree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programmes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are subject to external academic evaluation by French and German experts.</a:t>
            </a:r>
            <a:endParaRPr lang="de-DE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9198344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235111" y="123062"/>
            <a:ext cx="2512800" cy="973074"/>
            <a:chOff x="235111" y="123062"/>
            <a:chExt cx="2512800" cy="973074"/>
          </a:xfrm>
        </p:grpSpPr>
        <p:sp>
          <p:nvSpPr>
            <p:cNvPr id="9" name="Parallelogramm 8"/>
            <p:cNvSpPr/>
            <p:nvPr/>
          </p:nvSpPr>
          <p:spPr>
            <a:xfrm rot="21121851">
              <a:off x="235111" y="190500"/>
              <a:ext cx="2393788" cy="838199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11" y="123062"/>
              <a:ext cx="2512800" cy="973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17667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767" r="238" b="18275"/>
          <a:stretch/>
        </p:blipFill>
        <p:spPr>
          <a:xfrm>
            <a:off x="0" y="0"/>
            <a:ext cx="12192000" cy="701259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7ACB69-DA0A-AF43-A988-C2FE33881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148" y="1514123"/>
            <a:ext cx="4886355" cy="117570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l"/>
            <a:r>
              <a:rPr lang="en-US" dirty="0"/>
              <a:t>Our network: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134 </a:t>
            </a:r>
            <a:r>
              <a:rPr lang="en-US" dirty="0"/>
              <a:t>university cities</a:t>
            </a:r>
            <a:endParaRPr lang="de-DE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2E49A6-5269-EC49-94EE-622DB7549F5A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31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484849" y="2841147"/>
            <a:ext cx="3584231" cy="1175706"/>
          </a:xfrm>
        </p:spPr>
        <p:txBody>
          <a:bodyPr/>
          <a:lstStyle/>
          <a:p>
            <a:pPr algn="l"/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programme</a:t>
            </a:r>
            <a:r>
              <a:rPr lang="de-DE" dirty="0"/>
              <a:t>...</a:t>
            </a:r>
          </a:p>
        </p:txBody>
      </p:sp>
      <p:grpSp>
        <p:nvGrpSpPr>
          <p:cNvPr id="8" name="Gruppierung 2">
            <a:extLst>
              <a:ext uri="{FF2B5EF4-FFF2-40B4-BE49-F238E27FC236}">
                <a16:creationId xmlns:a16="http://schemas.microsoft.com/office/drawing/2014/main" id="{0CFE5EB5-2C84-394B-B7F3-17E718527BF9}"/>
              </a:ext>
            </a:extLst>
          </p:cNvPr>
          <p:cNvGrpSpPr/>
          <p:nvPr/>
        </p:nvGrpSpPr>
        <p:grpSpPr>
          <a:xfrm>
            <a:off x="9668764" y="257175"/>
            <a:ext cx="2124075" cy="790575"/>
            <a:chOff x="7610475" y="257175"/>
            <a:chExt cx="2124075" cy="790575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B5B13653-68D2-0E4D-8E4A-D8EBA4AD78F3}"/>
                </a:ext>
              </a:extLst>
            </p:cNvPr>
            <p:cNvSpPr/>
            <p:nvPr/>
          </p:nvSpPr>
          <p:spPr>
            <a:xfrm>
              <a:off x="7610475" y="257175"/>
              <a:ext cx="2124075" cy="790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3" name="Bild 14">
              <a:extLst>
                <a:ext uri="{FF2B5EF4-FFF2-40B4-BE49-F238E27FC236}">
                  <a16:creationId xmlns:a16="http://schemas.microsoft.com/office/drawing/2014/main" id="{AC592702-A6C7-DF42-B7F5-F8CDF856F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673275" y="320675"/>
              <a:ext cx="1998474" cy="663575"/>
            </a:xfrm>
            <a:prstGeom prst="rect">
              <a:avLst/>
            </a:prstGeom>
          </p:spPr>
        </p:pic>
      </p:grp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15377"/>
          <a:stretch/>
        </p:blipFill>
        <p:spPr>
          <a:xfrm>
            <a:off x="6079067" y="0"/>
            <a:ext cx="6112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342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62409" y="290045"/>
            <a:ext cx="9115280" cy="338554"/>
          </a:xfrm>
        </p:spPr>
        <p:txBody>
          <a:bodyPr/>
          <a:lstStyle/>
          <a:p>
            <a:r>
              <a:rPr lang="en-US" dirty="0"/>
              <a:t>... a huge selection at all levels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62409" y="2540852"/>
            <a:ext cx="5226213" cy="3118803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</a:rPr>
              <a:t>Bachelor's and Master's </a:t>
            </a:r>
            <a:r>
              <a:rPr lang="en-US" sz="2000" b="1" dirty="0" smtClean="0">
                <a:solidFill>
                  <a:schemeClr val="accent2"/>
                </a:solidFill>
              </a:rPr>
              <a:t>level: </a:t>
            </a:r>
            <a:r>
              <a:rPr lang="en-US" sz="2000" dirty="0" smtClean="0">
                <a:solidFill>
                  <a:schemeClr val="accent2"/>
                </a:solidFill>
              </a:rPr>
              <a:t>Integrated </a:t>
            </a:r>
            <a:r>
              <a:rPr lang="en-US" sz="2000" dirty="0">
                <a:solidFill>
                  <a:schemeClr val="accent2"/>
                </a:solidFill>
              </a:rPr>
              <a:t>study </a:t>
            </a:r>
            <a:r>
              <a:rPr lang="en-US" sz="2000" dirty="0" err="1">
                <a:solidFill>
                  <a:schemeClr val="accent2"/>
                </a:solidFill>
              </a:rPr>
              <a:t>programmes</a:t>
            </a:r>
            <a:r>
              <a:rPr lang="en-US" sz="2000" dirty="0">
                <a:solidFill>
                  <a:schemeClr val="accent2"/>
                </a:solidFill>
              </a:rPr>
              <a:t> (bi- and tri-national) with double degrees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2"/>
                </a:solidFill>
              </a:rPr>
              <a:t>PhD: </a:t>
            </a:r>
            <a:r>
              <a:rPr lang="en-US" sz="2000" dirty="0" err="1" smtClean="0">
                <a:solidFill>
                  <a:schemeClr val="accent2"/>
                </a:solidFill>
              </a:rPr>
              <a:t>programmes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dirty="0" smtClean="0">
                <a:solidFill>
                  <a:schemeClr val="accent2"/>
                </a:solidFill>
              </a:rPr>
              <a:t>to </a:t>
            </a:r>
            <a:r>
              <a:rPr lang="en-US" sz="2000" dirty="0">
                <a:solidFill>
                  <a:schemeClr val="accent2"/>
                </a:solidFill>
              </a:rPr>
              <a:t>promote early career </a:t>
            </a:r>
            <a:r>
              <a:rPr lang="en-US" sz="2000" dirty="0" smtClean="0">
                <a:solidFill>
                  <a:schemeClr val="accent2"/>
                </a:solidFill>
              </a:rPr>
              <a:t>researchers </a:t>
            </a:r>
            <a:r>
              <a:rPr lang="en-US" sz="2000" dirty="0">
                <a:solidFill>
                  <a:schemeClr val="accent2"/>
                </a:solidFill>
              </a:rPr>
              <a:t>(PhD tracks, doctoral </a:t>
            </a:r>
            <a:r>
              <a:rPr lang="en-US" sz="2000" dirty="0" err="1">
                <a:solidFill>
                  <a:schemeClr val="accent2"/>
                </a:solidFill>
              </a:rPr>
              <a:t>programmes</a:t>
            </a:r>
            <a:r>
              <a:rPr lang="en-US" sz="2000" dirty="0">
                <a:solidFill>
                  <a:schemeClr val="accent2"/>
                </a:solidFill>
              </a:rPr>
              <a:t>, jointly supervised dissertations (</a:t>
            </a:r>
            <a:r>
              <a:rPr lang="en-US" sz="2000" dirty="0" err="1">
                <a:solidFill>
                  <a:schemeClr val="accent2"/>
                </a:solidFill>
              </a:rPr>
              <a:t>cotutelles</a:t>
            </a:r>
            <a:r>
              <a:rPr lang="en-US" sz="2000" dirty="0">
                <a:solidFill>
                  <a:schemeClr val="accent2"/>
                </a:solidFill>
              </a:rPr>
              <a:t> de these), scientific/academic events)</a:t>
            </a:r>
            <a:endParaRPr lang="de-DE" sz="2000" dirty="0">
              <a:solidFill>
                <a:schemeClr val="accent2"/>
              </a:solidFill>
            </a:endParaRP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" b="95397" l="5181" r="81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26" y="1150778"/>
            <a:ext cx="8386762" cy="55911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4240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68560" y="356563"/>
            <a:ext cx="9115280" cy="348813"/>
          </a:xfrm>
        </p:spPr>
        <p:txBody>
          <a:bodyPr/>
          <a:lstStyle/>
          <a:p>
            <a:r>
              <a:rPr lang="en-US" dirty="0"/>
              <a:t>... always innovative, thanks to regular new additions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82E49A6-5269-EC49-94EE-622DB7549F5A}" type="slidenum">
              <a:rPr lang="de-DE" smtClean="0"/>
              <a:t>9</a:t>
            </a:fld>
            <a:endParaRPr lang="de-DE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3595"/>
              </p:ext>
            </p:extLst>
          </p:nvPr>
        </p:nvGraphicFramePr>
        <p:xfrm>
          <a:off x="468560" y="1235075"/>
          <a:ext cx="11113840" cy="514919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5967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7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233">
                  <a:extLst>
                    <a:ext uri="{9D8B030D-6E8A-4147-A177-3AD203B41FA5}">
                      <a16:colId xmlns:a16="http://schemas.microsoft.com/office/drawing/2014/main" val="1560760111"/>
                    </a:ext>
                  </a:extLst>
                </a:gridCol>
              </a:tblGrid>
              <a:tr h="352656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New DFH degree </a:t>
                      </a:r>
                      <a:r>
                        <a:rPr lang="en-US" sz="1400" baseline="0" dirty="0" err="1"/>
                        <a:t>programmes</a:t>
                      </a:r>
                      <a:r>
                        <a:rPr lang="en-US" sz="1400" baseline="0" dirty="0"/>
                        <a:t> from winter semester 2023</a:t>
                      </a:r>
                      <a:endParaRPr lang="de-DE" sz="1400" baseline="0" dirty="0"/>
                    </a:p>
                  </a:txBody>
                  <a:tcPr marL="72000" marR="72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Locations </a:t>
                      </a:r>
                      <a:r>
                        <a:rPr lang="de-DE" sz="1400" dirty="0" err="1"/>
                        <a:t>and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partner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institutions</a:t>
                      </a:r>
                      <a:endParaRPr lang="de-DE" sz="1400" dirty="0"/>
                    </a:p>
                  </a:txBody>
                  <a:tcPr marL="72000" marR="72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/>
                        <a:t>Level</a:t>
                      </a:r>
                    </a:p>
                  </a:txBody>
                  <a:tcPr marL="72000" marR="72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Graduate engineer in electrical engineering, mechatronics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Dresden (TU Dresden)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Nantes (EC Nantes)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Diplo</a:t>
                      </a: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 //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Transcultural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European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Studies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Languages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, Cultures, Interactions (TES)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Flensburg (U Flensburg)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Strasbourg (</a:t>
                      </a:r>
                      <a:r>
                        <a:rPr lang="de-DE" sz="1400" dirty="0"/>
                        <a:t>U Strasbourg</a:t>
                      </a: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+ Málaga</a:t>
                      </a: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(U de Málaga)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 //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International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political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science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Lüneburg (U Lüneburg)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Paris (</a:t>
                      </a:r>
                      <a:r>
                        <a:rPr lang="de-DE" sz="1400" dirty="0"/>
                        <a:t>UPEC Paris</a:t>
                      </a: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 //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Applied Franco-German </a:t>
                      </a:r>
                      <a:r>
                        <a:rPr lang="de-DE" sz="1400" baseline="0" dirty="0" err="1">
                          <a:solidFill>
                            <a:schemeClr val="tx1"/>
                          </a:solidFill>
                        </a:rPr>
                        <a:t>media</a:t>
                      </a:r>
                      <a:r>
                        <a:rPr lang="de-DE" sz="14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chemeClr val="tx1"/>
                          </a:solidFill>
                        </a:rPr>
                        <a:t>communication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Zwickau (</a:t>
                      </a:r>
                      <a:r>
                        <a:rPr lang="de-DE" sz="1400" dirty="0"/>
                        <a:t>HS Zwickau</a:t>
                      </a: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Grenoble (</a:t>
                      </a:r>
                      <a:r>
                        <a:rPr lang="de-DE" sz="1400" dirty="0"/>
                        <a:t>U Grenoble Alpes</a:t>
                      </a: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 //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767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Integrated Master's degree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programme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Teaching Qualification Secondary Level 1 German / French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Freiburg im Breisgau</a:t>
                      </a: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(PH Freiburg)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Strasbourg (U</a:t>
                      </a:r>
                      <a:r>
                        <a:rPr lang="de-DE" sz="1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Strasbourg)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Master</a:t>
                      </a: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2911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Business Administration and Marketing German-French Bachelor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Landshut (HAW Landshut)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Strasbourg (U Strasbourg)</a:t>
                      </a: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Bachelor //</a:t>
                      </a: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de-DE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Licence</a:t>
                      </a:r>
                      <a:endParaRPr lang="de-DE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8464" r="-3969" b="-2"/>
          <a:stretch/>
        </p:blipFill>
        <p:spPr>
          <a:xfrm>
            <a:off x="9680100" y="4145"/>
            <a:ext cx="2511900" cy="1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7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De_Neues_Template" id="{72A6B123-058D-4F5F-80A2-75397D6DCC0C}" vid="{328EEAD9-77EC-4E17-90E1-F4C47373859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0</TotalTime>
  <Words>769</Words>
  <Application>Microsoft Office PowerPoint</Application>
  <PresentationFormat>Breitbild</PresentationFormat>
  <Paragraphs>137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Arial Unicode MS</vt:lpstr>
      <vt:lpstr>Calibri</vt:lpstr>
      <vt:lpstr>Symbol</vt:lpstr>
      <vt:lpstr>Wingdings</vt:lpstr>
      <vt:lpstr>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Svea Fuchs</dc:creator>
  <cp:lastModifiedBy>Johanna Apel</cp:lastModifiedBy>
  <cp:revision>70</cp:revision>
  <cp:lastPrinted>2023-05-02T09:48:39Z</cp:lastPrinted>
  <dcterms:created xsi:type="dcterms:W3CDTF">2023-09-15T06:22:59Z</dcterms:created>
  <dcterms:modified xsi:type="dcterms:W3CDTF">2024-09-09T14:49:55Z</dcterms:modified>
</cp:coreProperties>
</file>