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29.wmf" ContentType="image/x-wmf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3.png" ContentType="image/png"/>
  <Override PartName="/ppt/media/image25.jpeg" ContentType="image/jpeg"/>
  <Override PartName="/ppt/media/image26.wmf" ContentType="image/x-wmf"/>
  <Override PartName="/ppt/media/image27.wmf" ContentType="image/x-wmf"/>
  <Override PartName="/ppt/media/image28.png" ContentType="image/png"/>
  <Override PartName="/ppt/media/image3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1725e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gapWidth val="150"/>
        <c:overlap val="100"/>
        <c:axId val="75437503"/>
        <c:axId val="93514599"/>
      </c:barChart>
      <c:catAx>
        <c:axId val="754375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404040"/>
                </a:solidFill>
                <a:latin typeface="Arial"/>
                <a:ea typeface="Arial Unicode MS"/>
              </a:defRPr>
            </a:pPr>
          </a:p>
        </c:txPr>
        <c:crossAx val="93514599"/>
        <c:crosses val="autoZero"/>
        <c:auto val="1"/>
        <c:lblAlgn val="ctr"/>
        <c:lblOffset val="100"/>
        <c:noMultiLvlLbl val="0"/>
      </c:catAx>
      <c:valAx>
        <c:axId val="9351459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404040"/>
                </a:solidFill>
                <a:latin typeface="Arial"/>
                <a:ea typeface="Arial Unicode MS"/>
              </a:defRPr>
            </a:pPr>
          </a:p>
        </c:txPr>
        <c:crossAx val="7543750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D36A87C-7071-4115-A04C-11BD055473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B6D0798-4B04-4E93-B330-0A3170CC36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D952C87-3899-41E8-BF36-91FC7C6745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421C45F-70AA-42FD-874B-EAF3488CA9B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F46EEB-634C-4F09-9B4B-02D23E1A95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4B7E3F-2151-4D5A-97B7-1895FBF1EF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020E9AC-8EBE-4C18-9BA8-BA69245F68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3E5B189-8522-41E0-8726-1A1092C687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wmf"/><Relationship Id="rId3" Type="http://schemas.openxmlformats.org/officeDocument/2006/relationships/image" Target="../media/image4.png"/><Relationship Id="rId4" Type="http://schemas.openxmlformats.org/officeDocument/2006/relationships/image" Target="../media/image2.wmf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 14" descr=""/>
          <p:cNvPicPr/>
          <p:nvPr/>
        </p:nvPicPr>
        <p:blipFill>
          <a:blip r:embed="rId2"/>
          <a:srcRect l="0" t="9397" r="0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1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1" descr=""/>
          <p:cNvPicPr/>
          <p:nvPr/>
        </p:nvPicPr>
        <p:blipFill>
          <a:blip r:embed="rId3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3" name="Bild 15" descr=""/>
          <p:cNvPicPr/>
          <p:nvPr/>
        </p:nvPicPr>
        <p:blipFill>
          <a:blip r:embed="rId4"/>
          <a:srcRect l="0" t="51219" r="0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  <p:sp>
        <p:nvSpPr>
          <p:cNvPr id="4" name="Bogen 9"/>
          <p:cNvSpPr/>
          <p:nvPr/>
        </p:nvSpPr>
        <p:spPr>
          <a:xfrm flipH="1" rot="16200000">
            <a:off x="2065320" y="88056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5" name="Bogen 12"/>
          <p:cNvSpPr/>
          <p:nvPr/>
        </p:nvSpPr>
        <p:spPr>
          <a:xfrm rot="5400000">
            <a:off x="3563280" y="13467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Oval 13"/>
          <p:cNvSpPr/>
          <p:nvPr/>
        </p:nvSpPr>
        <p:spPr>
          <a:xfrm>
            <a:off x="3904920" y="22352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7" name="Bogen 16"/>
          <p:cNvSpPr/>
          <p:nvPr/>
        </p:nvSpPr>
        <p:spPr>
          <a:xfrm rot="5400000">
            <a:off x="5180400" y="49608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8" name="Oval 17"/>
          <p:cNvSpPr/>
          <p:nvPr/>
        </p:nvSpPr>
        <p:spPr>
          <a:xfrm>
            <a:off x="5522400" y="13852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9" name="Bogen 18"/>
          <p:cNvSpPr/>
          <p:nvPr/>
        </p:nvSpPr>
        <p:spPr>
          <a:xfrm rot="5400000">
            <a:off x="1349280" y="16815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1690920" y="2570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" name="Abgerundetes Rechteck 20"/>
          <p:cNvSpPr/>
          <p:nvPr/>
        </p:nvSpPr>
        <p:spPr>
          <a:xfrm>
            <a:off x="1832040" y="914760"/>
            <a:ext cx="5900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mobil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bgerundetes Rechteck 21"/>
          <p:cNvSpPr/>
          <p:nvPr/>
        </p:nvSpPr>
        <p:spPr>
          <a:xfrm>
            <a:off x="1520640" y="1956240"/>
            <a:ext cx="87516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weltoffen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bgerundetes Rechteck 22"/>
          <p:cNvSpPr/>
          <p:nvPr/>
        </p:nvSpPr>
        <p:spPr>
          <a:xfrm>
            <a:off x="3623040" y="1627560"/>
            <a:ext cx="14572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wissenschaftlich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val 23"/>
          <p:cNvSpPr/>
          <p:nvPr/>
        </p:nvSpPr>
        <p:spPr>
          <a:xfrm>
            <a:off x="2408760" y="1532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" name="Abgerundetes Rechteck 24"/>
          <p:cNvSpPr/>
          <p:nvPr/>
        </p:nvSpPr>
        <p:spPr>
          <a:xfrm>
            <a:off x="753588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exzellent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Bogen 25"/>
          <p:cNvSpPr/>
          <p:nvPr/>
        </p:nvSpPr>
        <p:spPr>
          <a:xfrm flipH="1" rot="16200000">
            <a:off x="8260200" y="229392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7" name="Abgerundetes Rechteck 26"/>
          <p:cNvSpPr/>
          <p:nvPr/>
        </p:nvSpPr>
        <p:spPr>
          <a:xfrm>
            <a:off x="5122080" y="2134440"/>
            <a:ext cx="10382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europäisch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Abgerundetes Rechteck 28"/>
          <p:cNvSpPr/>
          <p:nvPr/>
        </p:nvSpPr>
        <p:spPr>
          <a:xfrm>
            <a:off x="8401320" y="160596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innovativ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Bogen 29"/>
          <p:cNvSpPr/>
          <p:nvPr/>
        </p:nvSpPr>
        <p:spPr>
          <a:xfrm flipV="1" rot="5400000">
            <a:off x="5511240" y="1989000"/>
            <a:ext cx="758520" cy="840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1" name="Oval 30"/>
          <p:cNvSpPr/>
          <p:nvPr/>
        </p:nvSpPr>
        <p:spPr>
          <a:xfrm>
            <a:off x="5875200" y="2765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2" name="Bogen 31"/>
          <p:cNvSpPr/>
          <p:nvPr/>
        </p:nvSpPr>
        <p:spPr>
          <a:xfrm flipH="1" rot="16200000">
            <a:off x="8565480" y="155052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3" name="Oval 32"/>
          <p:cNvSpPr/>
          <p:nvPr/>
        </p:nvSpPr>
        <p:spPr>
          <a:xfrm>
            <a:off x="8908560" y="2202120"/>
            <a:ext cx="47520" cy="4752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4" name="Oval 33"/>
          <p:cNvSpPr/>
          <p:nvPr/>
        </p:nvSpPr>
        <p:spPr>
          <a:xfrm>
            <a:off x="8620200" y="30250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Abgerundetes Rechteck 34"/>
          <p:cNvSpPr/>
          <p:nvPr/>
        </p:nvSpPr>
        <p:spPr>
          <a:xfrm>
            <a:off x="2719800" y="2471040"/>
            <a:ext cx="8596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integriert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Bogen 35"/>
          <p:cNvSpPr/>
          <p:nvPr/>
        </p:nvSpPr>
        <p:spPr>
          <a:xfrm flipH="1" rot="16200000">
            <a:off x="3438360" y="233388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3798360" y="3065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ieren 15"/>
          <p:cNvGrpSpPr/>
          <p:nvPr/>
        </p:nvGrpSpPr>
        <p:grpSpPr>
          <a:xfrm>
            <a:off x="453960" y="320760"/>
            <a:ext cx="11276640" cy="6035760"/>
            <a:chOff x="453960" y="320760"/>
            <a:chExt cx="11276640" cy="6035760"/>
          </a:xfrm>
        </p:grpSpPr>
        <p:cxnSp>
          <p:nvCxnSpPr>
            <p:cNvPr id="68" name="Gerade Verbindung 16"/>
            <p:cNvCxnSpPr/>
            <p:nvPr/>
          </p:nvCxnSpPr>
          <p:spPr>
            <a:xfrm>
              <a:off x="457200" y="322920"/>
              <a:ext cx="1127376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69" name="Gerade Verbindung 17"/>
            <p:cNvCxnSpPr/>
            <p:nvPr/>
          </p:nvCxnSpPr>
          <p:spPr>
            <a:xfrm>
              <a:off x="457200" y="6349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0" name="Gerade Verbindung 18"/>
            <p:cNvCxnSpPr/>
            <p:nvPr/>
          </p:nvCxnSpPr>
          <p:spPr>
            <a:xfrm>
              <a:off x="453960" y="320760"/>
              <a:ext cx="720" cy="60300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1" name="Gerade Verbindung 19"/>
            <p:cNvCxnSpPr/>
            <p:nvPr/>
          </p:nvCxnSpPr>
          <p:spPr>
            <a:xfrm>
              <a:off x="11730240" y="327600"/>
              <a:ext cx="720" cy="60231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2" name="Gerade Verbindung 20"/>
            <p:cNvCxnSpPr/>
            <p:nvPr/>
          </p:nvCxnSpPr>
          <p:spPr>
            <a:xfrm>
              <a:off x="6087960" y="1078560"/>
              <a:ext cx="900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3" name="Gerade Verbindung 21"/>
            <p:cNvCxnSpPr/>
            <p:nvPr/>
          </p:nvCxnSpPr>
          <p:spPr>
            <a:xfrm>
              <a:off x="457200" y="107424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4" name="Gerade Verbindung 22"/>
            <p:cNvCxnSpPr/>
            <p:nvPr/>
          </p:nvCxnSpPr>
          <p:spPr>
            <a:xfrm>
              <a:off x="457200" y="3712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5" name="Gerade Verbindung 23"/>
            <p:cNvCxnSpPr/>
            <p:nvPr/>
          </p:nvCxnSpPr>
          <p:spPr>
            <a:xfrm>
              <a:off x="3275280" y="1071720"/>
              <a:ext cx="720" cy="5264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6" name="Gerade Verbindung 24"/>
            <p:cNvCxnSpPr/>
            <p:nvPr/>
          </p:nvCxnSpPr>
          <p:spPr>
            <a:xfrm>
              <a:off x="8908560" y="1071720"/>
              <a:ext cx="972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</p:grpSp>
      <p:sp>
        <p:nvSpPr>
          <p:cNvPr id="77" name="PlaceHolder 1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03FBEEB-B5A3-4289-AE5D-2DAD65594BBA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1" name="Bild 15" descr=""/>
          <p:cNvPicPr/>
          <p:nvPr/>
        </p:nvPicPr>
        <p:blipFill>
          <a:blip r:embed="rId2"/>
          <a:srcRect l="0" t="51219" r="0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610164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3" name="Bild 15" descr=""/>
          <p:cNvPicPr/>
          <p:nvPr/>
        </p:nvPicPr>
        <p:blipFill>
          <a:blip r:embed="rId2"/>
          <a:srcRect l="2883" t="9397" r="25301" b="6888"/>
          <a:stretch/>
        </p:blipFill>
        <p:spPr>
          <a:xfrm>
            <a:off x="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17" descr=""/>
          <p:cNvPicPr/>
          <p:nvPr/>
        </p:nvPicPr>
        <p:blipFill>
          <a:blip r:embed="rId2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87" name="Bild 12" descr=""/>
          <p:cNvPicPr/>
          <p:nvPr/>
        </p:nvPicPr>
        <p:blipFill>
          <a:blip r:embed="rId3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Bild 17" descr=""/>
          <p:cNvPicPr/>
          <p:nvPr/>
        </p:nvPicPr>
        <p:blipFill>
          <a:blip r:embed="rId2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91" name="Bildplatzhalter 2" descr="alumni-club-logo.png"/>
          <p:cNvPicPr/>
          <p:nvPr/>
        </p:nvPicPr>
        <p:blipFill>
          <a:blip r:embed="rId3"/>
          <a:srcRect l="0" t="12120" r="0" b="9413"/>
          <a:stretch/>
        </p:blipFill>
        <p:spPr>
          <a:xfrm>
            <a:off x="457560" y="1354320"/>
            <a:ext cx="1997640" cy="653760"/>
          </a:xfrm>
          <a:prstGeom prst="rect">
            <a:avLst/>
          </a:prstGeom>
          <a:ln w="0">
            <a:noFill/>
          </a:ln>
        </p:spPr>
      </p:pic>
      <p:pic>
        <p:nvPicPr>
          <p:cNvPr id="92" name="Bild 12" descr=""/>
          <p:cNvPicPr/>
          <p:nvPr/>
        </p:nvPicPr>
        <p:blipFill>
          <a:blip r:embed="rId4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Bild 14" descr=""/>
          <p:cNvPicPr/>
          <p:nvPr/>
        </p:nvPicPr>
        <p:blipFill>
          <a:blip r:embed="rId2"/>
          <a:srcRect l="0" t="9397" r="0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97" name="Bild 11" descr=""/>
          <p:cNvPicPr/>
          <p:nvPr/>
        </p:nvPicPr>
        <p:blipFill>
          <a:blip r:embed="rId3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98" name="Bild 15" descr=""/>
          <p:cNvPicPr/>
          <p:nvPr/>
        </p:nvPicPr>
        <p:blipFill>
          <a:blip r:embed="rId4"/>
          <a:srcRect l="0" t="51219" r="0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59334B0-837E-4844-A057-9EC22BF8AF20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DD106D-BEE2-457B-8A81-C4DE47C6F3BE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8"/>
          <p:cNvSpPr/>
          <p:nvPr/>
        </p:nvSpPr>
        <p:spPr>
          <a:xfrm>
            <a:off x="0" y="0"/>
            <a:ext cx="179136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FB4B6E9-57C4-4D9E-8E3F-827B2A63CB59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8"/>
          <p:cNvSpPr/>
          <p:nvPr/>
        </p:nvSpPr>
        <p:spPr>
          <a:xfrm>
            <a:off x="0" y="0"/>
            <a:ext cx="27738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4" name="그룹 6"/>
          <p:cNvGrpSpPr/>
          <p:nvPr/>
        </p:nvGrpSpPr>
        <p:grpSpPr>
          <a:xfrm>
            <a:off x="1059120" y="3809880"/>
            <a:ext cx="587520" cy="586800"/>
            <a:chOff x="1059120" y="3809880"/>
            <a:chExt cx="587520" cy="586800"/>
          </a:xfrm>
        </p:grpSpPr>
        <p:sp>
          <p:nvSpPr>
            <p:cNvPr id="35" name="직사각형 7"/>
            <p:cNvSpPr/>
            <p:nvPr/>
          </p:nvSpPr>
          <p:spPr>
            <a:xfrm>
              <a:off x="1059120" y="38098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" name="직사각형 10"/>
            <p:cNvSpPr/>
            <p:nvPr/>
          </p:nvSpPr>
          <p:spPr>
            <a:xfrm rot="5400000">
              <a:off x="1353600" y="410364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37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"/>
          <p:cNvSpPr/>
          <p:nvPr/>
        </p:nvSpPr>
        <p:spPr>
          <a:xfrm>
            <a:off x="0" y="0"/>
            <a:ext cx="610272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1" name="그룹 3"/>
          <p:cNvGrpSpPr/>
          <p:nvPr/>
        </p:nvGrpSpPr>
        <p:grpSpPr>
          <a:xfrm>
            <a:off x="4937400" y="321480"/>
            <a:ext cx="587520" cy="586800"/>
            <a:chOff x="4937400" y="321480"/>
            <a:chExt cx="587520" cy="586800"/>
          </a:xfrm>
        </p:grpSpPr>
        <p:sp>
          <p:nvSpPr>
            <p:cNvPr id="42" name="직사각형 4"/>
            <p:cNvSpPr/>
            <p:nvPr/>
          </p:nvSpPr>
          <p:spPr>
            <a:xfrm rot="10800000">
              <a:off x="5378760" y="3214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3" name="직사각형 5"/>
            <p:cNvSpPr/>
            <p:nvPr/>
          </p:nvSpPr>
          <p:spPr>
            <a:xfrm rot="16200000">
              <a:off x="5084280" y="1746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4" name="그룹 6"/>
          <p:cNvGrpSpPr/>
          <p:nvPr/>
        </p:nvGrpSpPr>
        <p:grpSpPr>
          <a:xfrm>
            <a:off x="678960" y="5597640"/>
            <a:ext cx="587520" cy="586800"/>
            <a:chOff x="678960" y="5597640"/>
            <a:chExt cx="587520" cy="586800"/>
          </a:xfrm>
        </p:grpSpPr>
        <p:sp>
          <p:nvSpPr>
            <p:cNvPr id="45" name="직사각형 7"/>
            <p:cNvSpPr/>
            <p:nvPr/>
          </p:nvSpPr>
          <p:spPr>
            <a:xfrm>
              <a:off x="678960" y="559764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10"/>
            <p:cNvSpPr/>
            <p:nvPr/>
          </p:nvSpPr>
          <p:spPr>
            <a:xfrm rot="5400000">
              <a:off x="973440" y="58914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52D04F-A1FE-46B5-B7EA-A177F3CD75EE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0AF1825-F809-433B-9260-305A9BD85EEF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6B16F8-4CB3-426A-A999-DA1997D7FAF0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B05C908-D124-42C7-B7F3-DC71C54BF65D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8"/>
          <p:cNvSpPr/>
          <p:nvPr/>
        </p:nvSpPr>
        <p:spPr>
          <a:xfrm>
            <a:off x="0" y="0"/>
            <a:ext cx="608940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64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hyperlink" Target="mailto:info@dfh-ufa.org" TargetMode="External"/><Relationship Id="rId4" Type="http://schemas.openxmlformats.org/officeDocument/2006/relationships/hyperlink" Target="http://www.dfh-ufa.org/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wmf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Bildplatzhalter 9" descr=""/>
          <p:cNvPicPr/>
          <p:nvPr/>
        </p:nvPicPr>
        <p:blipFill>
          <a:blip r:embed="rId1"/>
          <a:srcRect l="0" t="4279" r="0" b="4279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3031920" y="3722400"/>
            <a:ext cx="8549640" cy="11376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rIns="72000" tIns="72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Die Studiengänge der Deutsch-Französischen Hochschule (DFH)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304560" y="5069160"/>
            <a:ext cx="2277360" cy="310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rIns="72000" tIns="36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 Unicode MS"/>
              </a:rPr>
              <a:t>[Titel Ihres Studiengangs]</a:t>
            </a:r>
            <a:endParaRPr b="0" lang="de-DE" sz="14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2" name="Gruppierung 9"/>
          <p:cNvGrpSpPr/>
          <p:nvPr/>
        </p:nvGrpSpPr>
        <p:grpSpPr>
          <a:xfrm>
            <a:off x="9458280" y="222840"/>
            <a:ext cx="2123280" cy="789840"/>
            <a:chOff x="9458280" y="222840"/>
            <a:chExt cx="2123280" cy="789840"/>
          </a:xfrm>
        </p:grpSpPr>
        <p:sp>
          <p:nvSpPr>
            <p:cNvPr id="113" name="Rechteck 8"/>
            <p:cNvSpPr/>
            <p:nvPr/>
          </p:nvSpPr>
          <p:spPr>
            <a:xfrm>
              <a:off x="9458280" y="222840"/>
              <a:ext cx="2123280" cy="78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14" name="Bild 19" descr=""/>
            <p:cNvPicPr/>
            <p:nvPr/>
          </p:nvPicPr>
          <p:blipFill>
            <a:blip r:embed="rId2"/>
            <a:stretch/>
          </p:blipFill>
          <p:spPr>
            <a:xfrm>
              <a:off x="9521280" y="286560"/>
              <a:ext cx="1997640" cy="6627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Und was sagen die DFH-Absolvent*innen dazu?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Foliennummernplatzhalter 9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2031E7E1-5AAC-49A5-B804-53E55D7FCF3F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platzhalter 35"/>
          <p:cNvSpPr/>
          <p:nvPr/>
        </p:nvSpPr>
        <p:spPr>
          <a:xfrm>
            <a:off x="3397320" y="1582200"/>
            <a:ext cx="8061840" cy="5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Der Absolvent*innen sehen in ihrem deutsch-französischen Doppeldiplom einen Vorteil für das Bewerbungsverfahren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platzhalter 35"/>
          <p:cNvSpPr/>
          <p:nvPr/>
        </p:nvSpPr>
        <p:spPr>
          <a:xfrm>
            <a:off x="3397320" y="2875320"/>
            <a:ext cx="8061840" cy="5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Der DFH-Absolvent*innen fanden innerhalb von drei Monaten eine adäquate Arbeitsstelle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platzhalter 35"/>
          <p:cNvSpPr/>
          <p:nvPr/>
        </p:nvSpPr>
        <p:spPr>
          <a:xfrm>
            <a:off x="3397320" y="4191480"/>
            <a:ext cx="8061840" cy="4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Der Absolvent*innen würden zukünftig Studierenden einen integrierten deutsch-französischen Studiengang empfehlen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platzhalter 35"/>
          <p:cNvSpPr/>
          <p:nvPr/>
        </p:nvSpPr>
        <p:spPr>
          <a:xfrm>
            <a:off x="2611080" y="5718960"/>
            <a:ext cx="8061840" cy="5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Bessere Karrierechancen auf dem deutschen, französischen und internationalen Arbeitsmarkt!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6"/>
          <p:cNvSpPr/>
          <p:nvPr/>
        </p:nvSpPr>
        <p:spPr>
          <a:xfrm>
            <a:off x="1115640" y="149364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6"/>
          <p:cNvSpPr/>
          <p:nvPr/>
        </p:nvSpPr>
        <p:spPr>
          <a:xfrm>
            <a:off x="1115640" y="279540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6"/>
          <p:cNvSpPr/>
          <p:nvPr/>
        </p:nvSpPr>
        <p:spPr>
          <a:xfrm>
            <a:off x="1115640" y="406368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feil nach rechts 2"/>
          <p:cNvSpPr/>
          <p:nvPr/>
        </p:nvSpPr>
        <p:spPr>
          <a:xfrm>
            <a:off x="1109880" y="5718960"/>
            <a:ext cx="1087200" cy="56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1086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Vorstellung des Studiengangs 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„</a:t>
            </a: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[IHR STUDIENGANG]“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ctr">
            <a:noAutofit/>
          </a:bodyPr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8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b="0" lang="de-DE" sz="80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0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20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280" cy="11750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Rechteck 4"/>
          <p:cNvSpPr/>
          <p:nvPr/>
        </p:nvSpPr>
        <p:spPr>
          <a:xfrm>
            <a:off x="693036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HOCHSCHULE DEUTSCHLAND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hteck 6"/>
          <p:cNvSpPr/>
          <p:nvPr/>
        </p:nvSpPr>
        <p:spPr>
          <a:xfrm>
            <a:off x="988992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HOCHSCHULE FRANKREICH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feld 5"/>
          <p:cNvSpPr/>
          <p:nvPr/>
        </p:nvSpPr>
        <p:spPr>
          <a:xfrm>
            <a:off x="6930360" y="480024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NAME HS 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feld 8"/>
          <p:cNvSpPr/>
          <p:nvPr/>
        </p:nvSpPr>
        <p:spPr>
          <a:xfrm>
            <a:off x="9889920" y="480312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NAME HS F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2" name="Gerader Verbinder 9"/>
          <p:cNvCxnSpPr>
            <a:stCxn id="208" idx="3"/>
            <a:endCxn id="209" idx="1"/>
          </p:cNvCxnSpPr>
          <p:nvPr/>
        </p:nvCxnSpPr>
        <p:spPr>
          <a:xfrm>
            <a:off x="8533800" y="3959640"/>
            <a:ext cx="1356480" cy="3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sp>
        <p:nvSpPr>
          <p:cNvPr id="213" name="Rechteck 12"/>
          <p:cNvSpPr/>
          <p:nvPr/>
        </p:nvSpPr>
        <p:spPr>
          <a:xfrm>
            <a:off x="8409960" y="67788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GGF. LOGO HOCHSCHULE DRITTLAND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feld 14"/>
          <p:cNvSpPr/>
          <p:nvPr/>
        </p:nvSpPr>
        <p:spPr>
          <a:xfrm>
            <a:off x="8409960" y="2154240"/>
            <a:ext cx="160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NAME HS DRITTLAND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Gerader Verbinder 15"/>
          <p:cNvCxnSpPr>
            <a:stCxn id="213" idx="1"/>
            <a:endCxn id="208" idx="0"/>
          </p:cNvCxnSpPr>
          <p:nvPr/>
        </p:nvCxnSpPr>
        <p:spPr>
          <a:xfrm flipH="1">
            <a:off x="7732080" y="1397160"/>
            <a:ext cx="67824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cxnSp>
        <p:nvCxnSpPr>
          <p:cNvPr id="216" name="Gerader Verbinder 18"/>
          <p:cNvCxnSpPr>
            <a:stCxn id="213" idx="3"/>
            <a:endCxn id="209" idx="0"/>
          </p:cNvCxnSpPr>
          <p:nvPr/>
        </p:nvCxnSpPr>
        <p:spPr>
          <a:xfrm>
            <a:off x="10013400" y="1397160"/>
            <a:ext cx="67860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[Abschluss in Deutschland]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[Ansprechpartner*in in Deutschland]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feld 8"/>
          <p:cNvSpPr/>
          <p:nvPr/>
        </p:nvSpPr>
        <p:spPr>
          <a:xfrm>
            <a:off x="1924920" y="479232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[Abschluss in Frankreich]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[Ansprechpartner*in in Frankreich]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Bildplatzhalter 11" descr="e832b10f2dfc003ecd0b4204e2445b97e674e2dd1eb8174096_1920.jpg"/>
          <p:cNvPicPr/>
          <p:nvPr/>
        </p:nvPicPr>
        <p:blipFill>
          <a:blip r:embed="rId1"/>
          <a:srcRect l="20368" t="0" r="20368" b="0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23" name="Bildplatzhalter 11" descr="e832b10f2dfc003ecd0b4204e2445b97e674e2dd1eb8174096_1920.jpg"/>
          <p:cNvPicPr/>
          <p:nvPr/>
        </p:nvPicPr>
        <p:blipFill>
          <a:blip r:embed="rId2"/>
          <a:srcRect l="20368" t="0" r="20368" b="0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24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ACD6A46-C893-4F64-A8A6-B4B0FD8DB0D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Bildplatzhalter 11" descr="e832b10f2dfc003ecd0b4204e2445b97e674e2dd1eb8174096_1920.jpg"/>
          <p:cNvPicPr/>
          <p:nvPr/>
        </p:nvPicPr>
        <p:blipFill>
          <a:blip r:embed="rId1"/>
          <a:srcRect l="20368" t="0" r="20368" b="0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32" name="Bildplatzhalter 11" descr="e832b10f2dfc003ecd0b4204e2445b97e674e2dd1eb8174096_1920.jpg"/>
          <p:cNvPicPr/>
          <p:nvPr/>
        </p:nvPicPr>
        <p:blipFill>
          <a:blip r:embed="rId2"/>
          <a:srcRect l="20368" t="0" r="20368" b="0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33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feld 16"/>
          <p:cNvSpPr/>
          <p:nvPr/>
        </p:nvSpPr>
        <p:spPr>
          <a:xfrm>
            <a:off x="1924920" y="482328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576CC43-902A-46E0-9522-22CFEDEB64E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 – Inhalte und Abläufe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120" cy="24415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[Studieninhalte]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[Wahlmöglichkeiten]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[Abschlussarbeit]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[Praktika]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[Sprachvorbereitung]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[Besonderheiten]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[Studiengebühren/ Semesterbeiträge]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9" name="Gruppieren 6"/>
          <p:cNvGrpSpPr/>
          <p:nvPr/>
        </p:nvGrpSpPr>
        <p:grpSpPr>
          <a:xfrm>
            <a:off x="890280" y="1338480"/>
            <a:ext cx="1296360" cy="1630800"/>
            <a:chOff x="890280" y="1338480"/>
            <a:chExt cx="1296360" cy="1630800"/>
          </a:xfrm>
        </p:grpSpPr>
        <p:sp>
          <p:nvSpPr>
            <p:cNvPr id="240" name="Rechteck 4"/>
            <p:cNvSpPr/>
            <p:nvPr/>
          </p:nvSpPr>
          <p:spPr>
            <a:xfrm>
              <a:off x="89028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1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hteck 5"/>
            <p:cNvSpPr/>
            <p:nvPr/>
          </p:nvSpPr>
          <p:spPr>
            <a:xfrm>
              <a:off x="89028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2" name="Gruppieren 7"/>
          <p:cNvGrpSpPr/>
          <p:nvPr/>
        </p:nvGrpSpPr>
        <p:grpSpPr>
          <a:xfrm>
            <a:off x="2409840" y="1338480"/>
            <a:ext cx="1296360" cy="1630800"/>
            <a:chOff x="2409840" y="1338480"/>
            <a:chExt cx="1296360" cy="1630800"/>
          </a:xfrm>
        </p:grpSpPr>
        <p:sp>
          <p:nvSpPr>
            <p:cNvPr id="243" name="Rechteck 8"/>
            <p:cNvSpPr/>
            <p:nvPr/>
          </p:nvSpPr>
          <p:spPr>
            <a:xfrm>
              <a:off x="24098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2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hteck 9"/>
            <p:cNvSpPr/>
            <p:nvPr/>
          </p:nvSpPr>
          <p:spPr>
            <a:xfrm>
              <a:off x="24098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5" name="Gruppieren 10"/>
          <p:cNvGrpSpPr/>
          <p:nvPr/>
        </p:nvGrpSpPr>
        <p:grpSpPr>
          <a:xfrm>
            <a:off x="3929040" y="1338480"/>
            <a:ext cx="1296360" cy="1630800"/>
            <a:chOff x="3929040" y="1338480"/>
            <a:chExt cx="1296360" cy="1630800"/>
          </a:xfrm>
        </p:grpSpPr>
        <p:sp>
          <p:nvSpPr>
            <p:cNvPr id="246" name="Rechteck 11"/>
            <p:cNvSpPr/>
            <p:nvPr/>
          </p:nvSpPr>
          <p:spPr>
            <a:xfrm>
              <a:off x="39290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3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hteck 12"/>
            <p:cNvSpPr/>
            <p:nvPr/>
          </p:nvSpPr>
          <p:spPr>
            <a:xfrm>
              <a:off x="39290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Gruppieren 13"/>
          <p:cNvGrpSpPr/>
          <p:nvPr/>
        </p:nvGrpSpPr>
        <p:grpSpPr>
          <a:xfrm>
            <a:off x="5448240" y="1338480"/>
            <a:ext cx="1296360" cy="1630800"/>
            <a:chOff x="5448240" y="1338480"/>
            <a:chExt cx="1296360" cy="1630800"/>
          </a:xfrm>
        </p:grpSpPr>
        <p:sp>
          <p:nvSpPr>
            <p:cNvPr id="249" name="Rechteck 14"/>
            <p:cNvSpPr/>
            <p:nvPr/>
          </p:nvSpPr>
          <p:spPr>
            <a:xfrm>
              <a:off x="54482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4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Rechteck 15"/>
            <p:cNvSpPr/>
            <p:nvPr/>
          </p:nvSpPr>
          <p:spPr>
            <a:xfrm>
              <a:off x="54482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uppieren 16"/>
          <p:cNvGrpSpPr/>
          <p:nvPr/>
        </p:nvGrpSpPr>
        <p:grpSpPr>
          <a:xfrm>
            <a:off x="6967800" y="1338480"/>
            <a:ext cx="1296360" cy="1630800"/>
            <a:chOff x="6967800" y="1338480"/>
            <a:chExt cx="1296360" cy="1630800"/>
          </a:xfrm>
        </p:grpSpPr>
        <p:sp>
          <p:nvSpPr>
            <p:cNvPr id="252" name="Rechteck 17"/>
            <p:cNvSpPr/>
            <p:nvPr/>
          </p:nvSpPr>
          <p:spPr>
            <a:xfrm>
              <a:off x="69678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5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hteck 18"/>
            <p:cNvSpPr/>
            <p:nvPr/>
          </p:nvSpPr>
          <p:spPr>
            <a:xfrm>
              <a:off x="69678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4" name="Gruppieren 19"/>
          <p:cNvGrpSpPr/>
          <p:nvPr/>
        </p:nvGrpSpPr>
        <p:grpSpPr>
          <a:xfrm>
            <a:off x="8487000" y="1338480"/>
            <a:ext cx="1296360" cy="1630800"/>
            <a:chOff x="8487000" y="1338480"/>
            <a:chExt cx="1296360" cy="1630800"/>
          </a:xfrm>
        </p:grpSpPr>
        <p:sp>
          <p:nvSpPr>
            <p:cNvPr id="255" name="Rechteck 20"/>
            <p:cNvSpPr/>
            <p:nvPr/>
          </p:nvSpPr>
          <p:spPr>
            <a:xfrm>
              <a:off x="84870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Semester 6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hteck 21"/>
            <p:cNvSpPr/>
            <p:nvPr/>
          </p:nvSpPr>
          <p:spPr>
            <a:xfrm>
              <a:off x="84870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b="0" lang="de-DE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55E5E58-7B0E-4C05-8944-3FFC8FC7D5B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Bewerbung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Text Box 8"/>
          <p:cNvSpPr/>
          <p:nvPr/>
        </p:nvSpPr>
        <p:spPr>
          <a:xfrm>
            <a:off x="459360" y="1505880"/>
            <a:ext cx="7558920" cy="23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MS PGothic"/>
              </a:rPr>
              <a:t>[Bewerbungsfrist]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MS PGothic"/>
              </a:rPr>
              <a:t>[Studienvoraussetzungen (z.B. Sprachkenntnisse)]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MS PGothic"/>
              </a:rPr>
              <a:t>[Einzureichende Unterlagen]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MS PGothic"/>
              </a:rPr>
              <a:t>[Bewerbungsverfahren (Tests, Gespräche)]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MS PGothic"/>
              </a:rPr>
              <a:t>[Link zum Eintrag des Studiengangs im Studienführer online, ggf. als QR-Code]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B2D00B9-DC2A-4028-B1D1-7D18900C932A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Berufsaussichten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Text Box 8"/>
          <p:cNvSpPr/>
          <p:nvPr/>
        </p:nvSpPr>
        <p:spPr>
          <a:xfrm>
            <a:off x="459360" y="1332720"/>
            <a:ext cx="755892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ＭＳ Ｐゴシック"/>
              </a:rPr>
              <a:t>[Welche Berufe ergreifen Absolventen des Studiengangs in der Regel?]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827360"/>
                </a:solidFill>
                <a:latin typeface="Arial"/>
                <a:ea typeface="ＭＳ Ｐゴシック"/>
              </a:rPr>
              <a:t>[Wie verläuft ihr beruflicher Werdegang?]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1" name="Chart 2"/>
          <p:cNvGraphicFramePr/>
          <p:nvPr/>
        </p:nvGraphicFramePr>
        <p:xfrm>
          <a:off x="4239360" y="3214080"/>
          <a:ext cx="2835360" cy="332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2" name="Textfeld 6"/>
          <p:cNvSpPr/>
          <p:nvPr/>
        </p:nvSpPr>
        <p:spPr>
          <a:xfrm>
            <a:off x="7406280" y="3753720"/>
            <a:ext cx="266220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Falls Sie über entsprechende Zahlen oder Grafiken verfügen, können Sie Ihre Aussagen gerne damit illustrieren.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AE502C5-AC58-466B-B2FB-46F23B3C571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Weitere Studienmöglichkeiten bei der DFH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120" cy="313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81725e"/>
                </a:solidFill>
                <a:latin typeface="Arial"/>
                <a:ea typeface="Arial Unicode MS"/>
              </a:rPr>
              <a:t>In [Bundesland] und [Stadt] habt ihr außerdem die Möglichkeit in weiteren Fachbereichen zu studieren, wie z.B</a:t>
            </a: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.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5" name="Gruppieren 6"/>
          <p:cNvGrpSpPr/>
          <p:nvPr/>
        </p:nvGrpSpPr>
        <p:grpSpPr>
          <a:xfrm>
            <a:off x="459360" y="2085480"/>
            <a:ext cx="10689120" cy="576720"/>
            <a:chOff x="459360" y="2085480"/>
            <a:chExt cx="10689120" cy="576720"/>
          </a:xfrm>
        </p:grpSpPr>
        <p:sp>
          <p:nvSpPr>
            <p:cNvPr id="266" name="Rechteck 4"/>
            <p:cNvSpPr/>
            <p:nvPr/>
          </p:nvSpPr>
          <p:spPr>
            <a:xfrm>
              <a:off x="459360" y="20854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1]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hteck 5"/>
            <p:cNvSpPr/>
            <p:nvPr/>
          </p:nvSpPr>
          <p:spPr>
            <a:xfrm>
              <a:off x="5085360" y="20854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1]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uppieren 7"/>
          <p:cNvGrpSpPr/>
          <p:nvPr/>
        </p:nvGrpSpPr>
        <p:grpSpPr>
          <a:xfrm>
            <a:off x="467640" y="2812680"/>
            <a:ext cx="10688760" cy="576720"/>
            <a:chOff x="467640" y="2812680"/>
            <a:chExt cx="10688760" cy="576720"/>
          </a:xfrm>
        </p:grpSpPr>
        <p:sp>
          <p:nvSpPr>
            <p:cNvPr id="269" name="Rechteck 8"/>
            <p:cNvSpPr/>
            <p:nvPr/>
          </p:nvSpPr>
          <p:spPr>
            <a:xfrm>
              <a:off x="467640" y="2812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2]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hteck 9"/>
            <p:cNvSpPr/>
            <p:nvPr/>
          </p:nvSpPr>
          <p:spPr>
            <a:xfrm>
              <a:off x="5093280" y="2812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2]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1" name="Gruppieren 10"/>
          <p:cNvGrpSpPr/>
          <p:nvPr/>
        </p:nvGrpSpPr>
        <p:grpSpPr>
          <a:xfrm>
            <a:off x="467640" y="3568680"/>
            <a:ext cx="10688760" cy="576720"/>
            <a:chOff x="467640" y="3568680"/>
            <a:chExt cx="10688760" cy="576720"/>
          </a:xfrm>
        </p:grpSpPr>
        <p:sp>
          <p:nvSpPr>
            <p:cNvPr id="272" name="Rechteck 11"/>
            <p:cNvSpPr/>
            <p:nvPr/>
          </p:nvSpPr>
          <p:spPr>
            <a:xfrm>
              <a:off x="467640" y="3568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3]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hteck 12"/>
            <p:cNvSpPr/>
            <p:nvPr/>
          </p:nvSpPr>
          <p:spPr>
            <a:xfrm>
              <a:off x="5093280" y="3568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3]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" name="Textfeld 13"/>
          <p:cNvSpPr/>
          <p:nvPr/>
        </p:nvSpPr>
        <p:spPr>
          <a:xfrm>
            <a:off x="1545120" y="5246280"/>
            <a:ext cx="7079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Im Online-Studienführer der DFH findet ihr aus einer Auswahl von 194 Studiengängen den idealen Studiengang für das gewünschte Fach und den gewünschten Standort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8694720" y="4914720"/>
            <a:ext cx="1385280" cy="1385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FE6F5A8-5E3E-4528-8EDC-2B6E8CC90325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uppierung 10"/>
          <p:cNvGrpSpPr/>
          <p:nvPr/>
        </p:nvGrpSpPr>
        <p:grpSpPr>
          <a:xfrm>
            <a:off x="2224080" y="1206720"/>
            <a:ext cx="7725240" cy="2342520"/>
            <a:chOff x="2224080" y="1206720"/>
            <a:chExt cx="7725240" cy="2342520"/>
          </a:xfrm>
        </p:grpSpPr>
        <p:pic>
          <p:nvPicPr>
            <p:cNvPr id="277" name="Bild 8" descr=""/>
            <p:cNvPicPr/>
            <p:nvPr/>
          </p:nvPicPr>
          <p:blipFill>
            <a:blip r:embed="rId1"/>
            <a:srcRect l="50093" t="0" r="0" b="0"/>
            <a:stretch/>
          </p:blipFill>
          <p:spPr>
            <a:xfrm>
              <a:off x="6089760" y="1206720"/>
              <a:ext cx="3859560" cy="234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8" name="Bild 9" descr=""/>
            <p:cNvPicPr/>
            <p:nvPr/>
          </p:nvPicPr>
          <p:blipFill>
            <a:blip r:embed="rId2"/>
            <a:srcRect l="0" t="0" r="50016" b="0"/>
            <a:stretch/>
          </p:blipFill>
          <p:spPr>
            <a:xfrm>
              <a:off x="2224080" y="1206720"/>
              <a:ext cx="3864960" cy="2342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9" name="PlaceHolder 1"/>
          <p:cNvSpPr>
            <a:spLocks noGrp="1"/>
          </p:cNvSpPr>
          <p:nvPr>
            <p:ph/>
          </p:nvPr>
        </p:nvSpPr>
        <p:spPr>
          <a:xfrm>
            <a:off x="6450840" y="3912120"/>
            <a:ext cx="4847400" cy="1384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Université franco-allemande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Deutsch-Französische Hochschule 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Villa Europa · Kohlweg 7 · 66123 Saarbrücken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Tel.: +49 681 93812 - 100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3"/>
              </a:rPr>
              <a:t>info@dfh-ufa.org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4"/>
              </a:rPr>
              <a:t>www.dfh-ufa.org</a:t>
            </a:r>
            <a:endParaRPr b="0" lang="de-DE" sz="1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TextBox 50"/>
          <p:cNvSpPr/>
          <p:nvPr/>
        </p:nvSpPr>
        <p:spPr>
          <a:xfrm>
            <a:off x="6465600" y="5679000"/>
            <a:ext cx="25682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Folgen Sie uns auf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Bild 7" descr="qr-code.png"/>
          <p:cNvPicPr/>
          <p:nvPr/>
        </p:nvPicPr>
        <p:blipFill>
          <a:blip r:embed="rId5"/>
          <a:stretch/>
        </p:blipFill>
        <p:spPr>
          <a:xfrm>
            <a:off x="8849160" y="5563800"/>
            <a:ext cx="921240" cy="921240"/>
          </a:xfrm>
          <a:prstGeom prst="rect">
            <a:avLst/>
          </a:prstGeom>
          <a:ln w="0">
            <a:noFill/>
          </a:ln>
        </p:spPr>
      </p:pic>
      <p:sp>
        <p:nvSpPr>
          <p:cNvPr id="282" name="Textfeld 22"/>
          <p:cNvSpPr/>
          <p:nvPr/>
        </p:nvSpPr>
        <p:spPr>
          <a:xfrm>
            <a:off x="656640" y="4672800"/>
            <a:ext cx="508248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2400" spc="-1" strike="noStrike">
                <a:solidFill>
                  <a:schemeClr val="lt1"/>
                </a:solidFill>
                <a:latin typeface="Arial"/>
                <a:ea typeface="Arial Unicode MS"/>
              </a:rPr>
              <a:t>Vielen Dank für Ihre Aufmerksamkeit!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Bild 6" descr=""/>
          <p:cNvPicPr/>
          <p:nvPr/>
        </p:nvPicPr>
        <p:blipFill>
          <a:blip r:embed="rId6"/>
          <a:stretch/>
        </p:blipFill>
        <p:spPr>
          <a:xfrm>
            <a:off x="656640" y="3912120"/>
            <a:ext cx="596880" cy="570960"/>
          </a:xfrm>
          <a:prstGeom prst="rect">
            <a:avLst/>
          </a:prstGeom>
          <a:ln w="0">
            <a:noFill/>
          </a:ln>
        </p:spPr>
      </p:pic>
      <p:pic>
        <p:nvPicPr>
          <p:cNvPr id="284" name="Grafik 14" descr=""/>
          <p:cNvPicPr/>
          <p:nvPr/>
        </p:nvPicPr>
        <p:blipFill>
          <a:blip r:embed="rId7"/>
          <a:stretch/>
        </p:blipFill>
        <p:spPr>
          <a:xfrm>
            <a:off x="6398280" y="5957280"/>
            <a:ext cx="2248560" cy="533160"/>
          </a:xfrm>
          <a:prstGeom prst="rect">
            <a:avLst/>
          </a:prstGeom>
          <a:ln w="0">
            <a:noFill/>
          </a:ln>
        </p:spPr>
      </p:pic>
      <p:sp>
        <p:nvSpPr>
          <p:cNvPr id="285" name="Rechteck 12"/>
          <p:cNvSpPr/>
          <p:nvPr/>
        </p:nvSpPr>
        <p:spPr>
          <a:xfrm>
            <a:off x="202680" y="125280"/>
            <a:ext cx="105048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05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hteck 13"/>
          <p:cNvSpPr/>
          <p:nvPr/>
        </p:nvSpPr>
        <p:spPr>
          <a:xfrm>
            <a:off x="1619640" y="125280"/>
            <a:ext cx="107496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050" spc="-1" strike="noStrike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feld 1"/>
          <p:cNvSpPr/>
          <p:nvPr/>
        </p:nvSpPr>
        <p:spPr>
          <a:xfrm>
            <a:off x="349560" y="5217120"/>
            <a:ext cx="5389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[Kontaktdaten der beiden Studiengangsverantwortlichen]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[Link zur Online-Präsenz Ihres Studiengangs]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[Link zum Studierenden- bzw. Alumniverein Ihres Studiengangs]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446040" y="4198320"/>
            <a:ext cx="5255280" cy="1716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Euer Ansprechpartner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6" name="Grafik 4" descr=""/>
          <p:cNvPicPr/>
          <p:nvPr/>
        </p:nvPicPr>
        <p:blipFill>
          <a:blip r:embed="rId1"/>
          <a:stretch/>
        </p:blipFill>
        <p:spPr>
          <a:xfrm flipH="1">
            <a:off x="6371640" y="234360"/>
            <a:ext cx="1256760" cy="1256760"/>
          </a:xfrm>
          <a:prstGeom prst="rect">
            <a:avLst/>
          </a:prstGeom>
          <a:ln w="0">
            <a:noFill/>
          </a:ln>
        </p:spPr>
      </p:pic>
      <p:sp>
        <p:nvSpPr>
          <p:cNvPr id="117" name="Rechteck 5"/>
          <p:cNvSpPr/>
          <p:nvPr/>
        </p:nvSpPr>
        <p:spPr>
          <a:xfrm>
            <a:off x="6370920" y="234360"/>
            <a:ext cx="1256760" cy="1401120"/>
          </a:xfrm>
          <a:prstGeom prst="rect">
            <a:avLst/>
          </a:prstGeom>
          <a:noFill/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8" name="Textfeld 6"/>
          <p:cNvSpPr/>
          <p:nvPr/>
        </p:nvSpPr>
        <p:spPr>
          <a:xfrm>
            <a:off x="7972920" y="234360"/>
            <a:ext cx="405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VORNAME NACHNAME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feld 11"/>
          <p:cNvSpPr/>
          <p:nvPr/>
        </p:nvSpPr>
        <p:spPr>
          <a:xfrm>
            <a:off x="7972920" y="863280"/>
            <a:ext cx="3929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3200" spc="-1" strike="noStrike">
                <a:solidFill>
                  <a:srgbClr val="81725e"/>
                </a:solidFill>
                <a:latin typeface="Arial"/>
                <a:ea typeface="Arial Unicode MS"/>
              </a:rPr>
              <a:t>KONTAKTDATEN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hteck 13"/>
          <p:cNvSpPr/>
          <p:nvPr/>
        </p:nvSpPr>
        <p:spPr>
          <a:xfrm rot="19539600">
            <a:off x="5732280" y="448200"/>
            <a:ext cx="2304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400" spc="-1" strike="noStrike">
                <a:solidFill>
                  <a:schemeClr val="dk1"/>
                </a:solidFill>
                <a:latin typeface="Arial"/>
                <a:ea typeface="Arial Unicode MS"/>
              </a:rPr>
              <a:t>BILD EINFÜGEN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feld 14"/>
          <p:cNvSpPr/>
          <p:nvPr/>
        </p:nvSpPr>
        <p:spPr>
          <a:xfrm>
            <a:off x="6370920" y="1895760"/>
            <a:ext cx="5659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LEBENSLAUF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IN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KURZFORM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712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Die Deutsch-Französische Hochschule (DFH)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ctr">
            <a:noAutofit/>
          </a:bodyPr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8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b="0" lang="de-DE" sz="80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12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Die DFH in Zahlen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Foliennummernplatzhalter 9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21CBAB38-E6D3-4B05-B473-7F11CC8E2204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platzhalter 35"/>
          <p:cNvSpPr/>
          <p:nvPr/>
        </p:nvSpPr>
        <p:spPr>
          <a:xfrm>
            <a:off x="3397320" y="1582200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Deutsche, französische sowie internationale Hochschuleinrichtungen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platzhalter 35"/>
          <p:cNvSpPr/>
          <p:nvPr/>
        </p:nvSpPr>
        <p:spPr>
          <a:xfrm>
            <a:off x="3397320" y="2458440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Integrierte Studiengänge in über 20 Fachbereichen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platzhalter 35"/>
          <p:cNvSpPr/>
          <p:nvPr/>
        </p:nvSpPr>
        <p:spPr>
          <a:xfrm>
            <a:off x="3397320" y="3335040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Aktuell eingeschriebene Studierende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platzhalter 35"/>
          <p:cNvSpPr/>
          <p:nvPr/>
        </p:nvSpPr>
        <p:spPr>
          <a:xfrm>
            <a:off x="3396600" y="4211280"/>
            <a:ext cx="80625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Absolvent*innen seit unserer Gründung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platzhalter 35"/>
          <p:cNvSpPr/>
          <p:nvPr/>
        </p:nvSpPr>
        <p:spPr>
          <a:xfrm>
            <a:off x="3397320" y="5087520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Bi- und Trinationale Promovierte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rafik 15" descr=""/>
          <p:cNvPicPr/>
          <p:nvPr/>
        </p:nvPicPr>
        <p:blipFill>
          <a:blip r:embed="rId1"/>
          <a:stretch/>
        </p:blipFill>
        <p:spPr>
          <a:xfrm>
            <a:off x="2587680" y="152856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5" name="Grafik 16" descr=""/>
          <p:cNvPicPr/>
          <p:nvPr/>
        </p:nvPicPr>
        <p:blipFill>
          <a:blip r:embed="rId2"/>
          <a:stretch/>
        </p:blipFill>
        <p:spPr>
          <a:xfrm>
            <a:off x="2587680" y="240012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6" name="Grafik 14" descr=""/>
          <p:cNvPicPr/>
          <p:nvPr/>
        </p:nvPicPr>
        <p:blipFill>
          <a:blip r:embed="rId3"/>
          <a:stretch/>
        </p:blipFill>
        <p:spPr>
          <a:xfrm>
            <a:off x="2587680" y="327168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7" name="Grafik 3" descr=""/>
          <p:cNvPicPr/>
          <p:nvPr/>
        </p:nvPicPr>
        <p:blipFill>
          <a:blip r:embed="rId4"/>
          <a:stretch/>
        </p:blipFill>
        <p:spPr>
          <a:xfrm>
            <a:off x="2587680" y="4142880"/>
            <a:ext cx="698040" cy="698040"/>
          </a:xfrm>
          <a:prstGeom prst="rect">
            <a:avLst/>
          </a:prstGeom>
          <a:ln w="0">
            <a:noFill/>
          </a:ln>
        </p:spPr>
      </p:pic>
      <p:pic>
        <p:nvPicPr>
          <p:cNvPr id="138" name="Grafik 1" descr=""/>
          <p:cNvPicPr/>
          <p:nvPr/>
        </p:nvPicPr>
        <p:blipFill>
          <a:blip r:embed="rId5"/>
          <a:stretch/>
        </p:blipFill>
        <p:spPr>
          <a:xfrm>
            <a:off x="2587680" y="5014440"/>
            <a:ext cx="698040" cy="698040"/>
          </a:xfrm>
          <a:prstGeom prst="rect">
            <a:avLst/>
          </a:prstGeom>
          <a:ln w="0">
            <a:noFill/>
          </a:ln>
        </p:spPr>
      </p:pic>
      <p:sp>
        <p:nvSpPr>
          <p:cNvPr id="139" name="TextBox 6"/>
          <p:cNvSpPr/>
          <p:nvPr/>
        </p:nvSpPr>
        <p:spPr>
          <a:xfrm>
            <a:off x="1320120" y="1493640"/>
            <a:ext cx="10155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210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6"/>
          <p:cNvSpPr/>
          <p:nvPr/>
        </p:nvSpPr>
        <p:spPr>
          <a:xfrm>
            <a:off x="1320120" y="2360520"/>
            <a:ext cx="10155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194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6"/>
          <p:cNvSpPr/>
          <p:nvPr/>
        </p:nvSpPr>
        <p:spPr>
          <a:xfrm>
            <a:off x="808560" y="3237480"/>
            <a:ext cx="15231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5.810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6"/>
          <p:cNvSpPr/>
          <p:nvPr/>
        </p:nvSpPr>
        <p:spPr>
          <a:xfrm>
            <a:off x="468360" y="4104360"/>
            <a:ext cx="18615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26.941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6"/>
          <p:cNvSpPr/>
          <p:nvPr/>
        </p:nvSpPr>
        <p:spPr>
          <a:xfrm>
            <a:off x="1320120" y="4980960"/>
            <a:ext cx="10155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550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" name="Gruppierung 10"/>
          <p:cNvGrpSpPr/>
          <p:nvPr/>
        </p:nvGrpSpPr>
        <p:grpSpPr>
          <a:xfrm>
            <a:off x="4466160" y="4256640"/>
            <a:ext cx="7725240" cy="2342520"/>
            <a:chOff x="4466160" y="4256640"/>
            <a:chExt cx="7725240" cy="2342520"/>
          </a:xfrm>
        </p:grpSpPr>
        <p:pic>
          <p:nvPicPr>
            <p:cNvPr id="145" name="Bild 8" descr=""/>
            <p:cNvPicPr/>
            <p:nvPr/>
          </p:nvPicPr>
          <p:blipFill>
            <a:blip r:embed="rId6"/>
            <a:srcRect l="50093" t="0" r="0" b="0"/>
            <a:stretch/>
          </p:blipFill>
          <p:spPr>
            <a:xfrm>
              <a:off x="8331840" y="4256640"/>
              <a:ext cx="3859560" cy="234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Bild 9" descr=""/>
            <p:cNvPicPr/>
            <p:nvPr/>
          </p:nvPicPr>
          <p:blipFill>
            <a:blip r:embed="rId7"/>
            <a:srcRect l="0" t="0" r="50016" b="0"/>
            <a:stretch/>
          </p:blipFill>
          <p:spPr>
            <a:xfrm>
              <a:off x="4466160" y="4256640"/>
              <a:ext cx="3864960" cy="2342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Die Aufgaben der DFH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8" name="Grafik 2" descr=""/>
          <p:cNvPicPr/>
          <p:nvPr/>
        </p:nvPicPr>
        <p:blipFill>
          <a:blip r:embed="rId1"/>
          <a:stretch/>
        </p:blipFill>
        <p:spPr>
          <a:xfrm>
            <a:off x="675720" y="29538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49" name="Textplatzhalter 7"/>
          <p:cNvSpPr/>
          <p:nvPr/>
        </p:nvSpPr>
        <p:spPr>
          <a:xfrm>
            <a:off x="2069280" y="312264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Unterstützung der </a:t>
            </a: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Mobilität</a:t>
            </a: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 für Studierende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rafik 8" descr=""/>
          <p:cNvPicPr/>
          <p:nvPr/>
        </p:nvPicPr>
        <p:blipFill>
          <a:blip r:embed="rId2"/>
          <a:stretch/>
        </p:blipFill>
        <p:spPr>
          <a:xfrm>
            <a:off x="684000" y="1477080"/>
            <a:ext cx="804240" cy="804240"/>
          </a:xfrm>
          <a:prstGeom prst="rect">
            <a:avLst/>
          </a:prstGeom>
          <a:ln w="0">
            <a:noFill/>
          </a:ln>
        </p:spPr>
      </p:pic>
      <p:pic>
        <p:nvPicPr>
          <p:cNvPr id="151" name="Grafik 11" descr=""/>
          <p:cNvPicPr/>
          <p:nvPr/>
        </p:nvPicPr>
        <p:blipFill>
          <a:blip r:embed="rId3"/>
          <a:stretch/>
        </p:blipFill>
        <p:spPr>
          <a:xfrm>
            <a:off x="681480" y="44334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52" name="Textplatzhalter 9"/>
          <p:cNvSpPr/>
          <p:nvPr/>
        </p:nvSpPr>
        <p:spPr>
          <a:xfrm>
            <a:off x="2069280" y="460656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Förderung </a:t>
            </a: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internationaler Karrierechancen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rafik 195" descr=""/>
          <p:cNvPicPr/>
          <p:nvPr/>
        </p:nvPicPr>
        <p:blipFill>
          <a:blip r:embed="rId4"/>
          <a:srcRect l="0" t="3454" r="0" b="30922"/>
          <a:stretch/>
        </p:blipFill>
        <p:spPr>
          <a:xfrm>
            <a:off x="8079120" y="302688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54" name="Rechteck 1"/>
          <p:cNvSpPr/>
          <p:nvPr/>
        </p:nvSpPr>
        <p:spPr>
          <a:xfrm>
            <a:off x="8079120" y="3087000"/>
            <a:ext cx="4098240" cy="373464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5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156" name="Textplatzhalter 7"/>
          <p:cNvSpPr/>
          <p:nvPr/>
        </p:nvSpPr>
        <p:spPr>
          <a:xfrm>
            <a:off x="2069280" y="1533240"/>
            <a:ext cx="9313920" cy="87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Stärkung der </a:t>
            </a: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Zusammenarbeit</a:t>
            </a: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 zwischen </a:t>
            </a: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Deutschland und Frankreich </a:t>
            </a:r>
            <a:r>
              <a:rPr b="0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in den Bereichen </a:t>
            </a: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Hochschule &amp; Forschung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E25D10B-CBD8-4D6F-8D04-503CC3C6044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Die Förderprogramme der DFH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2880" cy="2062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Hochschultypen in Deutschland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Universitäten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Technische Universitäten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Fachhochschulen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Pädagogische Hochschulen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Duale Hochschulen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Textplatzhalter 2"/>
          <p:cNvSpPr/>
          <p:nvPr/>
        </p:nvSpPr>
        <p:spPr>
          <a:xfrm>
            <a:off x="6808680" y="1091880"/>
            <a:ext cx="4772880" cy="169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Hochschultypen in Frankreich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Universités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Grandes Écoles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Institut d‘Études Politiques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Écoles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0" name="Gruppieren 16"/>
          <p:cNvGrpSpPr/>
          <p:nvPr/>
        </p:nvGrpSpPr>
        <p:grpSpPr>
          <a:xfrm>
            <a:off x="1992600" y="4233600"/>
            <a:ext cx="7665120" cy="1318680"/>
            <a:chOff x="1992600" y="4233600"/>
            <a:chExt cx="7665120" cy="1318680"/>
          </a:xfrm>
        </p:grpSpPr>
        <p:sp>
          <p:nvSpPr>
            <p:cNvPr id="161" name="Richtungspfeil 4"/>
            <p:cNvSpPr/>
            <p:nvPr/>
          </p:nvSpPr>
          <p:spPr>
            <a:xfrm>
              <a:off x="1992600" y="4233600"/>
              <a:ext cx="2660040" cy="131868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Chevron 8"/>
            <p:cNvSpPr/>
            <p:nvPr/>
          </p:nvSpPr>
          <p:spPr>
            <a:xfrm>
              <a:off x="421092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Chevron 15"/>
            <p:cNvSpPr/>
            <p:nvPr/>
          </p:nvSpPr>
          <p:spPr>
            <a:xfrm>
              <a:off x="670176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Eckige Klammer links 18"/>
          <p:cNvSpPr/>
          <p:nvPr/>
        </p:nvSpPr>
        <p:spPr>
          <a:xfrm rot="16200000">
            <a:off x="3850920" y="4160160"/>
            <a:ext cx="735840" cy="365688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5" name="Eckige Klammer links 19"/>
          <p:cNvSpPr/>
          <p:nvPr/>
        </p:nvSpPr>
        <p:spPr>
          <a:xfrm rot="5400000">
            <a:off x="6525720" y="1906560"/>
            <a:ext cx="757080" cy="364680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6" name="Textfeld 20"/>
          <p:cNvSpPr/>
          <p:nvPr/>
        </p:nvSpPr>
        <p:spPr>
          <a:xfrm>
            <a:off x="2505960" y="569808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Programme mit Beginn im Bachelor und Masterabschluss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feld 21"/>
          <p:cNvSpPr/>
          <p:nvPr/>
        </p:nvSpPr>
        <p:spPr>
          <a:xfrm>
            <a:off x="5079960" y="337104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Programme mit Beginn im Master und Promotion (PhD-Track)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94B28D0-F97D-4184-920A-0D3E1CE67C0B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Die verschiedenen Fachrichtungen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Textfeld 5"/>
          <p:cNvSpPr/>
          <p:nvPr/>
        </p:nvSpPr>
        <p:spPr>
          <a:xfrm>
            <a:off x="10159920" y="2580840"/>
            <a:ext cx="1956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Übersicht über alle Studiengänge</a:t>
            </a: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: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rafik 7" descr=""/>
          <p:cNvPicPr/>
          <p:nvPr/>
        </p:nvPicPr>
        <p:blipFill>
          <a:blip r:embed="rId1"/>
          <a:stretch/>
        </p:blipFill>
        <p:spPr>
          <a:xfrm>
            <a:off x="369000" y="1104840"/>
            <a:ext cx="9790200" cy="5250600"/>
          </a:xfrm>
          <a:prstGeom prst="rect">
            <a:avLst/>
          </a:prstGeom>
          <a:ln w="0">
            <a:noFill/>
          </a:ln>
        </p:spPr>
      </p:pic>
      <p:pic>
        <p:nvPicPr>
          <p:cNvPr id="171" name="Grafik 212" descr=""/>
          <p:cNvPicPr/>
          <p:nvPr/>
        </p:nvPicPr>
        <p:blipFill>
          <a:blip r:embed="rId2"/>
          <a:stretch/>
        </p:blipFill>
        <p:spPr>
          <a:xfrm>
            <a:off x="10410480" y="364248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473B832-A7F1-42FB-886B-4F1AF4AC339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084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rgbClr val="81725e"/>
                </a:solidFill>
                <a:latin typeface="Arial"/>
                <a:ea typeface="Arial Unicode MS"/>
              </a:rPr>
              <a:t>Qualitätsmerkmale eines integrierten DFH-Studiengangs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0" y="111852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Gute Organisation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6"/>
          <p:cNvSpPr/>
          <p:nvPr/>
        </p:nvSpPr>
        <p:spPr>
          <a:xfrm>
            <a:off x="-18000" y="246348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Land &amp; Leute entdecken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6"/>
          <p:cNvSpPr/>
          <p:nvPr/>
        </p:nvSpPr>
        <p:spPr>
          <a:xfrm>
            <a:off x="128160" y="3808080"/>
            <a:ext cx="1725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Betreuung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-106200" y="4953240"/>
            <a:ext cx="2012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Kompetenzen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6"/>
          <p:cNvSpPr/>
          <p:nvPr/>
        </p:nvSpPr>
        <p:spPr>
          <a:xfrm>
            <a:off x="241560" y="5836320"/>
            <a:ext cx="1498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Mobilitäts-beihilfe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platzhalter 35"/>
          <p:cNvSpPr/>
          <p:nvPr/>
        </p:nvSpPr>
        <p:spPr>
          <a:xfrm>
            <a:off x="2022840" y="1126440"/>
            <a:ext cx="8506800" cy="8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Eine gemeinsame Studien- und Prüfungsregelung der beiden Partnerhochschulen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Zwei national anerkannte Abschlüsse (Doppeldiplom)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i.d.R keine Verlängerung der Regelstudienzeit trotz Auslandsaufenthalt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platzhalter 35"/>
          <p:cNvSpPr/>
          <p:nvPr/>
        </p:nvSpPr>
        <p:spPr>
          <a:xfrm>
            <a:off x="2021040" y="255636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Gemeinsames Studium innerhalb einer deutsch-französischen Gruppe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Studienaufenthalte im Partnerland (i.d.R. die Hälfte der Studiendauer, 2-3 Semester)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platzhalter 35"/>
          <p:cNvSpPr/>
          <p:nvPr/>
        </p:nvSpPr>
        <p:spPr>
          <a:xfrm>
            <a:off x="2021040" y="380808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Gezielte fachliche, sprachliche und organisatorische Vorbereitung (Sprachkurse usw.)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Besondere Betreuung und Förderung im In- und Ausland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platzhalter 35"/>
          <p:cNvSpPr/>
          <p:nvPr/>
        </p:nvSpPr>
        <p:spPr>
          <a:xfrm>
            <a:off x="2021040" y="4939920"/>
            <a:ext cx="850680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Erwerb herausragender fachlicher, sprachlicher sowie interkultureller Kompetenzen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Ganzheitliche Persönlichkeitsentwicklung (Selbstständigkeit, Belastbarkeit, Flexibilität, Teamfähigkeit)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platzhalter 35"/>
          <p:cNvSpPr/>
          <p:nvPr/>
        </p:nvSpPr>
        <p:spPr>
          <a:xfrm>
            <a:off x="2021040" y="6139080"/>
            <a:ext cx="85068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chemeClr val="accent2"/>
                </a:solidFill>
                <a:latin typeface="Arial"/>
                <a:ea typeface="Arial Unicode MS"/>
              </a:rPr>
              <a:t>350 € DFH-Mobilitätsbeihilfe monatlich für die Dauer des Auslandsaufenthaltes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2"/>
                </a:solidFill>
                <a:latin typeface="Arial"/>
                <a:ea typeface="Arial Unicode MS"/>
              </a:rPr>
              <a:t>Was bietet die DFH zusätzlich?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508040" y="1641600"/>
            <a:ext cx="5736600" cy="313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Interkulturelle Workshops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5" name="Grafik 12" descr=""/>
          <p:cNvPicPr/>
          <p:nvPr/>
        </p:nvPicPr>
        <p:blipFill>
          <a:blip r:embed="rId1"/>
          <a:stretch/>
        </p:blipFill>
        <p:spPr>
          <a:xfrm>
            <a:off x="459360" y="144612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6" name="Grafik 10" descr=""/>
          <p:cNvPicPr/>
          <p:nvPr/>
        </p:nvPicPr>
        <p:blipFill>
          <a:blip r:embed="rId2"/>
          <a:stretch/>
        </p:blipFill>
        <p:spPr>
          <a:xfrm>
            <a:off x="457920" y="263844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13" descr=""/>
          <p:cNvPicPr/>
          <p:nvPr/>
        </p:nvPicPr>
        <p:blipFill>
          <a:blip r:embed="rId3"/>
          <a:stretch/>
        </p:blipFill>
        <p:spPr>
          <a:xfrm>
            <a:off x="459360" y="3830760"/>
            <a:ext cx="702360" cy="702360"/>
          </a:xfrm>
          <a:prstGeom prst="rect">
            <a:avLst/>
          </a:prstGeom>
          <a:ln w="0">
            <a:noFill/>
          </a:ln>
        </p:spPr>
      </p:pic>
      <p:pic>
        <p:nvPicPr>
          <p:cNvPr id="188" name="Grafik 14" descr=""/>
          <p:cNvPicPr/>
          <p:nvPr/>
        </p:nvPicPr>
        <p:blipFill>
          <a:blip r:embed="rId4"/>
          <a:stretch/>
        </p:blipFill>
        <p:spPr>
          <a:xfrm>
            <a:off x="457920" y="5021640"/>
            <a:ext cx="705240" cy="702360"/>
          </a:xfrm>
          <a:prstGeom prst="rect">
            <a:avLst/>
          </a:prstGeom>
          <a:ln w="0">
            <a:noFill/>
          </a:ln>
        </p:spPr>
      </p:pic>
      <p:sp>
        <p:nvSpPr>
          <p:cNvPr id="189" name="Textplatzhalter 2"/>
          <p:cNvSpPr/>
          <p:nvPr/>
        </p:nvSpPr>
        <p:spPr>
          <a:xfrm>
            <a:off x="1508040" y="28339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Wirtschaftskontakte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platzhalter 2"/>
          <p:cNvSpPr/>
          <p:nvPr/>
        </p:nvSpPr>
        <p:spPr>
          <a:xfrm>
            <a:off x="1508040" y="40255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Exzellenzpreise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platzhalter 2"/>
          <p:cNvSpPr/>
          <p:nvPr/>
        </p:nvSpPr>
        <p:spPr>
          <a:xfrm>
            <a:off x="1508040" y="529920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Alumni-Netzwerke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B620C44-0110-4B98-B470-0BF336098CA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DFH_Vorlage_De_Neues_Template</Template>
  <TotalTime>105</TotalTime>
  <Application>LibreOffice/7.6.7.2$Windows_X86_64 LibreOffice_project/dd47e4b30cb7dab30588d6c79c651f218165e3c5</Application>
  <AppVersion>15.0000</AppVersion>
  <Words>757</Words>
  <Paragraphs>181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2023-09-22T07:36:51Z</dcterms:created>
  <dc:creator>Svea Fuchs</dc:creator>
  <dc:description/>
  <dc:language>de-DE</dc:language>
  <cp:lastModifiedBy/>
  <cp:lastPrinted>2023-05-02T09:48:39Z</cp:lastPrinted>
  <dcterms:modified xsi:type="dcterms:W3CDTF">2024-12-16T16:30:38Z</dcterms:modified>
  <cp:revision>31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20</vt:i4>
  </property>
</Properties>
</file>