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media/image1.wmf" ContentType="image/x-wmf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27.wmf" ContentType="image/x-wmf"/>
  <Override PartName="/ppt/media/image16.png" ContentType="image/png"/>
  <Override PartName="/ppt/media/image28.wmf" ContentType="image/x-wmf"/>
  <Override PartName="/ppt/media/image17.png" ContentType="image/png"/>
  <Override PartName="/ppt/media/image29.wmf" ContentType="image/x-wmf"/>
  <Override PartName="/ppt/media/image18.png" ContentType="image/png"/>
  <Override PartName="/ppt/media/image19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6.jpeg" ContentType="image/jpeg"/>
  <Override PartName="/ppt/media/image30.png" ContentType="image/png"/>
  <Override PartName="/ppt/media/image31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cd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Arial"/>
                    <a:ea typeface="Arial Unicode M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</c:ser>
        <c:gapWidth val="150"/>
        <c:overlap val="100"/>
        <c:axId val="37192675"/>
        <c:axId val="73556869"/>
      </c:barChart>
      <c:catAx>
        <c:axId val="3719267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404040"/>
                </a:solidFill>
                <a:latin typeface="Arial"/>
                <a:ea typeface="Arial Unicode MS"/>
              </a:defRPr>
            </a:pPr>
          </a:p>
        </c:txPr>
        <c:crossAx val="73556869"/>
        <c:crosses val="autoZero"/>
        <c:auto val="1"/>
        <c:lblAlgn val="ctr"/>
        <c:lblOffset val="100"/>
        <c:noMultiLvlLbl val="0"/>
      </c:catAx>
      <c:valAx>
        <c:axId val="73556869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404040"/>
                </a:solidFill>
                <a:latin typeface="Arial"/>
                <a:ea typeface="Arial Unicode MS"/>
              </a:defRPr>
            </a:pPr>
          </a:p>
        </c:txPr>
        <c:crossAx val="3719267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648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itter - Layouthil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A7DA1957-6808-4909-9558-CCC25B0FE2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_Titelfolie_mit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7071EEF4-75C2-425A-9D80-4B81B48D52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lie mit Feld WLAN Zu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1A9EAF0B-5DC0-45F5-BCB9-F348A446F5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CC031B7-8B60-4CD2-85CE-D2CD0718EE1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Folie Bild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5AC4F28-2A72-47B6-95EB-F0535CE4C2A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lie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1C798C22-CCE7-4DDD-9348-2E9CC3E304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Folie 1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D85804BE-3D87-4601-B1C0-478EF43FEA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lie 2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8E1CBE8F-ADB6-4C4A-91EA-F3BA46C9D1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Impressum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wmf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wmf"/><Relationship Id="rId3" Type="http://schemas.openxmlformats.org/officeDocument/2006/relationships/image" Target="../media/image4.png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ild 14" descr=""/>
          <p:cNvPicPr/>
          <p:nvPr/>
        </p:nvPicPr>
        <p:blipFill>
          <a:blip r:embed="rId2"/>
          <a:srcRect l="0" t="9397" r="0" b="48669"/>
          <a:stretch/>
        </p:blipFill>
        <p:spPr>
          <a:xfrm>
            <a:off x="797400" y="0"/>
            <a:ext cx="8487720" cy="3434760"/>
          </a:xfrm>
          <a:prstGeom prst="rect">
            <a:avLst/>
          </a:prstGeom>
          <a:ln w="0">
            <a:noFill/>
          </a:ln>
        </p:spPr>
      </p:pic>
      <p:sp>
        <p:nvSpPr>
          <p:cNvPr id="1" name="Rectangle 8"/>
          <p:cNvSpPr/>
          <p:nvPr/>
        </p:nvSpPr>
        <p:spPr>
          <a:xfrm>
            <a:off x="0" y="3430440"/>
            <a:ext cx="12191760" cy="34272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" name="Bild 15" descr=""/>
          <p:cNvPicPr/>
          <p:nvPr/>
        </p:nvPicPr>
        <p:blipFill>
          <a:blip r:embed="rId3"/>
          <a:srcRect l="0" t="51219" r="0" b="6888"/>
          <a:stretch/>
        </p:blipFill>
        <p:spPr>
          <a:xfrm>
            <a:off x="797400" y="3426120"/>
            <a:ext cx="8487720" cy="34315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985680" y="3860640"/>
            <a:ext cx="10596600" cy="6562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985680" y="4529160"/>
            <a:ext cx="1059660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" name="Bogen 9"/>
          <p:cNvSpPr/>
          <p:nvPr/>
        </p:nvSpPr>
        <p:spPr>
          <a:xfrm flipH="1" rot="16200000">
            <a:off x="2064960" y="880560"/>
            <a:ext cx="731160" cy="62028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6" name="Bogen 12"/>
          <p:cNvSpPr/>
          <p:nvPr/>
        </p:nvSpPr>
        <p:spPr>
          <a:xfrm rot="5400000">
            <a:off x="3562920" y="1346760"/>
            <a:ext cx="731160" cy="10933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7" name="Oval 13"/>
          <p:cNvSpPr/>
          <p:nvPr/>
        </p:nvSpPr>
        <p:spPr>
          <a:xfrm>
            <a:off x="3904920" y="223524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8" name="Bogen 16"/>
          <p:cNvSpPr/>
          <p:nvPr/>
        </p:nvSpPr>
        <p:spPr>
          <a:xfrm rot="5400000">
            <a:off x="5180040" y="496440"/>
            <a:ext cx="731160" cy="10933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9" name="Oval 17"/>
          <p:cNvSpPr/>
          <p:nvPr/>
        </p:nvSpPr>
        <p:spPr>
          <a:xfrm>
            <a:off x="5522400" y="138528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0" name="Bogen 18"/>
          <p:cNvSpPr/>
          <p:nvPr/>
        </p:nvSpPr>
        <p:spPr>
          <a:xfrm rot="5400000">
            <a:off x="1348920" y="1681560"/>
            <a:ext cx="731160" cy="10933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1" name="Oval 19"/>
          <p:cNvSpPr/>
          <p:nvPr/>
        </p:nvSpPr>
        <p:spPr>
          <a:xfrm>
            <a:off x="1690920" y="257004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2" name="Abgerundetes Rechteck 20"/>
          <p:cNvSpPr/>
          <p:nvPr/>
        </p:nvSpPr>
        <p:spPr>
          <a:xfrm>
            <a:off x="1782360" y="914760"/>
            <a:ext cx="6890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mobile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3" name="Abgerundetes Rechteck 21"/>
          <p:cNvSpPr/>
          <p:nvPr/>
        </p:nvSpPr>
        <p:spPr>
          <a:xfrm>
            <a:off x="1206000" y="1956240"/>
            <a:ext cx="15044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ouvert au monde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4" name="Abgerundetes Rechteck 22"/>
          <p:cNvSpPr/>
          <p:nvPr/>
        </p:nvSpPr>
        <p:spPr>
          <a:xfrm>
            <a:off x="3821760" y="1627560"/>
            <a:ext cx="105948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scientifique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5" name="Oval 23"/>
          <p:cNvSpPr/>
          <p:nvPr/>
        </p:nvSpPr>
        <p:spPr>
          <a:xfrm>
            <a:off x="2408760" y="153216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6" name="Abgerundetes Rechteck 24"/>
          <p:cNvSpPr/>
          <p:nvPr/>
        </p:nvSpPr>
        <p:spPr>
          <a:xfrm>
            <a:off x="7536240" y="2450880"/>
            <a:ext cx="87048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excellent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" name="Bogen 25"/>
          <p:cNvSpPr/>
          <p:nvPr/>
        </p:nvSpPr>
        <p:spPr>
          <a:xfrm flipH="1" rot="16200000">
            <a:off x="8259840" y="2293920"/>
            <a:ext cx="706320" cy="80460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8" name="Abgerundetes Rechteck 26"/>
          <p:cNvSpPr/>
          <p:nvPr/>
        </p:nvSpPr>
        <p:spPr>
          <a:xfrm>
            <a:off x="5182920" y="2134440"/>
            <a:ext cx="9176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européen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9" name="Abgerundetes Rechteck 27"/>
          <p:cNvSpPr/>
          <p:nvPr/>
        </p:nvSpPr>
        <p:spPr>
          <a:xfrm>
            <a:off x="5831280" y="771480"/>
            <a:ext cx="5018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dual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0" name="Abgerundetes Rechteck 28"/>
          <p:cNvSpPr/>
          <p:nvPr/>
        </p:nvSpPr>
        <p:spPr>
          <a:xfrm>
            <a:off x="8416800" y="1605960"/>
            <a:ext cx="83988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innovant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" name="Bogen 29"/>
          <p:cNvSpPr/>
          <p:nvPr/>
        </p:nvSpPr>
        <p:spPr>
          <a:xfrm flipV="1" rot="5400000">
            <a:off x="5511240" y="1989360"/>
            <a:ext cx="758880" cy="840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2" name="Oval 30"/>
          <p:cNvSpPr/>
          <p:nvPr/>
        </p:nvSpPr>
        <p:spPr>
          <a:xfrm>
            <a:off x="5875200" y="276516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3" name="Bogen 31"/>
          <p:cNvSpPr/>
          <p:nvPr/>
        </p:nvSpPr>
        <p:spPr>
          <a:xfrm flipH="1" rot="16200000">
            <a:off x="8565120" y="1550520"/>
            <a:ext cx="731160" cy="62028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4" name="Oval 32"/>
          <p:cNvSpPr/>
          <p:nvPr/>
        </p:nvSpPr>
        <p:spPr>
          <a:xfrm>
            <a:off x="8908560" y="2202120"/>
            <a:ext cx="47880" cy="4788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5" name="Oval 33"/>
          <p:cNvSpPr/>
          <p:nvPr/>
        </p:nvSpPr>
        <p:spPr>
          <a:xfrm>
            <a:off x="8620200" y="3025080"/>
            <a:ext cx="47880" cy="47880"/>
          </a:xfrm>
          <a:prstGeom prst="ellipse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6" name="Abgerundetes Rechteck 34"/>
          <p:cNvSpPr/>
          <p:nvPr/>
        </p:nvSpPr>
        <p:spPr>
          <a:xfrm>
            <a:off x="2793960" y="2471040"/>
            <a:ext cx="7106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horzOverflow="overflow" lIns="72000" rIns="72000" tIns="0" bIns="468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integré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" name="Bogen 35"/>
          <p:cNvSpPr/>
          <p:nvPr/>
        </p:nvSpPr>
        <p:spPr>
          <a:xfrm flipH="1" rot="16200000">
            <a:off x="3438000" y="2333880"/>
            <a:ext cx="706320" cy="80460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8" name="Oval 36"/>
          <p:cNvSpPr/>
          <p:nvPr/>
        </p:nvSpPr>
        <p:spPr>
          <a:xfrm>
            <a:off x="3798360" y="306504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tIns="16920" bIns="169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9" name="Bild 11" descr=""/>
          <p:cNvPicPr/>
          <p:nvPr/>
        </p:nvPicPr>
        <p:blipFill>
          <a:blip r:embed="rId4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ieren 15"/>
          <p:cNvGrpSpPr/>
          <p:nvPr/>
        </p:nvGrpSpPr>
        <p:grpSpPr>
          <a:xfrm>
            <a:off x="453960" y="320760"/>
            <a:ext cx="11276280" cy="6035400"/>
            <a:chOff x="453960" y="320760"/>
            <a:chExt cx="11276280" cy="6035400"/>
          </a:xfrm>
        </p:grpSpPr>
        <p:cxnSp>
          <p:nvCxnSpPr>
            <p:cNvPr id="90" name="Gerade Verbindung 16"/>
            <p:cNvCxnSpPr/>
            <p:nvPr/>
          </p:nvCxnSpPr>
          <p:spPr>
            <a:xfrm>
              <a:off x="457200" y="322920"/>
              <a:ext cx="1127340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1" name="Gerade Verbindung 17"/>
            <p:cNvCxnSpPr/>
            <p:nvPr/>
          </p:nvCxnSpPr>
          <p:spPr>
            <a:xfrm>
              <a:off x="457200" y="6349680"/>
              <a:ext cx="1126656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2" name="Gerade Verbindung 18"/>
            <p:cNvCxnSpPr/>
            <p:nvPr/>
          </p:nvCxnSpPr>
          <p:spPr>
            <a:xfrm>
              <a:off x="453960" y="320760"/>
              <a:ext cx="360" cy="602964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3" name="Gerade Verbindung 19"/>
            <p:cNvCxnSpPr/>
            <p:nvPr/>
          </p:nvCxnSpPr>
          <p:spPr>
            <a:xfrm>
              <a:off x="11730240" y="327600"/>
              <a:ext cx="360" cy="602280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4" name="Gerade Verbindung 20"/>
            <p:cNvCxnSpPr/>
            <p:nvPr/>
          </p:nvCxnSpPr>
          <p:spPr>
            <a:xfrm>
              <a:off x="6087960" y="1078560"/>
              <a:ext cx="8640" cy="52779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5" name="Gerade Verbindung 21"/>
            <p:cNvCxnSpPr/>
            <p:nvPr/>
          </p:nvCxnSpPr>
          <p:spPr>
            <a:xfrm>
              <a:off x="457200" y="1074240"/>
              <a:ext cx="1126656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6" name="Gerade Verbindung 22"/>
            <p:cNvCxnSpPr/>
            <p:nvPr/>
          </p:nvCxnSpPr>
          <p:spPr>
            <a:xfrm>
              <a:off x="457200" y="3712680"/>
              <a:ext cx="1126656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7" name="Gerade Verbindung 23"/>
            <p:cNvCxnSpPr/>
            <p:nvPr/>
          </p:nvCxnSpPr>
          <p:spPr>
            <a:xfrm>
              <a:off x="3275280" y="1071720"/>
              <a:ext cx="360" cy="526428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8" name="Gerade Verbindung 24"/>
            <p:cNvCxnSpPr/>
            <p:nvPr/>
          </p:nvCxnSpPr>
          <p:spPr>
            <a:xfrm>
              <a:off x="8908560" y="1071720"/>
              <a:ext cx="9360" cy="52779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</p:grp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9360" y="324360"/>
            <a:ext cx="10512720" cy="3740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de-DE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Mastertitelformat bearbeiten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dt" idx="1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ftr" idx="1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sldNum" idx="1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AEA8D9-3528-4F50-95D1-B2CB58EB4BAE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45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04" name="Rectangle 8"/>
          <p:cNvSpPr/>
          <p:nvPr/>
        </p:nvSpPr>
        <p:spPr>
          <a:xfrm>
            <a:off x="0" y="3430440"/>
            <a:ext cx="12191760" cy="34272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105" name="Bild 15" descr=""/>
          <p:cNvPicPr/>
          <p:nvPr/>
        </p:nvPicPr>
        <p:blipFill>
          <a:blip r:embed="rId2"/>
          <a:srcRect l="0" t="51219" r="0" b="6888"/>
          <a:stretch/>
        </p:blipFill>
        <p:spPr>
          <a:xfrm>
            <a:off x="797400" y="3426120"/>
            <a:ext cx="8487720" cy="343152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85680" y="3860640"/>
            <a:ext cx="10596600" cy="6562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985680" y="4529160"/>
            <a:ext cx="1059660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6102360" y="0"/>
            <a:ext cx="6089040" cy="68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09" name="Rectangle 8"/>
          <p:cNvSpPr/>
          <p:nvPr/>
        </p:nvSpPr>
        <p:spPr>
          <a:xfrm>
            <a:off x="0" y="0"/>
            <a:ext cx="6102000" cy="68576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110" name="Bild 15" descr=""/>
          <p:cNvPicPr/>
          <p:nvPr/>
        </p:nvPicPr>
        <p:blipFill>
          <a:blip r:embed="rId2"/>
          <a:srcRect l="2883" t="9397" r="25301" b="6888"/>
          <a:stretch/>
        </p:blipFill>
        <p:spPr>
          <a:xfrm>
            <a:off x="0" y="0"/>
            <a:ext cx="609552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29840" y="3588480"/>
            <a:ext cx="5255640" cy="1198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lt1"/>
                </a:solidFill>
                <a:latin typeface="Arial"/>
                <a:ea typeface="Arial Unicode MS"/>
              </a:rPr>
              <a:t>Titelzeile 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lt1"/>
                </a:solidFill>
                <a:latin typeface="Arial"/>
                <a:ea typeface="Arial Unicode MS"/>
              </a:rPr>
              <a:t>Französisch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29840" y="4817160"/>
            <a:ext cx="5255640" cy="5176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Bild 17" descr=""/>
          <p:cNvPicPr/>
          <p:nvPr/>
        </p:nvPicPr>
        <p:blipFill>
          <a:blip r:embed="rId2"/>
          <a:srcRect l="-2496" t="9397" r="30683" b="6888"/>
          <a:stretch/>
        </p:blipFill>
        <p:spPr>
          <a:xfrm>
            <a:off x="0" y="0"/>
            <a:ext cx="6095160" cy="6857640"/>
          </a:xfrm>
          <a:prstGeom prst="rect">
            <a:avLst/>
          </a:prstGeom>
          <a:ln w="0">
            <a:noFill/>
          </a:ln>
        </p:spPr>
      </p:pic>
      <p:pic>
        <p:nvPicPr>
          <p:cNvPr id="115" name="Bild 12" descr=""/>
          <p:cNvPicPr/>
          <p:nvPr/>
        </p:nvPicPr>
        <p:blipFill>
          <a:blip r:embed="rId3"/>
          <a:stretch/>
        </p:blipFill>
        <p:spPr>
          <a:xfrm>
            <a:off x="457560" y="32076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6102360" y="0"/>
            <a:ext cx="6089040" cy="68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29840" y="3429000"/>
            <a:ext cx="5255640" cy="1198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accent1"/>
                </a:solidFill>
                <a:latin typeface="Arial"/>
                <a:ea typeface="Arial Unicode MS"/>
              </a:rPr>
              <a:t>Titelzeile 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accent1"/>
                </a:solidFill>
                <a:latin typeface="Arial"/>
                <a:ea typeface="Arial Unicode MS"/>
              </a:rPr>
              <a:t>Französisch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29840" y="4636800"/>
            <a:ext cx="5255640" cy="2714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accent1"/>
                </a:solidFill>
                <a:latin typeface="Arial"/>
                <a:ea typeface="Arial Unicode MS"/>
              </a:rPr>
              <a:t>Untertitel Französisch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ild 17" descr=""/>
          <p:cNvPicPr/>
          <p:nvPr/>
        </p:nvPicPr>
        <p:blipFill>
          <a:blip r:embed="rId2"/>
          <a:srcRect l="-2496" t="9397" r="30683" b="6888"/>
          <a:stretch/>
        </p:blipFill>
        <p:spPr>
          <a:xfrm>
            <a:off x="0" y="0"/>
            <a:ext cx="6095160" cy="6857640"/>
          </a:xfrm>
          <a:prstGeom prst="rect">
            <a:avLst/>
          </a:prstGeom>
          <a:ln w="0">
            <a:noFill/>
          </a:ln>
        </p:spPr>
      </p:pic>
      <p:pic>
        <p:nvPicPr>
          <p:cNvPr id="121" name="Bildplatzhalter 2" descr="alumni-club-logo.png"/>
          <p:cNvPicPr/>
          <p:nvPr/>
        </p:nvPicPr>
        <p:blipFill>
          <a:blip r:embed="rId3"/>
          <a:srcRect l="0" t="12120" r="0" b="9413"/>
          <a:stretch/>
        </p:blipFill>
        <p:spPr>
          <a:xfrm>
            <a:off x="457560" y="1354320"/>
            <a:ext cx="1998000" cy="654120"/>
          </a:xfrm>
          <a:prstGeom prst="rect">
            <a:avLst/>
          </a:prstGeom>
          <a:ln w="0">
            <a:noFill/>
          </a:ln>
        </p:spPr>
      </p:pic>
      <p:pic>
        <p:nvPicPr>
          <p:cNvPr id="122" name="Bild 12" descr=""/>
          <p:cNvPicPr/>
          <p:nvPr/>
        </p:nvPicPr>
        <p:blipFill>
          <a:blip r:embed="rId4"/>
          <a:stretch/>
        </p:blipFill>
        <p:spPr>
          <a:xfrm>
            <a:off x="457560" y="32076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6102360" y="0"/>
            <a:ext cx="6089040" cy="68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29840" y="3429000"/>
            <a:ext cx="5255640" cy="1198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accent1"/>
                </a:solidFill>
                <a:latin typeface="Arial"/>
                <a:ea typeface="Arial Unicode MS"/>
              </a:rPr>
              <a:t>Titelzeile 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accent1"/>
                </a:solidFill>
                <a:latin typeface="Arial"/>
                <a:ea typeface="Arial Unicode MS"/>
              </a:rPr>
              <a:t>Französisch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29840" y="4636800"/>
            <a:ext cx="5255640" cy="2714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accent1"/>
                </a:solidFill>
                <a:latin typeface="Arial"/>
                <a:ea typeface="Arial Unicode MS"/>
              </a:rPr>
              <a:t>Untertitel Französisch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32880" y="2143800"/>
            <a:ext cx="5549040" cy="4049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rIns="72000" tIns="72000" bIns="0" anchor="ctr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9700920" y="4539960"/>
            <a:ext cx="1881000" cy="2084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rIns="72000" tIns="36000" bIns="0" anchor="ctr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 Unicode MS"/>
              </a:rPr>
              <a:t>Untertitel Französisch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Bild 14" descr=""/>
          <p:cNvPicPr/>
          <p:nvPr/>
        </p:nvPicPr>
        <p:blipFill>
          <a:blip r:embed="rId2"/>
          <a:srcRect l="0" t="9397" r="0" b="48669"/>
          <a:stretch/>
        </p:blipFill>
        <p:spPr>
          <a:xfrm>
            <a:off x="797400" y="0"/>
            <a:ext cx="8487720" cy="343476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8"/>
          <p:cNvSpPr/>
          <p:nvPr/>
        </p:nvSpPr>
        <p:spPr>
          <a:xfrm>
            <a:off x="0" y="3430440"/>
            <a:ext cx="12191760" cy="34272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132" name="Bild 15" descr=""/>
          <p:cNvPicPr/>
          <p:nvPr/>
        </p:nvPicPr>
        <p:blipFill>
          <a:blip r:embed="rId3"/>
          <a:srcRect l="0" t="51219" r="0" b="6888"/>
          <a:stretch/>
        </p:blipFill>
        <p:spPr>
          <a:xfrm>
            <a:off x="797400" y="3426120"/>
            <a:ext cx="8487720" cy="343152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985680" y="3860640"/>
            <a:ext cx="10596600" cy="6562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985680" y="4529160"/>
            <a:ext cx="1059660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35" name="Bild 11" descr=""/>
          <p:cNvPicPr/>
          <p:nvPr/>
        </p:nvPicPr>
        <p:blipFill>
          <a:blip r:embed="rId4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5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dt" idx="1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ftr" idx="1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sldNum" idx="19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CBA92C-48AD-459F-BAFD-6E0EF78C7FB0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62240" y="1446120"/>
            <a:ext cx="9111600" cy="4200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108000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Zweite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288000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65000"/>
              <a:buFont typeface="Wingdings" charset="2"/>
              <a:buChar char="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Dritte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504000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Vierte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684000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Fünfte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41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dt" idx="2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ftr" idx="2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sldNum" idx="2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C5234D-DF00-4E0C-88E6-251F8C0C8885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3680" y="2178000"/>
            <a:ext cx="9110880" cy="33055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108000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Zweite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288000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65000"/>
              <a:buFont typeface="Wingdings" charset="2"/>
              <a:buChar char="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Dritte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504000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Vierte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684000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Fünfte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463680" y="1703520"/>
            <a:ext cx="9110880" cy="2970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b="0" lang="en-US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8740080" y="5936760"/>
            <a:ext cx="2840400" cy="271440"/>
          </a:xfrm>
          <a:prstGeom prst="rect">
            <a:avLst/>
          </a:prstGeom>
          <a:noFill/>
          <a:ln w="648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Feld WLAN Zugang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50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body"/>
          </p:nvPr>
        </p:nvSpPr>
        <p:spPr>
          <a:xfrm>
            <a:off x="2021040" y="333720"/>
            <a:ext cx="75312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ldNum" idx="1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913214-4E8B-487B-801B-327A001AA6BE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Rechteck 8"/>
          <p:cNvSpPr/>
          <p:nvPr/>
        </p:nvSpPr>
        <p:spPr>
          <a:xfrm>
            <a:off x="0" y="0"/>
            <a:ext cx="1791720" cy="68576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33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18"/>
          <p:cNvSpPr/>
          <p:nvPr/>
        </p:nvSpPr>
        <p:spPr>
          <a:xfrm>
            <a:off x="0" y="0"/>
            <a:ext cx="27741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36" name="그룹 6"/>
          <p:cNvGrpSpPr/>
          <p:nvPr/>
        </p:nvGrpSpPr>
        <p:grpSpPr>
          <a:xfrm>
            <a:off x="1059120" y="3809880"/>
            <a:ext cx="587520" cy="587160"/>
            <a:chOff x="1059120" y="3809880"/>
            <a:chExt cx="587520" cy="587160"/>
          </a:xfrm>
        </p:grpSpPr>
        <p:sp>
          <p:nvSpPr>
            <p:cNvPr id="37" name="직사각형 7"/>
            <p:cNvSpPr/>
            <p:nvPr/>
          </p:nvSpPr>
          <p:spPr>
            <a:xfrm>
              <a:off x="1059120" y="3809880"/>
              <a:ext cx="146520" cy="587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8" name="직사각형 10"/>
            <p:cNvSpPr/>
            <p:nvPr/>
          </p:nvSpPr>
          <p:spPr>
            <a:xfrm rot="5400000">
              <a:off x="1353240" y="4103640"/>
              <a:ext cx="146520" cy="44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2976120" y="3254760"/>
            <a:ext cx="74516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520280" y="2934720"/>
            <a:ext cx="1140840" cy="10717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0" anchor="ctr">
            <a:noAutofit/>
          </a:bodyPr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8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01</a:t>
            </a:r>
            <a:endParaRPr b="0" lang="en-US" sz="8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41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3"/>
          <p:cNvSpPr/>
          <p:nvPr/>
        </p:nvSpPr>
        <p:spPr>
          <a:xfrm>
            <a:off x="0" y="0"/>
            <a:ext cx="610308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44" name="그룹 3"/>
          <p:cNvGrpSpPr/>
          <p:nvPr/>
        </p:nvGrpSpPr>
        <p:grpSpPr>
          <a:xfrm>
            <a:off x="4937400" y="321120"/>
            <a:ext cx="587520" cy="587160"/>
            <a:chOff x="4937400" y="321120"/>
            <a:chExt cx="587520" cy="587160"/>
          </a:xfrm>
        </p:grpSpPr>
        <p:sp>
          <p:nvSpPr>
            <p:cNvPr id="45" name="직사각형 4"/>
            <p:cNvSpPr/>
            <p:nvPr/>
          </p:nvSpPr>
          <p:spPr>
            <a:xfrm rot="10800000">
              <a:off x="5378400" y="321120"/>
              <a:ext cx="146520" cy="587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6" name="직사각형 5"/>
            <p:cNvSpPr/>
            <p:nvPr/>
          </p:nvSpPr>
          <p:spPr>
            <a:xfrm rot="16200000">
              <a:off x="5084280" y="174240"/>
              <a:ext cx="146520" cy="44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7" name="그룹 6"/>
          <p:cNvGrpSpPr/>
          <p:nvPr/>
        </p:nvGrpSpPr>
        <p:grpSpPr>
          <a:xfrm>
            <a:off x="678960" y="5597640"/>
            <a:ext cx="587520" cy="587160"/>
            <a:chOff x="678960" y="5597640"/>
            <a:chExt cx="587520" cy="587160"/>
          </a:xfrm>
        </p:grpSpPr>
        <p:sp>
          <p:nvSpPr>
            <p:cNvPr id="48" name="직사각형 7"/>
            <p:cNvSpPr/>
            <p:nvPr/>
          </p:nvSpPr>
          <p:spPr>
            <a:xfrm>
              <a:off x="678960" y="5597640"/>
              <a:ext cx="146520" cy="587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9" name="직사각형 10"/>
            <p:cNvSpPr/>
            <p:nvPr/>
          </p:nvSpPr>
          <p:spPr>
            <a:xfrm rot="5400000">
              <a:off x="973080" y="5891400"/>
              <a:ext cx="146520" cy="44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body"/>
          </p:nvPr>
        </p:nvSpPr>
        <p:spPr>
          <a:xfrm>
            <a:off x="6103440" y="0"/>
            <a:ext cx="6088320" cy="68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3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4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173E6D-72A2-4BF4-A403-ACCC86B180CA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471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6198840" y="1387080"/>
            <a:ext cx="5531400" cy="2970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b="0" lang="en-US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6198840" y="1821240"/>
            <a:ext cx="5531040" cy="42782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Zweite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288000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65000"/>
              <a:buFont typeface="Wingdings" charset="2"/>
              <a:buChar char="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Dritte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504000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Vierte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684000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Fünfte Ebene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58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dt" idx="5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6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7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B5E273-5C37-4036-A750-7BE2AC8158C7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471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6198840" y="1387080"/>
            <a:ext cx="5531400" cy="2970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b="0" lang="en-US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6198840" y="1828080"/>
            <a:ext cx="5531040" cy="42710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66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dt" idx="8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ftr" idx="9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sldNum" idx="10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808A2F4-4010-4952-AD31-47D7A37272CC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229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body"/>
          </p:nvPr>
        </p:nvSpPr>
        <p:spPr>
          <a:xfrm>
            <a:off x="6198840" y="1387080"/>
            <a:ext cx="5531400" cy="2970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b="0" lang="en-US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body"/>
          </p:nvPr>
        </p:nvSpPr>
        <p:spPr>
          <a:xfrm>
            <a:off x="6198840" y="1803600"/>
            <a:ext cx="5531040" cy="42951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74" name="PlaceHolder 8"/>
          <p:cNvSpPr>
            <a:spLocks noGrp="1"/>
          </p:cNvSpPr>
          <p:nvPr>
            <p:ph type="body"/>
          </p:nvPr>
        </p:nvSpPr>
        <p:spPr>
          <a:xfrm>
            <a:off x="453960" y="3789360"/>
            <a:ext cx="5563080" cy="230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75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 idx="1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 idx="1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 idx="1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A67951-056A-4361-9D39-CC555EE73F44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227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560" y="3765960"/>
            <a:ext cx="11272320" cy="2966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Mastertextformat bearbeiten</a:t>
            </a:r>
            <a:endParaRPr b="0" lang="en-US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198840" y="1386000"/>
            <a:ext cx="5524560" cy="227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marL="864000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2" marL="1296000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3" marL="1728000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4" marL="2160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5" marL="2592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6" marL="3024000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457200" y="4168800"/>
            <a:ext cx="11272680" cy="178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84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"/>
          <p:cNvSpPr/>
          <p:nvPr/>
        </p:nvSpPr>
        <p:spPr>
          <a:xfrm>
            <a:off x="0" y="0"/>
            <a:ext cx="6089760" cy="68576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6" name="Bild 11" descr=""/>
          <p:cNvPicPr/>
          <p:nvPr/>
        </p:nvPicPr>
        <p:blipFill>
          <a:blip r:embed="rId2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6450840" y="3912120"/>
            <a:ext cx="4847760" cy="276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Relationship Id="rId4" Type="http://schemas.openxmlformats.org/officeDocument/2006/relationships/hyperlink" Target="mailto:info@dfh-ufa.org" TargetMode="External"/><Relationship Id="rId5" Type="http://schemas.openxmlformats.org/officeDocument/2006/relationships/hyperlink" Target="http://www.dfh-ufa.org/" TargetMode="External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rafik 5" descr=""/>
          <p:cNvPicPr/>
          <p:nvPr/>
        </p:nvPicPr>
        <p:blipFill>
          <a:blip r:embed="rId1"/>
          <a:stretch/>
        </p:blipFill>
        <p:spPr>
          <a:xfrm>
            <a:off x="0" y="-320760"/>
            <a:ext cx="12191760" cy="7499520"/>
          </a:xfrm>
          <a:prstGeom prst="rect">
            <a:avLst/>
          </a:prstGeom>
          <a:ln w="0">
            <a:noFill/>
          </a:ln>
        </p:spPr>
      </p:pic>
      <p:pic>
        <p:nvPicPr>
          <p:cNvPr id="152" name="Bildplatzhalter 3" descr=""/>
          <p:cNvPicPr/>
          <p:nvPr/>
        </p:nvPicPr>
        <p:blipFill>
          <a:blip r:embed="rId2"/>
          <a:srcRect l="-669329" t="-457188" r="-669329" b="-457188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2964600" y="3319560"/>
            <a:ext cx="8617680" cy="11566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rIns="72000" tIns="72000" bIns="0" anchor="ctr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4400" spc="-1" strike="noStrike">
                <a:solidFill>
                  <a:schemeClr val="lt1"/>
                </a:solidFill>
                <a:latin typeface="Arial"/>
                <a:ea typeface="Arial Unicode MS"/>
              </a:rPr>
              <a:t>Les cursus de l’Université franco-allemande (UFA)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9700920" y="4539960"/>
            <a:ext cx="1881000" cy="2084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rIns="72000" tIns="36000" bIns="0" anchor="ctr">
            <a:noAutofit/>
          </a:bodyPr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 Unicode MS"/>
              </a:rPr>
              <a:t>[Nom de votre cursus]</a:t>
            </a:r>
            <a:endParaRPr b="0" lang="en-US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155" name="Gruppierung 9"/>
          <p:cNvGrpSpPr/>
          <p:nvPr/>
        </p:nvGrpSpPr>
        <p:grpSpPr>
          <a:xfrm>
            <a:off x="9458280" y="171720"/>
            <a:ext cx="2123640" cy="790200"/>
            <a:chOff x="9458280" y="171720"/>
            <a:chExt cx="2123640" cy="790200"/>
          </a:xfrm>
        </p:grpSpPr>
        <p:sp>
          <p:nvSpPr>
            <p:cNvPr id="156" name="Rechteck 10"/>
            <p:cNvSpPr/>
            <p:nvPr/>
          </p:nvSpPr>
          <p:spPr>
            <a:xfrm>
              <a:off x="9458280" y="171720"/>
              <a:ext cx="2123640" cy="79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157" name="Bild 19" descr=""/>
            <p:cNvPicPr/>
            <p:nvPr/>
          </p:nvPicPr>
          <p:blipFill>
            <a:blip r:embed="rId3"/>
            <a:stretch/>
          </p:blipFill>
          <p:spPr>
            <a:xfrm>
              <a:off x="9521280" y="235080"/>
              <a:ext cx="1998000" cy="6631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Et qu’en pensent les diplômé*es de l’UFA ?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36" name="Foliennummernplatzhalter 9"/>
          <p:cNvSpPr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fld id="{A20EF53F-EFC2-4571-A744-2F74D856BDAF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7" name="Textplatzhalter 35"/>
          <p:cNvSpPr/>
          <p:nvPr/>
        </p:nvSpPr>
        <p:spPr>
          <a:xfrm>
            <a:off x="3397320" y="1582200"/>
            <a:ext cx="806220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des diplômés considèrent leur double diplôme comme un atout dans leur recherche d’emploi.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8" name="Textplatzhalter 35"/>
          <p:cNvSpPr/>
          <p:nvPr/>
        </p:nvSpPr>
        <p:spPr>
          <a:xfrm>
            <a:off x="3397320" y="2875320"/>
            <a:ext cx="806220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des diplômés ont mis moins de trois mois à trouver un emploi dans leur domaine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9" name="Textplatzhalter 35"/>
          <p:cNvSpPr/>
          <p:nvPr/>
        </p:nvSpPr>
        <p:spPr>
          <a:xfrm>
            <a:off x="3397320" y="4191480"/>
            <a:ext cx="806220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des diplômés recommanderaient un cursus franco-allemand à de futurs étudiant*es !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0" name="Textplatzhalter 35"/>
          <p:cNvSpPr/>
          <p:nvPr/>
        </p:nvSpPr>
        <p:spPr>
          <a:xfrm>
            <a:off x="2611080" y="5718960"/>
            <a:ext cx="806220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Meilleurs opportunités de carrière sur le marché du travail français, allemand et international !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1" name="TextBox 6"/>
          <p:cNvSpPr/>
          <p:nvPr/>
        </p:nvSpPr>
        <p:spPr>
          <a:xfrm>
            <a:off x="1115640" y="149364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72%</a:t>
            </a:r>
            <a:endParaRPr b="0" lang="de-DE" sz="4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2" name="TextBox 6"/>
          <p:cNvSpPr/>
          <p:nvPr/>
        </p:nvSpPr>
        <p:spPr>
          <a:xfrm>
            <a:off x="1115640" y="279540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68%</a:t>
            </a:r>
            <a:endParaRPr b="0" lang="de-DE" sz="4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3" name="TextBox 6"/>
          <p:cNvSpPr/>
          <p:nvPr/>
        </p:nvSpPr>
        <p:spPr>
          <a:xfrm>
            <a:off x="1115640" y="406368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93%</a:t>
            </a:r>
            <a:endParaRPr b="0" lang="de-DE" sz="4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4" name="Pfeil nach rechts 2"/>
          <p:cNvSpPr/>
          <p:nvPr/>
        </p:nvSpPr>
        <p:spPr>
          <a:xfrm>
            <a:off x="1109880" y="5718960"/>
            <a:ext cx="1087560" cy="562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3837240" cy="7128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Présentation du cursus „[VOTRE CURSUS]“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1520280" y="2955240"/>
            <a:ext cx="1140840" cy="10306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0" anchor="ctr">
            <a:noAutofit/>
          </a:bodyPr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8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02</a:t>
            </a:r>
            <a:endParaRPr b="0" lang="en-US" sz="8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247" name="그룹 3"/>
          <p:cNvGrpSpPr/>
          <p:nvPr/>
        </p:nvGrpSpPr>
        <p:grpSpPr>
          <a:xfrm>
            <a:off x="9243720" y="2641320"/>
            <a:ext cx="587520" cy="587160"/>
            <a:chOff x="9243720" y="2641320"/>
            <a:chExt cx="587520" cy="587160"/>
          </a:xfrm>
        </p:grpSpPr>
        <p:sp>
          <p:nvSpPr>
            <p:cNvPr id="248" name="직사각형 4"/>
            <p:cNvSpPr/>
            <p:nvPr/>
          </p:nvSpPr>
          <p:spPr>
            <a:xfrm rot="10800000">
              <a:off x="9684720" y="2641320"/>
              <a:ext cx="146520" cy="58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9" name="직사각형 5"/>
            <p:cNvSpPr/>
            <p:nvPr/>
          </p:nvSpPr>
          <p:spPr>
            <a:xfrm rot="16200000">
              <a:off x="9390600" y="2494440"/>
              <a:ext cx="146520" cy="440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/>
          </p:nvPr>
        </p:nvSpPr>
        <p:spPr>
          <a:xfrm>
            <a:off x="493920" y="4359600"/>
            <a:ext cx="5255640" cy="11754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accent1"/>
                </a:solidFill>
                <a:latin typeface="Arial"/>
                <a:ea typeface="Arial Unicode MS"/>
              </a:rPr>
              <a:t>[NOM DE VOTRE CURSUS]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51" name="Rechteck 4"/>
          <p:cNvSpPr/>
          <p:nvPr/>
        </p:nvSpPr>
        <p:spPr>
          <a:xfrm>
            <a:off x="6930360" y="3240360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2" name="Rechteck 6"/>
          <p:cNvSpPr/>
          <p:nvPr/>
        </p:nvSpPr>
        <p:spPr>
          <a:xfrm>
            <a:off x="9889920" y="3240360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3" name="Textfeld 5"/>
          <p:cNvSpPr/>
          <p:nvPr/>
        </p:nvSpPr>
        <p:spPr>
          <a:xfrm>
            <a:off x="6930360" y="4800240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NOM UNIVERSITÉ D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4" name="Textfeld 8"/>
          <p:cNvSpPr/>
          <p:nvPr/>
        </p:nvSpPr>
        <p:spPr>
          <a:xfrm>
            <a:off x="9889920" y="4803120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NOM UNIVERSITÉ F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cxnSp>
        <p:nvCxnSpPr>
          <p:cNvPr id="255" name="Gerader Verbinder 9"/>
          <p:cNvCxnSpPr>
            <a:stCxn id="251" idx="3"/>
            <a:endCxn id="252" idx="1"/>
          </p:cNvCxnSpPr>
          <p:nvPr/>
        </p:nvCxnSpPr>
        <p:spPr>
          <a:xfrm>
            <a:off x="8534160" y="3960000"/>
            <a:ext cx="1356120" cy="36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  <p:sp>
        <p:nvSpPr>
          <p:cNvPr id="256" name="Rechteck 12"/>
          <p:cNvSpPr/>
          <p:nvPr/>
        </p:nvSpPr>
        <p:spPr>
          <a:xfrm>
            <a:off x="8409960" y="677880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UNIVERSITÉ PAYS TIERS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7" name="Textfeld 14"/>
          <p:cNvSpPr/>
          <p:nvPr/>
        </p:nvSpPr>
        <p:spPr>
          <a:xfrm>
            <a:off x="8409960" y="2154240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NOM UNIVERSITÉ 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PAYS TIERS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cxnSp>
        <p:nvCxnSpPr>
          <p:cNvPr id="258" name="Gerader Verbinder 15"/>
          <p:cNvCxnSpPr>
            <a:stCxn id="256" idx="1"/>
            <a:endCxn id="251" idx="0"/>
          </p:cNvCxnSpPr>
          <p:nvPr/>
        </p:nvCxnSpPr>
        <p:spPr>
          <a:xfrm flipH="1">
            <a:off x="7732080" y="1397520"/>
            <a:ext cx="678240" cy="184320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  <p:cxnSp>
        <p:nvCxnSpPr>
          <p:cNvPr id="259" name="Gerader Verbinder 18"/>
          <p:cNvCxnSpPr>
            <a:stCxn id="256" idx="3"/>
            <a:endCxn id="252" idx="0"/>
          </p:cNvCxnSpPr>
          <p:nvPr/>
        </p:nvCxnSpPr>
        <p:spPr>
          <a:xfrm>
            <a:off x="10013760" y="1397520"/>
            <a:ext cx="678240" cy="184320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[NOM DE VOTRE CURSUS] - Aperçu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61" name="Rechteck 5"/>
          <p:cNvSpPr/>
          <p:nvPr/>
        </p:nvSpPr>
        <p:spPr>
          <a:xfrm>
            <a:off x="459360" y="123516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2" name="Textfeld 6"/>
          <p:cNvSpPr/>
          <p:nvPr/>
        </p:nvSpPr>
        <p:spPr>
          <a:xfrm>
            <a:off x="1924920" y="1333440"/>
            <a:ext cx="70560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[Diplôme en France]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[Responsable de programme 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en France] 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3" name="Rechteck 7"/>
          <p:cNvSpPr/>
          <p:nvPr/>
        </p:nvSpPr>
        <p:spPr>
          <a:xfrm>
            <a:off x="459360" y="457092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4" name="Textfeld 8"/>
          <p:cNvSpPr/>
          <p:nvPr/>
        </p:nvSpPr>
        <p:spPr>
          <a:xfrm>
            <a:off x="1924920" y="4649400"/>
            <a:ext cx="70560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[Diplôme en Allemagne]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[Responsable de programme 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en Allemagne] 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65" name="Bildplatzhalter 11" descr="e832b10f2dfc003ecd0b4204e2445b97e674e2dd1eb8174096_1920.jpg"/>
          <p:cNvPicPr/>
          <p:nvPr/>
        </p:nvPicPr>
        <p:blipFill>
          <a:blip r:embed="rId1"/>
          <a:srcRect l="20368" t="0" r="20368" b="0"/>
          <a:stretch/>
        </p:blipFill>
        <p:spPr>
          <a:xfrm>
            <a:off x="6102360" y="3368880"/>
            <a:ext cx="6089040" cy="3488760"/>
          </a:xfrm>
          <a:prstGeom prst="rect">
            <a:avLst/>
          </a:prstGeom>
          <a:ln w="0">
            <a:noFill/>
          </a:ln>
        </p:spPr>
      </p:pic>
      <p:pic>
        <p:nvPicPr>
          <p:cNvPr id="266" name="Bildplatzhalter 11" descr="e832b10f2dfc003ecd0b4204e2445b97e674e2dd1eb8174096_1920.jpg"/>
          <p:cNvPicPr/>
          <p:nvPr/>
        </p:nvPicPr>
        <p:blipFill>
          <a:blip r:embed="rId2"/>
          <a:srcRect l="20368" t="0" r="20368" b="0"/>
          <a:stretch/>
        </p:blipFill>
        <p:spPr>
          <a:xfrm>
            <a:off x="6102360" y="0"/>
            <a:ext cx="6089040" cy="3368520"/>
          </a:xfrm>
          <a:prstGeom prst="rect">
            <a:avLst/>
          </a:prstGeom>
          <a:ln w="0">
            <a:noFill/>
          </a:ln>
        </p:spPr>
      </p:pic>
      <p:sp>
        <p:nvSpPr>
          <p:cNvPr id="267" name="Rechteck 13"/>
          <p:cNvSpPr/>
          <p:nvPr/>
        </p:nvSpPr>
        <p:spPr>
          <a:xfrm rot="20578200">
            <a:off x="6772680" y="1518480"/>
            <a:ext cx="474696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IMAGE DE L’UNIVERSITÈ EN FRANCE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8" name="Rechteck 14"/>
          <p:cNvSpPr/>
          <p:nvPr/>
        </p:nvSpPr>
        <p:spPr>
          <a:xfrm rot="20578200">
            <a:off x="6616440" y="5081400"/>
            <a:ext cx="524052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IMAGE DE L’UNIVERSITÉ EN ALLEMAGNE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9" name="Ellipse 15"/>
          <p:cNvSpPr/>
          <p:nvPr/>
        </p:nvSpPr>
        <p:spPr>
          <a:xfrm>
            <a:off x="9933480" y="161280"/>
            <a:ext cx="2236320" cy="53316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Arial Unicode MS"/>
              </a:rPr>
              <a:t>Alternative 1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EAC2E1FC-36A9-4809-BEDD-E3D20400A31C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[NOM DE VOTRE CURSUS] - Aperçu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71" name="Rechteck 5"/>
          <p:cNvSpPr/>
          <p:nvPr/>
        </p:nvSpPr>
        <p:spPr>
          <a:xfrm>
            <a:off x="459360" y="123516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2" name="Textfeld 6"/>
          <p:cNvSpPr/>
          <p:nvPr/>
        </p:nvSpPr>
        <p:spPr>
          <a:xfrm>
            <a:off x="1924920" y="1333440"/>
            <a:ext cx="70560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[Possibilités d’études en Licence]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[Possibilités d’études en Master] 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3" name="Rechteck 7"/>
          <p:cNvSpPr/>
          <p:nvPr/>
        </p:nvSpPr>
        <p:spPr>
          <a:xfrm>
            <a:off x="459360" y="457092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4" name="Textfeld 8"/>
          <p:cNvSpPr/>
          <p:nvPr/>
        </p:nvSpPr>
        <p:spPr>
          <a:xfrm>
            <a:off x="1924920" y="4757760"/>
            <a:ext cx="70560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[Possibilités d’études en Licence]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[Possibilités d’études en Master] 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75" name="Bildplatzhalter 11" descr="e832b10f2dfc003ecd0b4204e2445b97e674e2dd1eb8174096_1920.jpg"/>
          <p:cNvPicPr/>
          <p:nvPr/>
        </p:nvPicPr>
        <p:blipFill>
          <a:blip r:embed="rId1"/>
          <a:srcRect l="20368" t="0" r="20368" b="0"/>
          <a:stretch/>
        </p:blipFill>
        <p:spPr>
          <a:xfrm>
            <a:off x="6102360" y="3368880"/>
            <a:ext cx="6089040" cy="3488760"/>
          </a:xfrm>
          <a:prstGeom prst="rect">
            <a:avLst/>
          </a:prstGeom>
          <a:ln w="0">
            <a:noFill/>
          </a:ln>
        </p:spPr>
      </p:pic>
      <p:pic>
        <p:nvPicPr>
          <p:cNvPr id="276" name="Bildplatzhalter 11" descr="e832b10f2dfc003ecd0b4204e2445b97e674e2dd1eb8174096_1920.jpg"/>
          <p:cNvPicPr/>
          <p:nvPr/>
        </p:nvPicPr>
        <p:blipFill>
          <a:blip r:embed="rId2"/>
          <a:srcRect l="20368" t="0" r="20368" b="0"/>
          <a:stretch/>
        </p:blipFill>
        <p:spPr>
          <a:xfrm>
            <a:off x="6102360" y="0"/>
            <a:ext cx="6089040" cy="3368520"/>
          </a:xfrm>
          <a:prstGeom prst="rect">
            <a:avLst/>
          </a:prstGeom>
          <a:ln w="0">
            <a:noFill/>
          </a:ln>
        </p:spPr>
      </p:pic>
      <p:sp>
        <p:nvSpPr>
          <p:cNvPr id="277" name="Rechteck 13"/>
          <p:cNvSpPr/>
          <p:nvPr/>
        </p:nvSpPr>
        <p:spPr>
          <a:xfrm rot="20578200">
            <a:off x="6772680" y="1518480"/>
            <a:ext cx="474696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IMAGE DE L’UNIVERSITÈ EN FRANCE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8" name="Rechteck 14"/>
          <p:cNvSpPr/>
          <p:nvPr/>
        </p:nvSpPr>
        <p:spPr>
          <a:xfrm rot="20578200">
            <a:off x="6616440" y="5081400"/>
            <a:ext cx="524052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IMAGE DE L’UNIVERSITÉ EN ALLEMAGNE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9" name="Ellipse 15"/>
          <p:cNvSpPr/>
          <p:nvPr/>
        </p:nvSpPr>
        <p:spPr>
          <a:xfrm>
            <a:off x="9933480" y="161280"/>
            <a:ext cx="2236320" cy="53316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Arial Unicode MS"/>
              </a:rPr>
              <a:t>Alternative 2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2542BD53-95A6-4B08-8257-8AA282E7ADDA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[NOM DE VOTRE CURSUS] – Contenu et déroulement des études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9360" y="3598560"/>
            <a:ext cx="11274480" cy="244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[Contenu des cours]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[Choix de matières/spécialisations]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[Mémoire de fin d’études]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[Stages]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[Préparation linguistique]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[Particularités]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[Frais d’inscription]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282" name="Gruppieren 6"/>
          <p:cNvGrpSpPr/>
          <p:nvPr/>
        </p:nvGrpSpPr>
        <p:grpSpPr>
          <a:xfrm>
            <a:off x="890280" y="1338480"/>
            <a:ext cx="1296720" cy="1631160"/>
            <a:chOff x="890280" y="1338480"/>
            <a:chExt cx="1296720" cy="1631160"/>
          </a:xfrm>
        </p:grpSpPr>
        <p:sp>
          <p:nvSpPr>
            <p:cNvPr id="283" name="Rechteck 4"/>
            <p:cNvSpPr/>
            <p:nvPr/>
          </p:nvSpPr>
          <p:spPr>
            <a:xfrm>
              <a:off x="89028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Semestre 1</a:t>
              </a:r>
              <a:endParaRPr b="0" lang="de-DE" sz="16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84" name="Rechteck 5"/>
            <p:cNvSpPr/>
            <p:nvPr/>
          </p:nvSpPr>
          <p:spPr>
            <a:xfrm>
              <a:off x="89028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85" name="Gruppieren 7"/>
          <p:cNvGrpSpPr/>
          <p:nvPr/>
        </p:nvGrpSpPr>
        <p:grpSpPr>
          <a:xfrm>
            <a:off x="2409840" y="1338480"/>
            <a:ext cx="1296720" cy="1631160"/>
            <a:chOff x="2409840" y="1338480"/>
            <a:chExt cx="1296720" cy="1631160"/>
          </a:xfrm>
        </p:grpSpPr>
        <p:sp>
          <p:nvSpPr>
            <p:cNvPr id="286" name="Rechteck 8"/>
            <p:cNvSpPr/>
            <p:nvPr/>
          </p:nvSpPr>
          <p:spPr>
            <a:xfrm>
              <a:off x="24098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Semestre 2</a:t>
              </a:r>
              <a:endParaRPr b="0" lang="de-DE" sz="16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87" name="Rechteck 9"/>
            <p:cNvSpPr/>
            <p:nvPr/>
          </p:nvSpPr>
          <p:spPr>
            <a:xfrm>
              <a:off x="24098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88" name="Gruppieren 10"/>
          <p:cNvGrpSpPr/>
          <p:nvPr/>
        </p:nvGrpSpPr>
        <p:grpSpPr>
          <a:xfrm>
            <a:off x="3929040" y="1338480"/>
            <a:ext cx="1296720" cy="1631160"/>
            <a:chOff x="3929040" y="1338480"/>
            <a:chExt cx="1296720" cy="1631160"/>
          </a:xfrm>
        </p:grpSpPr>
        <p:sp>
          <p:nvSpPr>
            <p:cNvPr id="289" name="Rechteck 11"/>
            <p:cNvSpPr/>
            <p:nvPr/>
          </p:nvSpPr>
          <p:spPr>
            <a:xfrm>
              <a:off x="39290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Semestre 3</a:t>
              </a:r>
              <a:endParaRPr b="0" lang="de-DE" sz="16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0" name="Rechteck 12"/>
            <p:cNvSpPr/>
            <p:nvPr/>
          </p:nvSpPr>
          <p:spPr>
            <a:xfrm>
              <a:off x="39290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1" name="Gruppieren 13"/>
          <p:cNvGrpSpPr/>
          <p:nvPr/>
        </p:nvGrpSpPr>
        <p:grpSpPr>
          <a:xfrm>
            <a:off x="5448240" y="1338480"/>
            <a:ext cx="1296720" cy="1631160"/>
            <a:chOff x="5448240" y="1338480"/>
            <a:chExt cx="1296720" cy="1631160"/>
          </a:xfrm>
        </p:grpSpPr>
        <p:sp>
          <p:nvSpPr>
            <p:cNvPr id="292" name="Rechteck 14"/>
            <p:cNvSpPr/>
            <p:nvPr/>
          </p:nvSpPr>
          <p:spPr>
            <a:xfrm>
              <a:off x="54482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Semestre 4</a:t>
              </a:r>
              <a:endParaRPr b="0" lang="de-DE" sz="16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3" name="Rechteck 15"/>
            <p:cNvSpPr/>
            <p:nvPr/>
          </p:nvSpPr>
          <p:spPr>
            <a:xfrm>
              <a:off x="54482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4" name="Gruppieren 16"/>
          <p:cNvGrpSpPr/>
          <p:nvPr/>
        </p:nvGrpSpPr>
        <p:grpSpPr>
          <a:xfrm>
            <a:off x="6967800" y="1338480"/>
            <a:ext cx="1296720" cy="1631160"/>
            <a:chOff x="6967800" y="1338480"/>
            <a:chExt cx="1296720" cy="1631160"/>
          </a:xfrm>
        </p:grpSpPr>
        <p:sp>
          <p:nvSpPr>
            <p:cNvPr id="295" name="Rechteck 17"/>
            <p:cNvSpPr/>
            <p:nvPr/>
          </p:nvSpPr>
          <p:spPr>
            <a:xfrm>
              <a:off x="696780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Semestre 5</a:t>
              </a:r>
              <a:endParaRPr b="0" lang="de-DE" sz="16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6" name="Rechteck 18"/>
            <p:cNvSpPr/>
            <p:nvPr/>
          </p:nvSpPr>
          <p:spPr>
            <a:xfrm>
              <a:off x="696780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7" name="Gruppieren 19"/>
          <p:cNvGrpSpPr/>
          <p:nvPr/>
        </p:nvGrpSpPr>
        <p:grpSpPr>
          <a:xfrm>
            <a:off x="8487000" y="1338480"/>
            <a:ext cx="1296720" cy="1631160"/>
            <a:chOff x="8487000" y="1338480"/>
            <a:chExt cx="1296720" cy="1631160"/>
          </a:xfrm>
        </p:grpSpPr>
        <p:sp>
          <p:nvSpPr>
            <p:cNvPr id="298" name="Rechteck 20"/>
            <p:cNvSpPr/>
            <p:nvPr/>
          </p:nvSpPr>
          <p:spPr>
            <a:xfrm>
              <a:off x="848700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6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Semestre 6</a:t>
              </a:r>
              <a:endParaRPr b="0" lang="de-DE" sz="16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9" name="Rechteck 21"/>
            <p:cNvSpPr/>
            <p:nvPr/>
          </p:nvSpPr>
          <p:spPr>
            <a:xfrm>
              <a:off x="848700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de-DE" sz="13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b="0" lang="de-DE" sz="1300" spc="-1" strike="noStrike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CE53BA0A-932D-4693-B895-7B7929111D52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[NOM DE VOTRE CURSUS] - Candidature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01" name="Text Box 8"/>
          <p:cNvSpPr/>
          <p:nvPr/>
        </p:nvSpPr>
        <p:spPr>
          <a:xfrm>
            <a:off x="459360" y="1505880"/>
            <a:ext cx="7559280" cy="26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MS PGothic"/>
              </a:rPr>
              <a:t>[Délais d’inscription]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MS PGothic"/>
              </a:rPr>
              <a:t>[Conditions prérequises  (par exemple : niveau de langue minimum)]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MS PGothic"/>
              </a:rPr>
              <a:t>[Documents à joindre]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MS PGothic"/>
              </a:rPr>
              <a:t>[</a:t>
            </a: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MS PGothic"/>
              </a:rPr>
              <a:t>Processus de candidature (tests, entretiens)]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MS PGothic"/>
              </a:rPr>
              <a:t>[</a:t>
            </a: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MS PGothic"/>
              </a:rPr>
              <a:t>Lien vers la rubrique du programme d’études dans le guide des études en ligne</a:t>
            </a: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MS PGothic"/>
              </a:rPr>
              <a:t>]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2F00EAF8-F3BB-4250-9A92-809F8F390881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[NOM DE VOTRE CURSUS] – Perspectives d’emploi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03" name="Text Box 8"/>
          <p:cNvSpPr/>
          <p:nvPr/>
        </p:nvSpPr>
        <p:spPr>
          <a:xfrm>
            <a:off x="459360" y="1332720"/>
            <a:ext cx="7559280" cy="12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7840" indent="-177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ＭＳ Ｐゴシック"/>
              </a:rPr>
              <a:t>[</a:t>
            </a: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ＭＳ Ｐゴシック"/>
              </a:rPr>
              <a:t>Quelles sont les carrières dans lesquelles s’engagent généralement les diplômés du cursus ?</a:t>
            </a: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ＭＳ Ｐゴシック"/>
              </a:rPr>
              <a:t>]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  <a:p>
            <a:pPr marL="177840" indent="-177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ＭＳ Ｐゴシック"/>
              </a:rPr>
              <a:t>[</a:t>
            </a: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ＭＳ Ｐゴシック"/>
              </a:rPr>
              <a:t>Comment se déroulent leurs parcours professionnels ?]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400" spc="-1" strike="noStrike">
              <a:solidFill>
                <a:srgbClr val="009cdd"/>
              </a:solidFill>
              <a:latin typeface="Arial"/>
            </a:endParaRPr>
          </a:p>
        </p:txBody>
      </p:sp>
      <p:graphicFrame>
        <p:nvGraphicFramePr>
          <p:cNvPr id="304" name="Chart 2"/>
          <p:cNvGraphicFramePr/>
          <p:nvPr/>
        </p:nvGraphicFramePr>
        <p:xfrm>
          <a:off x="4239360" y="3214080"/>
          <a:ext cx="2835720" cy="3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5" name="Textfeld 6"/>
          <p:cNvSpPr/>
          <p:nvPr/>
        </p:nvSpPr>
        <p:spPr>
          <a:xfrm>
            <a:off x="7406280" y="3753720"/>
            <a:ext cx="2662560" cy="13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Si vous disposez de chiffres ou de graphiques, vous pouvez les insérer ici.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EF702003-8BF8-427B-BB5A-F5415B2A699D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Autres possibilités d’études à l’UFA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62240" y="1446120"/>
            <a:ext cx="11274480" cy="2890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Dans [la région] et [la ville], vous avez également la possibilité d’étudier dans d’autres disciplines comme :</a:t>
            </a:r>
            <a:endParaRPr b="0" lang="en-US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308" name="Gruppieren 6"/>
          <p:cNvGrpSpPr/>
          <p:nvPr/>
        </p:nvGrpSpPr>
        <p:grpSpPr>
          <a:xfrm>
            <a:off x="459360" y="2085480"/>
            <a:ext cx="10689480" cy="577080"/>
            <a:chOff x="459360" y="2085480"/>
            <a:chExt cx="10689480" cy="577080"/>
          </a:xfrm>
        </p:grpSpPr>
        <p:sp>
          <p:nvSpPr>
            <p:cNvPr id="309" name="Rechteck 4"/>
            <p:cNvSpPr/>
            <p:nvPr/>
          </p:nvSpPr>
          <p:spPr>
            <a:xfrm>
              <a:off x="459360" y="20854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[Nom du cursus 1]</a:t>
              </a:r>
              <a:endParaRPr b="0" lang="de-DE" sz="18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0" name="Rechteck 5"/>
            <p:cNvSpPr/>
            <p:nvPr/>
          </p:nvSpPr>
          <p:spPr>
            <a:xfrm>
              <a:off x="5085360" y="20854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1]</a:t>
              </a:r>
              <a:endParaRPr b="0" lang="de-DE" sz="1800" spc="-1" strike="noStrike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311" name="Gruppieren 7"/>
          <p:cNvGrpSpPr/>
          <p:nvPr/>
        </p:nvGrpSpPr>
        <p:grpSpPr>
          <a:xfrm>
            <a:off x="467640" y="2812680"/>
            <a:ext cx="10689120" cy="577080"/>
            <a:chOff x="467640" y="2812680"/>
            <a:chExt cx="10689120" cy="577080"/>
          </a:xfrm>
        </p:grpSpPr>
        <p:sp>
          <p:nvSpPr>
            <p:cNvPr id="312" name="Rechteck 8"/>
            <p:cNvSpPr/>
            <p:nvPr/>
          </p:nvSpPr>
          <p:spPr>
            <a:xfrm>
              <a:off x="467640" y="28126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[Nom du cursus 2]</a:t>
              </a:r>
              <a:endParaRPr b="0" lang="de-DE" sz="18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3" name="Rechteck 9"/>
            <p:cNvSpPr/>
            <p:nvPr/>
          </p:nvSpPr>
          <p:spPr>
            <a:xfrm>
              <a:off x="5093280" y="28126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2]</a:t>
              </a:r>
              <a:endParaRPr b="0" lang="de-DE" sz="1800" spc="-1" strike="noStrike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314" name="Gruppieren 10"/>
          <p:cNvGrpSpPr/>
          <p:nvPr/>
        </p:nvGrpSpPr>
        <p:grpSpPr>
          <a:xfrm>
            <a:off x="467640" y="3568680"/>
            <a:ext cx="10689120" cy="577080"/>
            <a:chOff x="467640" y="3568680"/>
            <a:chExt cx="10689120" cy="577080"/>
          </a:xfrm>
        </p:grpSpPr>
        <p:sp>
          <p:nvSpPr>
            <p:cNvPr id="315" name="Rechteck 11"/>
            <p:cNvSpPr/>
            <p:nvPr/>
          </p:nvSpPr>
          <p:spPr>
            <a:xfrm>
              <a:off x="467640" y="35686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[Nom du cursus 3]</a:t>
              </a:r>
              <a:endParaRPr b="0" lang="de-DE" sz="18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6" name="Rechteck 12"/>
            <p:cNvSpPr/>
            <p:nvPr/>
          </p:nvSpPr>
          <p:spPr>
            <a:xfrm>
              <a:off x="5093280" y="35686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3]</a:t>
              </a:r>
              <a:endParaRPr b="0" lang="de-DE" sz="1800" spc="-1" strike="noStrike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317" name="Textfeld 13"/>
          <p:cNvSpPr/>
          <p:nvPr/>
        </p:nvSpPr>
        <p:spPr>
          <a:xfrm>
            <a:off x="1553400" y="5059440"/>
            <a:ext cx="707976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Le guide des études en ligne de l’UFA vous permet de trouver le cursus idéal dans la discipline et le lieu de votre choix parmi une sélection de 194 cursus.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318" name="" descr=""/>
          <p:cNvPicPr/>
          <p:nvPr/>
        </p:nvPicPr>
        <p:blipFill>
          <a:blip r:embed="rId1"/>
          <a:stretch/>
        </p:blipFill>
        <p:spPr>
          <a:xfrm>
            <a:off x="8727840" y="5040000"/>
            <a:ext cx="1316160" cy="1316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5060E054-2B01-4B16-9F6F-3C50DC162C26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uppierung 10"/>
          <p:cNvGrpSpPr/>
          <p:nvPr/>
        </p:nvGrpSpPr>
        <p:grpSpPr>
          <a:xfrm>
            <a:off x="2224080" y="1206720"/>
            <a:ext cx="7725600" cy="2342880"/>
            <a:chOff x="2224080" y="1206720"/>
            <a:chExt cx="7725600" cy="2342880"/>
          </a:xfrm>
        </p:grpSpPr>
        <p:pic>
          <p:nvPicPr>
            <p:cNvPr id="320" name="Bild 8" descr=""/>
            <p:cNvPicPr/>
            <p:nvPr/>
          </p:nvPicPr>
          <p:blipFill>
            <a:blip r:embed="rId1"/>
            <a:srcRect l="50093" t="0" r="0" b="0"/>
            <a:stretch/>
          </p:blipFill>
          <p:spPr>
            <a:xfrm>
              <a:off x="6089760" y="1206720"/>
              <a:ext cx="3859920" cy="2342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1" name="Bild 9" descr=""/>
            <p:cNvPicPr/>
            <p:nvPr/>
          </p:nvPicPr>
          <p:blipFill>
            <a:blip r:embed="rId2"/>
            <a:srcRect l="0" t="0" r="50016" b="0"/>
            <a:stretch/>
          </p:blipFill>
          <p:spPr>
            <a:xfrm>
              <a:off x="2224080" y="1206720"/>
              <a:ext cx="3865320" cy="23428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22" name="Bild 6" descr=""/>
          <p:cNvPicPr/>
          <p:nvPr/>
        </p:nvPicPr>
        <p:blipFill>
          <a:blip r:embed="rId3"/>
          <a:stretch/>
        </p:blipFill>
        <p:spPr>
          <a:xfrm>
            <a:off x="656640" y="3912120"/>
            <a:ext cx="597240" cy="571320"/>
          </a:xfrm>
          <a:prstGeom prst="rect">
            <a:avLst/>
          </a:prstGeom>
          <a:ln w="0">
            <a:noFill/>
          </a:ln>
        </p:spPr>
      </p:pic>
      <p:sp>
        <p:nvSpPr>
          <p:cNvPr id="323" name="Textfeld 15"/>
          <p:cNvSpPr/>
          <p:nvPr/>
        </p:nvSpPr>
        <p:spPr>
          <a:xfrm>
            <a:off x="656640" y="4683240"/>
            <a:ext cx="391464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2400" spc="-1" strike="noStrike">
                <a:solidFill>
                  <a:schemeClr val="lt1"/>
                </a:solidFill>
                <a:latin typeface="Arial"/>
                <a:ea typeface="Arial Unicode MS"/>
              </a:rPr>
              <a:t>Merci de votre attention!</a:t>
            </a:r>
            <a:endParaRPr b="0" lang="de-DE" sz="2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324" name="PlaceHolder 1"/>
          <p:cNvSpPr>
            <a:spLocks noGrp="1"/>
          </p:cNvSpPr>
          <p:nvPr>
            <p:ph/>
          </p:nvPr>
        </p:nvSpPr>
        <p:spPr>
          <a:xfrm>
            <a:off x="6450840" y="3912120"/>
            <a:ext cx="4847760" cy="13845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Université franco-allemande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Deutsch-Französische Hochschule 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Villa Europa · Kohlweg 7 · 66123 Saarbrücken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Tel.: +49 681 93812 - 100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2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ea typeface="Arial Unicode MS"/>
                <a:hlinkClick r:id="rId4"/>
              </a:rPr>
              <a:t>info@dfh-ufa.org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2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ea typeface="Arial Unicode MS"/>
                <a:hlinkClick r:id="rId5"/>
              </a:rPr>
              <a:t>www.dfh-ufa.org</a:t>
            </a:r>
            <a:endParaRPr b="0" lang="en-US" sz="12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25" name="TextBox 50"/>
          <p:cNvSpPr/>
          <p:nvPr/>
        </p:nvSpPr>
        <p:spPr>
          <a:xfrm>
            <a:off x="6450840" y="5696280"/>
            <a:ext cx="25686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Suivez-nous sur</a:t>
            </a:r>
            <a:endParaRPr b="0" lang="de-DE" sz="1200" spc="-1" strike="noStrike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326" name="Bild 7" descr="qr-code.png"/>
          <p:cNvPicPr/>
          <p:nvPr/>
        </p:nvPicPr>
        <p:blipFill>
          <a:blip r:embed="rId6"/>
          <a:stretch/>
        </p:blipFill>
        <p:spPr>
          <a:xfrm>
            <a:off x="8849160" y="5563800"/>
            <a:ext cx="921600" cy="921600"/>
          </a:xfrm>
          <a:prstGeom prst="rect">
            <a:avLst/>
          </a:prstGeom>
          <a:ln w="0">
            <a:noFill/>
          </a:ln>
        </p:spPr>
      </p:pic>
      <p:pic>
        <p:nvPicPr>
          <p:cNvPr id="327" name="Grafik 16" descr=""/>
          <p:cNvPicPr/>
          <p:nvPr/>
        </p:nvPicPr>
        <p:blipFill>
          <a:blip r:embed="rId7"/>
          <a:stretch/>
        </p:blipFill>
        <p:spPr>
          <a:xfrm>
            <a:off x="6398280" y="5957280"/>
            <a:ext cx="2248920" cy="533520"/>
          </a:xfrm>
          <a:prstGeom prst="rect">
            <a:avLst/>
          </a:prstGeom>
          <a:ln w="0">
            <a:noFill/>
          </a:ln>
        </p:spPr>
      </p:pic>
      <p:sp>
        <p:nvSpPr>
          <p:cNvPr id="328" name="Rechteck 12"/>
          <p:cNvSpPr/>
          <p:nvPr/>
        </p:nvSpPr>
        <p:spPr>
          <a:xfrm>
            <a:off x="202680" y="125280"/>
            <a:ext cx="1050840" cy="740520"/>
          </a:xfrm>
          <a:prstGeom prst="rect">
            <a:avLst/>
          </a:prstGeom>
          <a:solidFill>
            <a:srgbClr val="009cdd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050" spc="-1" strike="noStrike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b="0" lang="de-DE" sz="105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329" name="Rechteck 13"/>
          <p:cNvSpPr/>
          <p:nvPr/>
        </p:nvSpPr>
        <p:spPr>
          <a:xfrm>
            <a:off x="1619640" y="125280"/>
            <a:ext cx="1075320" cy="740520"/>
          </a:xfrm>
          <a:prstGeom prst="rect">
            <a:avLst/>
          </a:prstGeom>
          <a:solidFill>
            <a:srgbClr val="009cdd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de-DE" sz="1050" spc="-1" strike="noStrike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b="0" lang="de-DE" sz="105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330" name="Rechteck 2"/>
          <p:cNvSpPr/>
          <p:nvPr/>
        </p:nvSpPr>
        <p:spPr>
          <a:xfrm>
            <a:off x="201600" y="5252040"/>
            <a:ext cx="60955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Arial"/>
                <a:ea typeface="Arial Unicode MS"/>
              </a:rPr>
              <a:t>[Coordonnées des deux responsables]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Arial"/>
                <a:ea typeface="Arial Unicode MS"/>
              </a:rPr>
              <a:t>[Lien des présences en ligne du cursus]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Arial"/>
                <a:ea typeface="Arial Unicode MS"/>
              </a:rPr>
              <a:t>[Lien vers une éventuelle association d’étudiants ou d’anciens étudiants]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1415880" y="4218120"/>
            <a:ext cx="4285440" cy="11556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lt1"/>
                </a:solidFill>
                <a:latin typeface="Arial"/>
                <a:ea typeface="Arial Unicode MS"/>
              </a:rPr>
              <a:t>Votre Interlocuteur</a:t>
            </a: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algn="l" pos="0"/>
              </a:tabLst>
            </a:pPr>
            <a:endParaRPr b="0" lang="en-US" sz="44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59" name="Grafik 4" descr=""/>
          <p:cNvPicPr/>
          <p:nvPr/>
        </p:nvPicPr>
        <p:blipFill>
          <a:blip r:embed="rId1"/>
          <a:stretch/>
        </p:blipFill>
        <p:spPr>
          <a:xfrm flipH="1">
            <a:off x="6371280" y="234360"/>
            <a:ext cx="1257120" cy="1257120"/>
          </a:xfrm>
          <a:prstGeom prst="rect">
            <a:avLst/>
          </a:prstGeom>
          <a:ln w="0">
            <a:noFill/>
          </a:ln>
        </p:spPr>
      </p:pic>
      <p:sp>
        <p:nvSpPr>
          <p:cNvPr id="160" name="Rechteck 5"/>
          <p:cNvSpPr/>
          <p:nvPr/>
        </p:nvSpPr>
        <p:spPr>
          <a:xfrm>
            <a:off x="6370920" y="234360"/>
            <a:ext cx="1257120" cy="1401480"/>
          </a:xfrm>
          <a:prstGeom prst="rect">
            <a:avLst/>
          </a:prstGeom>
          <a:noFill/>
          <a:ln>
            <a:solidFill>
              <a:srgbClr val="44546a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61" name="Textfeld 6"/>
          <p:cNvSpPr/>
          <p:nvPr/>
        </p:nvSpPr>
        <p:spPr>
          <a:xfrm>
            <a:off x="7972920" y="234360"/>
            <a:ext cx="4058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PRENOM NOM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62" name="Textfeld 11"/>
          <p:cNvSpPr/>
          <p:nvPr/>
        </p:nvSpPr>
        <p:spPr>
          <a:xfrm>
            <a:off x="7972920" y="863280"/>
            <a:ext cx="393012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3200" spc="-1" strike="noStrike">
                <a:solidFill>
                  <a:srgbClr val="81725e"/>
                </a:solidFill>
                <a:latin typeface="Arial"/>
                <a:ea typeface="Arial Unicode MS"/>
              </a:rPr>
              <a:t>CONTACT</a:t>
            </a:r>
            <a:endParaRPr b="0" lang="de-DE" sz="32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63" name="Rechteck 13"/>
          <p:cNvSpPr/>
          <p:nvPr/>
        </p:nvSpPr>
        <p:spPr>
          <a:xfrm rot="19539600">
            <a:off x="5844600" y="578520"/>
            <a:ext cx="230508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DE" sz="2400" spc="-1" strike="noStrike">
                <a:solidFill>
                  <a:schemeClr val="dk1"/>
                </a:solidFill>
                <a:latin typeface="Arial"/>
                <a:ea typeface="Arial Unicode MS"/>
              </a:rPr>
              <a:t>AJOUTER IMAGE</a:t>
            </a:r>
            <a:endParaRPr b="0" lang="de-DE" sz="24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64" name="Textfeld 14"/>
          <p:cNvSpPr/>
          <p:nvPr/>
        </p:nvSpPr>
        <p:spPr>
          <a:xfrm>
            <a:off x="6370920" y="1895760"/>
            <a:ext cx="566028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CV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EN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81725e"/>
                </a:solidFill>
                <a:latin typeface="Arial"/>
                <a:ea typeface="Arial Unicode MS"/>
              </a:rPr>
              <a:t>BREF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7451640" cy="7128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L’Université franco-allemande (UFA)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520280" y="2934720"/>
            <a:ext cx="1140840" cy="10717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0" anchor="ctr">
            <a:noAutofit/>
          </a:bodyPr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8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01</a:t>
            </a:r>
            <a:endParaRPr b="0" lang="en-US" sz="8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167" name="그룹 3"/>
          <p:cNvGrpSpPr/>
          <p:nvPr/>
        </p:nvGrpSpPr>
        <p:grpSpPr>
          <a:xfrm>
            <a:off x="9243720" y="2641320"/>
            <a:ext cx="587520" cy="587160"/>
            <a:chOff x="9243720" y="2641320"/>
            <a:chExt cx="587520" cy="587160"/>
          </a:xfrm>
        </p:grpSpPr>
        <p:sp>
          <p:nvSpPr>
            <p:cNvPr id="168" name="직사각형 4"/>
            <p:cNvSpPr/>
            <p:nvPr/>
          </p:nvSpPr>
          <p:spPr>
            <a:xfrm rot="10800000">
              <a:off x="9684720" y="2641320"/>
              <a:ext cx="146520" cy="58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9" name="직사각형 5"/>
            <p:cNvSpPr/>
            <p:nvPr/>
          </p:nvSpPr>
          <p:spPr>
            <a:xfrm rot="16200000">
              <a:off x="9390600" y="2494440"/>
              <a:ext cx="146520" cy="440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L’UFA en chiffres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71" name="Foliennummernplatzhalter 9"/>
          <p:cNvSpPr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fld id="{DC5264C4-5290-4694-8582-25AE5005F442}" type="slidenum">
              <a:rPr b="0" lang="de-DE" sz="1000" spc="-1" strike="noStrike">
                <a:solidFill>
                  <a:schemeClr val="accent1"/>
                </a:solidFill>
                <a:latin typeface="Arial"/>
                <a:ea typeface="Arial Unicode MS"/>
              </a:rPr>
              <a:t>&lt;Foliennummer&gt;</a:t>
            </a:fld>
            <a:endParaRPr b="0" lang="de-DE" sz="1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2" name="Textplatzhalter 35"/>
          <p:cNvSpPr/>
          <p:nvPr/>
        </p:nvSpPr>
        <p:spPr>
          <a:xfrm>
            <a:off x="3397320" y="1582200"/>
            <a:ext cx="806220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1"/>
                </a:solidFill>
                <a:latin typeface="Arial"/>
                <a:ea typeface="Arial Unicode MS"/>
              </a:rPr>
              <a:t>Établissements français, allemands et internationaux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3" name="Textplatzhalter 35"/>
          <p:cNvSpPr/>
          <p:nvPr/>
        </p:nvSpPr>
        <p:spPr>
          <a:xfrm>
            <a:off x="3397320" y="2458440"/>
            <a:ext cx="806220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1"/>
                </a:solidFill>
                <a:latin typeface="Arial"/>
                <a:ea typeface="Arial Unicode MS"/>
              </a:rPr>
              <a:t>Cursus integrés dans de très nombreux domaines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4" name="Textplatzhalter 35"/>
          <p:cNvSpPr/>
          <p:nvPr/>
        </p:nvSpPr>
        <p:spPr>
          <a:xfrm>
            <a:off x="3397320" y="3335040"/>
            <a:ext cx="806220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1"/>
                </a:solidFill>
                <a:latin typeface="Arial"/>
                <a:ea typeface="Arial Unicode MS"/>
              </a:rPr>
              <a:t>Étudiant*es inscrit*es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5" name="Textplatzhalter 35"/>
          <p:cNvSpPr/>
          <p:nvPr/>
        </p:nvSpPr>
        <p:spPr>
          <a:xfrm>
            <a:off x="3396600" y="4211280"/>
            <a:ext cx="806292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1"/>
                </a:solidFill>
                <a:latin typeface="Arial"/>
                <a:ea typeface="Arial Unicode MS"/>
              </a:rPr>
              <a:t>Diplômé*es dépuis notre fondation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6" name="Textplatzhalter 35"/>
          <p:cNvSpPr/>
          <p:nvPr/>
        </p:nvSpPr>
        <p:spPr>
          <a:xfrm>
            <a:off x="3397320" y="5087520"/>
            <a:ext cx="806220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accent1"/>
                </a:solidFill>
                <a:latin typeface="Arial"/>
                <a:ea typeface="Arial Unicode MS"/>
              </a:rPr>
              <a:t>Docteur*es bi- et trinationaux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177" name="Grafik 15" descr=""/>
          <p:cNvPicPr/>
          <p:nvPr/>
        </p:nvPicPr>
        <p:blipFill>
          <a:blip r:embed="rId1"/>
          <a:stretch/>
        </p:blipFill>
        <p:spPr>
          <a:xfrm>
            <a:off x="2587680" y="1528560"/>
            <a:ext cx="696960" cy="698400"/>
          </a:xfrm>
          <a:prstGeom prst="rect">
            <a:avLst/>
          </a:prstGeom>
          <a:ln w="0">
            <a:noFill/>
          </a:ln>
        </p:spPr>
      </p:pic>
      <p:pic>
        <p:nvPicPr>
          <p:cNvPr id="178" name="Grafik 16" descr=""/>
          <p:cNvPicPr/>
          <p:nvPr/>
        </p:nvPicPr>
        <p:blipFill>
          <a:blip r:embed="rId2"/>
          <a:stretch/>
        </p:blipFill>
        <p:spPr>
          <a:xfrm>
            <a:off x="2587680" y="2400120"/>
            <a:ext cx="696960" cy="698400"/>
          </a:xfrm>
          <a:prstGeom prst="rect">
            <a:avLst/>
          </a:prstGeom>
          <a:ln w="0">
            <a:noFill/>
          </a:ln>
        </p:spPr>
      </p:pic>
      <p:pic>
        <p:nvPicPr>
          <p:cNvPr id="179" name="Grafik 14" descr=""/>
          <p:cNvPicPr/>
          <p:nvPr/>
        </p:nvPicPr>
        <p:blipFill>
          <a:blip r:embed="rId3"/>
          <a:stretch/>
        </p:blipFill>
        <p:spPr>
          <a:xfrm>
            <a:off x="2587680" y="3271680"/>
            <a:ext cx="696960" cy="698400"/>
          </a:xfrm>
          <a:prstGeom prst="rect">
            <a:avLst/>
          </a:prstGeom>
          <a:ln w="0">
            <a:noFill/>
          </a:ln>
        </p:spPr>
      </p:pic>
      <p:pic>
        <p:nvPicPr>
          <p:cNvPr id="180" name="Grafik 3" descr=""/>
          <p:cNvPicPr/>
          <p:nvPr/>
        </p:nvPicPr>
        <p:blipFill>
          <a:blip r:embed="rId4"/>
          <a:stretch/>
        </p:blipFill>
        <p:spPr>
          <a:xfrm>
            <a:off x="2587680" y="4142880"/>
            <a:ext cx="698400" cy="698400"/>
          </a:xfrm>
          <a:prstGeom prst="rect">
            <a:avLst/>
          </a:prstGeom>
          <a:ln w="0">
            <a:noFill/>
          </a:ln>
        </p:spPr>
      </p:pic>
      <p:pic>
        <p:nvPicPr>
          <p:cNvPr id="181" name="Grafik 1" descr=""/>
          <p:cNvPicPr/>
          <p:nvPr/>
        </p:nvPicPr>
        <p:blipFill>
          <a:blip r:embed="rId5"/>
          <a:stretch/>
        </p:blipFill>
        <p:spPr>
          <a:xfrm>
            <a:off x="2587680" y="5014440"/>
            <a:ext cx="698400" cy="698400"/>
          </a:xfrm>
          <a:prstGeom prst="rect">
            <a:avLst/>
          </a:prstGeom>
          <a:ln w="0">
            <a:noFill/>
          </a:ln>
        </p:spPr>
      </p:pic>
      <p:sp>
        <p:nvSpPr>
          <p:cNvPr id="182" name="TextBox 6"/>
          <p:cNvSpPr/>
          <p:nvPr/>
        </p:nvSpPr>
        <p:spPr>
          <a:xfrm>
            <a:off x="1320120" y="1493640"/>
            <a:ext cx="101592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210</a:t>
            </a:r>
            <a:endParaRPr b="0" lang="de-DE" sz="4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83" name="TextBox 6"/>
          <p:cNvSpPr/>
          <p:nvPr/>
        </p:nvSpPr>
        <p:spPr>
          <a:xfrm>
            <a:off x="1320840" y="2360520"/>
            <a:ext cx="101448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194</a:t>
            </a:r>
            <a:endParaRPr b="0" lang="de-DE" sz="4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84" name="TextBox 6"/>
          <p:cNvSpPr/>
          <p:nvPr/>
        </p:nvSpPr>
        <p:spPr>
          <a:xfrm>
            <a:off x="808560" y="3237480"/>
            <a:ext cx="152352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5.810</a:t>
            </a:r>
            <a:endParaRPr b="0" lang="de-DE" sz="4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85" name="TextBox 6"/>
          <p:cNvSpPr/>
          <p:nvPr/>
        </p:nvSpPr>
        <p:spPr>
          <a:xfrm>
            <a:off x="468360" y="4104360"/>
            <a:ext cx="186192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26.941</a:t>
            </a:r>
            <a:endParaRPr b="0" lang="de-DE" sz="4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86" name="TextBox 6"/>
          <p:cNvSpPr/>
          <p:nvPr/>
        </p:nvSpPr>
        <p:spPr>
          <a:xfrm>
            <a:off x="1320120" y="4980960"/>
            <a:ext cx="101592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1"/>
                </a:solidFill>
                <a:latin typeface="Arial"/>
                <a:ea typeface="Arial Unicode MS"/>
              </a:rPr>
              <a:t>550</a:t>
            </a:r>
            <a:endParaRPr b="0" lang="de-DE" sz="4800" spc="-1" strike="noStrike">
              <a:solidFill>
                <a:srgbClr val="009cdd"/>
              </a:solidFill>
              <a:latin typeface="Arial"/>
            </a:endParaRPr>
          </a:p>
        </p:txBody>
      </p:sp>
      <p:grpSp>
        <p:nvGrpSpPr>
          <p:cNvPr id="187" name="Gruppierung 10"/>
          <p:cNvGrpSpPr/>
          <p:nvPr/>
        </p:nvGrpSpPr>
        <p:grpSpPr>
          <a:xfrm>
            <a:off x="4466160" y="4256640"/>
            <a:ext cx="7725600" cy="2342880"/>
            <a:chOff x="4466160" y="4256640"/>
            <a:chExt cx="7725600" cy="2342880"/>
          </a:xfrm>
        </p:grpSpPr>
        <p:pic>
          <p:nvPicPr>
            <p:cNvPr id="188" name="Bild 8" descr=""/>
            <p:cNvPicPr/>
            <p:nvPr/>
          </p:nvPicPr>
          <p:blipFill>
            <a:blip r:embed="rId6"/>
            <a:srcRect l="50093" t="0" r="0" b="0"/>
            <a:stretch/>
          </p:blipFill>
          <p:spPr>
            <a:xfrm>
              <a:off x="8331840" y="4256640"/>
              <a:ext cx="3859920" cy="2342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9" name="Bild 9" descr=""/>
            <p:cNvPicPr/>
            <p:nvPr/>
          </p:nvPicPr>
          <p:blipFill>
            <a:blip r:embed="rId7"/>
            <a:srcRect l="0" t="0" r="50016" b="0"/>
            <a:stretch/>
          </p:blipFill>
          <p:spPr>
            <a:xfrm>
              <a:off x="4466160" y="4256640"/>
              <a:ext cx="3865320" cy="23428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Les missions de l’UFA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91" name="Grafik 5" descr=""/>
          <p:cNvPicPr/>
          <p:nvPr/>
        </p:nvPicPr>
        <p:blipFill>
          <a:blip r:embed="rId1"/>
          <a:stretch/>
        </p:blipFill>
        <p:spPr>
          <a:xfrm>
            <a:off x="785160" y="1555200"/>
            <a:ext cx="809640" cy="809640"/>
          </a:xfrm>
          <a:prstGeom prst="rect">
            <a:avLst/>
          </a:prstGeom>
          <a:ln w="0">
            <a:noFill/>
          </a:ln>
        </p:spPr>
      </p:pic>
      <p:pic>
        <p:nvPicPr>
          <p:cNvPr id="192" name="Grafik 6" descr=""/>
          <p:cNvPicPr/>
          <p:nvPr/>
        </p:nvPicPr>
        <p:blipFill>
          <a:blip r:embed="rId2"/>
          <a:stretch/>
        </p:blipFill>
        <p:spPr>
          <a:xfrm>
            <a:off x="769320" y="3180960"/>
            <a:ext cx="807480" cy="807480"/>
          </a:xfrm>
          <a:prstGeom prst="rect">
            <a:avLst/>
          </a:prstGeom>
          <a:ln w="0">
            <a:noFill/>
          </a:ln>
        </p:spPr>
      </p:pic>
      <p:pic>
        <p:nvPicPr>
          <p:cNvPr id="193" name="Grafik 7" descr=""/>
          <p:cNvPicPr/>
          <p:nvPr/>
        </p:nvPicPr>
        <p:blipFill>
          <a:blip r:embed="rId3"/>
          <a:stretch/>
        </p:blipFill>
        <p:spPr>
          <a:xfrm>
            <a:off x="785160" y="4895640"/>
            <a:ext cx="791640" cy="791640"/>
          </a:xfrm>
          <a:prstGeom prst="rect">
            <a:avLst/>
          </a:prstGeom>
          <a:ln w="0">
            <a:noFill/>
          </a:ln>
        </p:spPr>
      </p:pic>
      <p:sp>
        <p:nvSpPr>
          <p:cNvPr id="194" name="Textfeld 8"/>
          <p:cNvSpPr/>
          <p:nvPr/>
        </p:nvSpPr>
        <p:spPr>
          <a:xfrm>
            <a:off x="1858320" y="1362960"/>
            <a:ext cx="7716240" cy="124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Renforcement de la </a:t>
            </a:r>
            <a:r>
              <a:rPr b="1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coopération franco-allemande</a:t>
            </a: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 dans les domaines de l’enseignement supérieur et de la recherche 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95" name="Textfeld 9"/>
          <p:cNvSpPr/>
          <p:nvPr/>
        </p:nvSpPr>
        <p:spPr>
          <a:xfrm>
            <a:off x="1858320" y="3122640"/>
            <a:ext cx="7716240" cy="6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soutien à la </a:t>
            </a:r>
            <a:r>
              <a:rPr b="1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mobilité </a:t>
            </a: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pour les étudiant*es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196" name="Textfeld 10"/>
          <p:cNvSpPr/>
          <p:nvPr/>
        </p:nvSpPr>
        <p:spPr>
          <a:xfrm>
            <a:off x="1858320" y="5052960"/>
            <a:ext cx="771624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Promotion des possibilités de </a:t>
            </a:r>
            <a:r>
              <a:rPr b="1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carrière internationale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197" name="Grafik 195" descr=""/>
          <p:cNvPicPr/>
          <p:nvPr/>
        </p:nvPicPr>
        <p:blipFill>
          <a:blip r:embed="rId4"/>
          <a:srcRect l="0" t="3454" r="0" b="30922"/>
          <a:stretch/>
        </p:blipFill>
        <p:spPr>
          <a:xfrm>
            <a:off x="8079480" y="3027240"/>
            <a:ext cx="4103640" cy="3812760"/>
          </a:xfrm>
          <a:prstGeom prst="rect">
            <a:avLst/>
          </a:prstGeom>
          <a:ln w="0">
            <a:noFill/>
          </a:ln>
        </p:spPr>
      </p:pic>
      <p:sp>
        <p:nvSpPr>
          <p:cNvPr id="198" name="Rechteck 13"/>
          <p:cNvSpPr/>
          <p:nvPr/>
        </p:nvSpPr>
        <p:spPr>
          <a:xfrm>
            <a:off x="8100000" y="3027240"/>
            <a:ext cx="4077720" cy="3830760"/>
          </a:xfrm>
          <a:prstGeom prst="rect">
            <a:avLst/>
          </a:prstGeom>
          <a:solidFill>
            <a:schemeClr val="bg1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99" name="Rechteck 197"/>
          <p:cNvSpPr/>
          <p:nvPr/>
        </p:nvSpPr>
        <p:spPr>
          <a:xfrm>
            <a:off x="8100000" y="2880000"/>
            <a:ext cx="1799640" cy="71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/>
            <a:endParaRPr b="0" lang="de-DE" sz="1800" spc="-1" strike="noStrike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DA866C8C-A34C-415B-A296-14012BE8472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Que soutient l’UFA ?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9360" y="1091880"/>
            <a:ext cx="4773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Les types d’établissements en Allemagne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Universitäten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Technische Universitäten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Fachhochschulen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Pädagogische Hochschulen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Duale Hochschulen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02" name="Textplatzhalter 2"/>
          <p:cNvSpPr/>
          <p:nvPr/>
        </p:nvSpPr>
        <p:spPr>
          <a:xfrm>
            <a:off x="6808680" y="1091880"/>
            <a:ext cx="4773240" cy="169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Les types d’établissements en France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Universités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Grandes Écoles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fr-FR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Institut d’Études Politiques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Écoles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grpSp>
        <p:nvGrpSpPr>
          <p:cNvPr id="203" name="Gruppieren 16"/>
          <p:cNvGrpSpPr/>
          <p:nvPr/>
        </p:nvGrpSpPr>
        <p:grpSpPr>
          <a:xfrm>
            <a:off x="1992600" y="4233600"/>
            <a:ext cx="7665480" cy="1319040"/>
            <a:chOff x="1992600" y="4233600"/>
            <a:chExt cx="7665480" cy="1319040"/>
          </a:xfrm>
        </p:grpSpPr>
        <p:sp>
          <p:nvSpPr>
            <p:cNvPr id="204" name="Richtungspfeil 4"/>
            <p:cNvSpPr/>
            <p:nvPr/>
          </p:nvSpPr>
          <p:spPr>
            <a:xfrm>
              <a:off x="1992600" y="4233600"/>
              <a:ext cx="2660400" cy="131904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Bachelor </a:t>
              </a:r>
              <a:endParaRPr b="0" lang="de-DE" sz="18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05" name="Chevron 8"/>
            <p:cNvSpPr/>
            <p:nvPr/>
          </p:nvSpPr>
          <p:spPr>
            <a:xfrm>
              <a:off x="4210920" y="4254120"/>
              <a:ext cx="2956320" cy="1278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Master</a:t>
              </a:r>
              <a:endParaRPr b="0" lang="de-DE" sz="1800" spc="-1" strike="noStrike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06" name="Chevron 15"/>
            <p:cNvSpPr/>
            <p:nvPr/>
          </p:nvSpPr>
          <p:spPr>
            <a:xfrm>
              <a:off x="6701760" y="4254120"/>
              <a:ext cx="2956320" cy="1278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lt1"/>
                  </a:solidFill>
                  <a:latin typeface="Arial"/>
                  <a:ea typeface="Arial Unicode MS"/>
                </a:rPr>
                <a:t>Doktorat / PhD</a:t>
              </a:r>
              <a:endParaRPr b="0" lang="de-DE" sz="1800" spc="-1" strike="noStrike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207" name="Eckige Klammer links 18"/>
          <p:cNvSpPr/>
          <p:nvPr/>
        </p:nvSpPr>
        <p:spPr>
          <a:xfrm rot="16200000">
            <a:off x="3850920" y="4159800"/>
            <a:ext cx="736200" cy="365724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08" name="Eckige Klammer links 19"/>
          <p:cNvSpPr/>
          <p:nvPr/>
        </p:nvSpPr>
        <p:spPr>
          <a:xfrm rot="5400000">
            <a:off x="6525360" y="1906560"/>
            <a:ext cx="757440" cy="364716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09" name="Textfeld 20"/>
          <p:cNvSpPr/>
          <p:nvPr/>
        </p:nvSpPr>
        <p:spPr>
          <a:xfrm>
            <a:off x="2505960" y="5698080"/>
            <a:ext cx="36572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Programmes débutant en licence et aboutissant à un grade de master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0" name="Textfeld 21"/>
          <p:cNvSpPr/>
          <p:nvPr/>
        </p:nvSpPr>
        <p:spPr>
          <a:xfrm>
            <a:off x="5079960" y="3371040"/>
            <a:ext cx="3657240" cy="8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Programmes débutant en master et aboutissant à un grade de docteur (PhD-Track)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354AAD89-D47A-4D23-87DA-1E8AE9FA4E46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Les différentes disciplines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12" name="Textfeld 5"/>
          <p:cNvSpPr/>
          <p:nvPr/>
        </p:nvSpPr>
        <p:spPr>
          <a:xfrm>
            <a:off x="10159920" y="2580840"/>
            <a:ext cx="19566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800" spc="-1" strike="noStrike">
                <a:solidFill>
                  <a:srgbClr val="81725e"/>
                </a:solidFill>
                <a:latin typeface="Arial"/>
              </a:rPr>
              <a:t>Aperçu de tous les cursus </a:t>
            </a:r>
            <a:r>
              <a:rPr b="0" lang="de-DE" sz="1800" spc="-1" strike="noStrike">
                <a:solidFill>
                  <a:srgbClr val="81725e"/>
                </a:solidFill>
                <a:latin typeface="Arial"/>
              </a:rPr>
              <a:t>:</a:t>
            </a:r>
            <a:endParaRPr b="0" lang="de-DE" sz="1800" spc="-1" strike="noStrike">
              <a:solidFill>
                <a:srgbClr val="81725e"/>
              </a:solidFill>
              <a:latin typeface="Arial"/>
            </a:endParaRPr>
          </a:p>
        </p:txBody>
      </p:sp>
      <p:pic>
        <p:nvPicPr>
          <p:cNvPr id="213" name="Grafik 7" descr=""/>
          <p:cNvPicPr/>
          <p:nvPr/>
        </p:nvPicPr>
        <p:blipFill>
          <a:blip r:embed="rId1"/>
          <a:stretch/>
        </p:blipFill>
        <p:spPr>
          <a:xfrm>
            <a:off x="369000" y="1104840"/>
            <a:ext cx="9790560" cy="5250960"/>
          </a:xfrm>
          <a:prstGeom prst="rect">
            <a:avLst/>
          </a:prstGeom>
          <a:ln w="0">
            <a:noFill/>
          </a:ln>
        </p:spPr>
      </p:pic>
      <p:pic>
        <p:nvPicPr>
          <p:cNvPr id="214" name="Grafik 212" descr=""/>
          <p:cNvPicPr/>
          <p:nvPr/>
        </p:nvPicPr>
        <p:blipFill>
          <a:blip r:embed="rId2"/>
          <a:stretch/>
        </p:blipFill>
        <p:spPr>
          <a:xfrm>
            <a:off x="10410840" y="3354840"/>
            <a:ext cx="1469160" cy="1469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B42B1A83-5054-4CC5-B9ED-D220EEF38845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/>
          </p:nvPr>
        </p:nvSpPr>
        <p:spPr>
          <a:xfrm>
            <a:off x="2021040" y="333720"/>
            <a:ext cx="753120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9cdd"/>
                </a:solidFill>
                <a:latin typeface="Arial"/>
                <a:ea typeface="Arial Unicode MS"/>
              </a:rPr>
              <a:t>Les atouts d’un cursus intégré UFA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16" name="TextBox 6"/>
          <p:cNvSpPr/>
          <p:nvPr/>
        </p:nvSpPr>
        <p:spPr>
          <a:xfrm>
            <a:off x="0" y="1118520"/>
            <a:ext cx="18360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Bonne organisation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7" name="TextBox 6"/>
          <p:cNvSpPr/>
          <p:nvPr/>
        </p:nvSpPr>
        <p:spPr>
          <a:xfrm>
            <a:off x="-18000" y="2373120"/>
            <a:ext cx="183600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Découvrir un pays et des amis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8" name="TextBox 6"/>
          <p:cNvSpPr/>
          <p:nvPr/>
        </p:nvSpPr>
        <p:spPr>
          <a:xfrm>
            <a:off x="128160" y="3808080"/>
            <a:ext cx="17254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Encadre-ment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9" name="TextBox 6"/>
          <p:cNvSpPr/>
          <p:nvPr/>
        </p:nvSpPr>
        <p:spPr>
          <a:xfrm>
            <a:off x="-106200" y="4953240"/>
            <a:ext cx="2012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Compétences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0" name="TextBox 6"/>
          <p:cNvSpPr/>
          <p:nvPr/>
        </p:nvSpPr>
        <p:spPr>
          <a:xfrm>
            <a:off x="241560" y="5836320"/>
            <a:ext cx="14990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Aide à la mobilité</a:t>
            </a:r>
            <a:endParaRPr b="0" lang="de-DE" sz="20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1" name="Textplatzhalter 35"/>
          <p:cNvSpPr/>
          <p:nvPr/>
        </p:nvSpPr>
        <p:spPr>
          <a:xfrm>
            <a:off x="2022840" y="1126440"/>
            <a:ext cx="8507160" cy="8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sp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fr-FR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Organisation commune des études et des examens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fr-FR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Deux diplômes de niveau équivalent reconnus au niveau national (double diplôme)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fr-FR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Séjour prolongé à l’étranger sans allongement de la durée des études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2" name="Textplatzhalter 35"/>
          <p:cNvSpPr/>
          <p:nvPr/>
        </p:nvSpPr>
        <p:spPr>
          <a:xfrm>
            <a:off x="2021040" y="2556360"/>
            <a:ext cx="850716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sp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fr-FR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Des études au sein d’un groupe franco-allemand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fr-FR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Immersion dans le pays partenaire (généralement la moitié des études, de 2 à 3 semestres)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3" name="Textplatzhalter 35"/>
          <p:cNvSpPr/>
          <p:nvPr/>
        </p:nvSpPr>
        <p:spPr>
          <a:xfrm>
            <a:off x="2021040" y="3808080"/>
            <a:ext cx="850716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sp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fr-FR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Préparation ciblée aussi bien au niveau linguistique qu’administratif (p.ex. cours de langue)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fr-FR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Encadrement et soutien particuliers dans le pays d’origine et à l’étranger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4" name="Textplatzhalter 35"/>
          <p:cNvSpPr/>
          <p:nvPr/>
        </p:nvSpPr>
        <p:spPr>
          <a:xfrm>
            <a:off x="2021040" y="4939920"/>
            <a:ext cx="850716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sp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Acquisition de solides compétences disciplinaires, linguistiques et interculturelles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Développement personnel considérable (autonomie, résistance au stress, flexibilité, esprit d’équipe)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5" name="Textplatzhalter 35"/>
          <p:cNvSpPr/>
          <p:nvPr/>
        </p:nvSpPr>
        <p:spPr>
          <a:xfrm>
            <a:off x="2021040" y="6100200"/>
            <a:ext cx="850716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spAutoFit/>
          </a:bodyPr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b="0" lang="de-DE" sz="1600" spc="-1" strike="noStrike">
                <a:solidFill>
                  <a:srgbClr val="009cdd"/>
                </a:solidFill>
                <a:latin typeface="Arial"/>
                <a:ea typeface="Arial Unicode MS"/>
              </a:rPr>
              <a:t>350 € par mois octroyés aux étudiant*es durant leur phase de mobilité</a:t>
            </a:r>
            <a:endParaRPr b="0" lang="de-DE" sz="1600" spc="-1" strike="noStrike">
              <a:solidFill>
                <a:srgbClr val="009cdd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accent1"/>
                </a:solidFill>
                <a:latin typeface="Arial"/>
                <a:ea typeface="Arial Unicode MS"/>
              </a:rPr>
              <a:t>Que propose encore l’UFA ?</a:t>
            </a:r>
            <a:endParaRPr b="0" lang="en-US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1508040" y="1641600"/>
            <a:ext cx="5736960" cy="3135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Ateliers interculturels</a:t>
            </a:r>
            <a:endParaRPr b="0" lang="en-US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28" name="Textplatzhalter 2"/>
          <p:cNvSpPr/>
          <p:nvPr/>
        </p:nvSpPr>
        <p:spPr>
          <a:xfrm>
            <a:off x="1508040" y="283392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Relations entreprises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9" name="Textplatzhalter 2"/>
          <p:cNvSpPr/>
          <p:nvPr/>
        </p:nvSpPr>
        <p:spPr>
          <a:xfrm>
            <a:off x="1508040" y="402552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Prix d’Excellence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0" name="Textplatzhalter 2"/>
          <p:cNvSpPr/>
          <p:nvPr/>
        </p:nvSpPr>
        <p:spPr>
          <a:xfrm>
            <a:off x="1508040" y="529920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anchor="t">
            <a:spAutoFit/>
          </a:bodyPr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009cdd"/>
                </a:solidFill>
                <a:latin typeface="Arial"/>
                <a:ea typeface="Arial Unicode MS"/>
              </a:rPr>
              <a:t>Réseaux de diplômés</a:t>
            </a:r>
            <a:endParaRPr b="0" lang="de-DE" sz="1800" spc="-1" strike="noStrike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31" name="Grafik 11" descr=""/>
          <p:cNvPicPr/>
          <p:nvPr/>
        </p:nvPicPr>
        <p:blipFill>
          <a:blip r:embed="rId1"/>
          <a:stretch/>
        </p:blipFill>
        <p:spPr>
          <a:xfrm>
            <a:off x="457920" y="1405800"/>
            <a:ext cx="704160" cy="704160"/>
          </a:xfrm>
          <a:prstGeom prst="rect">
            <a:avLst/>
          </a:prstGeom>
          <a:ln w="0">
            <a:noFill/>
          </a:ln>
        </p:spPr>
      </p:pic>
      <p:pic>
        <p:nvPicPr>
          <p:cNvPr id="232" name="Grafik 12" descr=""/>
          <p:cNvPicPr/>
          <p:nvPr/>
        </p:nvPicPr>
        <p:blipFill>
          <a:blip r:embed="rId2"/>
          <a:stretch/>
        </p:blipFill>
        <p:spPr>
          <a:xfrm>
            <a:off x="457200" y="2624760"/>
            <a:ext cx="691560" cy="691560"/>
          </a:xfrm>
          <a:prstGeom prst="rect">
            <a:avLst/>
          </a:prstGeom>
          <a:ln w="0">
            <a:noFill/>
          </a:ln>
        </p:spPr>
      </p:pic>
      <p:pic>
        <p:nvPicPr>
          <p:cNvPr id="233" name="Grafik 15" descr=""/>
          <p:cNvPicPr/>
          <p:nvPr/>
        </p:nvPicPr>
        <p:blipFill>
          <a:blip r:embed="rId3"/>
          <a:stretch/>
        </p:blipFill>
        <p:spPr>
          <a:xfrm>
            <a:off x="457200" y="3815280"/>
            <a:ext cx="707040" cy="707040"/>
          </a:xfrm>
          <a:prstGeom prst="rect">
            <a:avLst/>
          </a:prstGeom>
          <a:ln w="0">
            <a:noFill/>
          </a:ln>
        </p:spPr>
      </p:pic>
      <p:pic>
        <p:nvPicPr>
          <p:cNvPr id="234" name="Grafik 18" descr=""/>
          <p:cNvPicPr/>
          <p:nvPr/>
        </p:nvPicPr>
        <p:blipFill>
          <a:blip r:embed="rId4"/>
          <a:stretch/>
        </p:blipFill>
        <p:spPr>
          <a:xfrm>
            <a:off x="459360" y="5104440"/>
            <a:ext cx="703080" cy="7030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AF7C1E22-FCFA-4599-B98C-2DD8DA8A7E5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 pitchFamily="0" charset="1"/>
        <a:ea typeface="Arial Unicode MS" pitchFamily="0" charset="1"/>
        <a:cs typeface=""/>
      </a:majorFont>
      <a:minorFont>
        <a:latin typeface="Arial" pitchFamily="0" charset="1"/>
        <a:ea typeface="Arial Unicode MS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Application>LibreOffice/7.6.7.2$Windows_X86_64 LibreOffice_project/dd47e4b30cb7dab30588d6c79c651f218165e3c5</Application>
  <AppVersion>15.0000</AppVersion>
  <Words>864</Words>
  <Paragraphs>180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2018-04-24T17:14:44Z</dcterms:created>
  <dc:creator>Allppt.com;Googleslidesppt.com</dc:creator>
  <dc:description/>
  <dc:language>de-DE</dc:language>
  <cp:lastModifiedBy/>
  <cp:lastPrinted>2023-05-02T09:48:39Z</cp:lastPrinted>
  <dcterms:modified xsi:type="dcterms:W3CDTF">2024-12-16T16:29:49Z</dcterms:modified>
  <cp:revision>370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19</vt:i4>
  </property>
</Properties>
</file>