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9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.wmf" ContentType="image/x-wmf"/>
  <Override PartName="/ppt/media/image2.wmf" ContentType="image/x-wmf"/>
  <Override PartName="/ppt/media/image27.jpeg" ContentType="image/jpeg"/>
  <Override PartName="/ppt/media/image3.wmf" ContentType="image/x-wmf"/>
  <Override PartName="/ppt/media/image4.png" ContentType="image/png"/>
  <Override PartName="/ppt/media/image33.wmf" ContentType="image/x-wmf"/>
  <Override PartName="/ppt/media/image21.png" ContentType="image/png"/>
  <Override PartName="/ppt/media/image6.jpeg" ContentType="image/jpeg"/>
  <Override PartName="/ppt/media/image5.jpeg" ContentType="image/jpeg"/>
  <Override PartName="/ppt/media/image11.png" ContentType="image/png"/>
  <Override PartName="/ppt/media/image8.png" ContentType="image/png"/>
  <Override PartName="/ppt/media/image7.wmf" ContentType="image/x-wmf"/>
  <Override PartName="/ppt/media/image9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hdphoto1.wdp" ContentType="image/vnd.ms-photo"/>
  <Override PartName="/ppt/media/image25.png" ContentType="image/png"/>
  <Override PartName="/ppt/media/image20.png" ContentType="image/png"/>
  <Override PartName="/ppt/media/image32.wmf" ContentType="image/x-wmf"/>
  <Override PartName="/ppt/media/image22.png" ContentType="image/png"/>
  <Override PartName="/ppt/media/image34.wmf" ContentType="image/x-wmf"/>
  <Override PartName="/ppt/media/image23.png" ContentType="image/png"/>
  <Override PartName="/ppt/media/image24.png" ContentType="image/png"/>
  <Override PartName="/ppt/media/image26.png" ContentType="image/png"/>
  <Override PartName="/ppt/media/image28.png" ContentType="image/png"/>
  <Override PartName="/ppt/media/image29.png" ContentType="image/png"/>
  <Override PartName="/ppt/media/image30.jpeg" ContentType="image/jpeg"/>
  <Override PartName="/ppt/media/image31.png" ContentType="image/png"/>
  <Override PartName="/ppt/media/image35.png" ContentType="image/png"/>
  <Override PartName="/ppt/media/image36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" Target="slides/slide1.xml"/><Relationship Id="rId23" Type="http://schemas.openxmlformats.org/officeDocument/2006/relationships/slide" Target="slides/slide2.xml"/><Relationship Id="rId24" Type="http://schemas.openxmlformats.org/officeDocument/2006/relationships/slide" Target="slides/slide3.xml"/><Relationship Id="rId25" Type="http://schemas.openxmlformats.org/officeDocument/2006/relationships/slide" Target="slides/slide4.xml"/><Relationship Id="rId26" Type="http://schemas.openxmlformats.org/officeDocument/2006/relationships/slide" Target="slides/slide5.xml"/><Relationship Id="rId27" Type="http://schemas.openxmlformats.org/officeDocument/2006/relationships/slide" Target="slides/slide6.xml"/><Relationship Id="rId28" Type="http://schemas.openxmlformats.org/officeDocument/2006/relationships/slide" Target="slides/slide7.xml"/><Relationship Id="rId29" Type="http://schemas.openxmlformats.org/officeDocument/2006/relationships/slide" Target="slides/slide8.xml"/><Relationship Id="rId30" Type="http://schemas.openxmlformats.org/officeDocument/2006/relationships/slide" Target="slides/slide9.xml"/><Relationship Id="rId31" Type="http://schemas.openxmlformats.org/officeDocument/2006/relationships/slide" Target="slides/slide10.xml"/><Relationship Id="rId32" Type="http://schemas.openxmlformats.org/officeDocument/2006/relationships/slide" Target="slides/slide11.xml"/><Relationship Id="rId33" Type="http://schemas.openxmlformats.org/officeDocument/2006/relationships/slide" Target="slides/slide12.xml"/><Relationship Id="rId34" Type="http://schemas.openxmlformats.org/officeDocument/2006/relationships/slide" Target="slides/slide13.xml"/><Relationship Id="rId35" Type="http://schemas.openxmlformats.org/officeDocument/2006/relationships/slide" Target="slides/slide14.xml"/><Relationship Id="rId36" Type="http://schemas.openxmlformats.org/officeDocument/2006/relationships/slide" Target="slides/slide15.xml"/><Relationship Id="rId37" Type="http://schemas.openxmlformats.org/officeDocument/2006/relationships/slide" Target="slides/slide16.xml"/><Relationship Id="rId38" Type="http://schemas.openxmlformats.org/officeDocument/2006/relationships/slide" Target="slides/slide17.xml"/><Relationship Id="rId39" Type="http://schemas.openxmlformats.org/officeDocument/2006/relationships/slide" Target="slides/slide18.xml"/><Relationship Id="rId40" Type="http://schemas.openxmlformats.org/officeDocument/2006/relationships/presProps" Target="presProps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350 €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Aide mensuelle à la mobilité </a:t>
          </a:r>
          <a:r>
            <a:rPr lang="fr-FR" sz="1600" noProof="0" dirty="0" smtClean="0">
              <a:solidFill>
                <a:schemeClr val="accent2"/>
              </a:solidFill>
            </a:rPr>
            <a:t>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1 année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Au minimum passée à l’étranger</a:t>
          </a:r>
          <a:endParaRPr lang="de-DE" sz="1600" noProof="0" dirty="0" smtClean="0">
            <a:solidFill>
              <a:schemeClr val="accent1"/>
            </a:solidFill>
          </a:endParaRPr>
        </a:p>
        <a:p>
          <a:endParaRPr lang="fr-FR" sz="1600" noProof="0" dirty="0" smtClean="0">
            <a:solidFill>
              <a:schemeClr val="accent1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Expériences interculturelles </a:t>
          </a:r>
        </a:p>
        <a:p>
          <a:r>
            <a:rPr lang="fr-FR" sz="1600" dirty="0" smtClean="0">
              <a:solidFill>
                <a:schemeClr val="accent1"/>
              </a:solidFill>
            </a:rPr>
            <a:t>Découvrir de nouvelles cultures et créer des liens sociaux durables</a:t>
          </a:r>
          <a:endParaRPr lang="de-DE" sz="1600" dirty="0" smtClean="0">
            <a:solidFill>
              <a:schemeClr val="accent1"/>
            </a:solidFill>
          </a:endParaRPr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Top organisation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pas d’allongement de la durée d'études</a:t>
          </a:r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Encadrement</a:t>
          </a:r>
        </a:p>
        <a:p>
          <a:r>
            <a:rPr lang="fr-FR" sz="1600" b="0" noProof="0" dirty="0" smtClean="0">
              <a:solidFill>
                <a:schemeClr val="accent1"/>
              </a:solidFill>
            </a:rPr>
            <a:t>Préparation ciblée </a:t>
          </a:r>
          <a:r>
            <a:rPr lang="fr-FR" sz="1600" b="0" dirty="0" smtClean="0">
              <a:solidFill>
                <a:schemeClr val="accent1"/>
              </a:solidFill>
            </a:rPr>
            <a:t>et </a:t>
          </a:r>
          <a:r>
            <a:rPr lang="fr-FR" sz="1600" b="0" noProof="0" dirty="0" smtClean="0">
              <a:solidFill>
                <a:schemeClr val="accent1"/>
              </a:solidFill>
            </a:rPr>
            <a:t>interlocuteur*</a:t>
          </a:r>
          <a:r>
            <a:rPr lang="fr-FR" sz="1600" b="0" noProof="0" dirty="0" err="1" smtClean="0">
              <a:solidFill>
                <a:schemeClr val="accent1"/>
              </a:solidFill>
            </a:rPr>
            <a:t>trices</a:t>
          </a:r>
          <a:r>
            <a:rPr lang="fr-FR" sz="1600" b="0" noProof="0" dirty="0" smtClean="0">
              <a:solidFill>
                <a:schemeClr val="accent1"/>
              </a:solidFill>
            </a:rPr>
            <a:t> personnel*les</a:t>
          </a:r>
          <a:r>
            <a:rPr lang="fr-FR" sz="1600" b="0" dirty="0" smtClean="0">
              <a:solidFill>
                <a:schemeClr val="accent1"/>
              </a:solidFill>
            </a:rPr>
            <a:t> dans </a:t>
          </a:r>
          <a:r>
            <a:rPr lang="fr-FR" sz="1600" b="0" noProof="0" dirty="0" smtClean="0">
              <a:solidFill>
                <a:schemeClr val="accent1"/>
              </a:solidFill>
            </a:rPr>
            <a:t>les deux pays</a:t>
          </a:r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99373" custRadScaleInc="40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  <dgm:t>
        <a:bodyPr/>
        <a:lstStyle/>
        <a:p>
          <a:endParaRPr lang="de-DE"/>
        </a:p>
      </dgm:t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8135" custRadScaleInc="2291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  <dgm:t>
        <a:bodyPr/>
        <a:lstStyle/>
        <a:p>
          <a:endParaRPr lang="de-DE"/>
        </a:p>
      </dgm:t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  <dgm:t>
        <a:bodyPr/>
        <a:lstStyle/>
        <a:p>
          <a:endParaRPr lang="de-DE"/>
        </a:p>
      </dgm:t>
    </dgm:pt>
    <dgm:pt modelId="{F61C1193-09E7-4EF9-AE58-93A734096A07}" type="pres">
      <dgm:prSet presAssocID="{610E0514-766C-4B3E-A97C-99CE58BF8288}" presName="node" presStyleLbl="node1" presStyleIdx="3" presStyleCnt="5" custScaleX="173486" custScaleY="136637" custRadScaleRad="100636" custRadScaleInc="523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  <dgm:t>
        <a:bodyPr/>
        <a:lstStyle/>
        <a:p>
          <a:endParaRPr lang="de-DE"/>
        </a:p>
      </dgm:t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  <dgm:t>
        <a:bodyPr/>
        <a:lstStyle/>
        <a:p>
          <a:endParaRPr lang="de-DE"/>
        </a:p>
      </dgm:t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60166" y="-107922"/>
          <a:ext cx="2237191" cy="14454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350 €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Aide mensuelle à la mobilité </a:t>
          </a:r>
          <a:r>
            <a:rPr lang="fr-FR" sz="1600" kern="1200" noProof="0" dirty="0" smtClean="0">
              <a:solidFill>
                <a:schemeClr val="accent2"/>
              </a:solidFill>
            </a:rPr>
            <a:t> </a:t>
          </a:r>
        </a:p>
      </dsp:txBody>
      <dsp:txXfrm>
        <a:off x="3730725" y="-37363"/>
        <a:ext cx="2096073" cy="1304284"/>
      </dsp:txXfrm>
    </dsp:sp>
    <dsp:sp modelId="{D574633F-D9C1-4F28-B66A-255E9437A762}">
      <dsp:nvSpPr>
        <dsp:cNvPr id="0" name=""/>
        <dsp:cNvSpPr/>
      </dsp:nvSpPr>
      <dsp:spPr>
        <a:xfrm>
          <a:off x="2208420" y="576114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698209" y="337268"/>
              </a:moveTo>
              <a:arcTo wR="2456054" hR="2456054" stAng="18022880" swAng="1484756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49363" y="1636726"/>
          <a:ext cx="3881214" cy="179331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Expériences interculturelles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accent1"/>
              </a:solidFill>
            </a:rPr>
            <a:t>Découvrir de nouvelles cultures et créer des liens sociaux durables</a:t>
          </a:r>
          <a:endParaRPr lang="de-DE" sz="1600" kern="1200" dirty="0" smtClean="0">
            <a:solidFill>
              <a:schemeClr val="accent1"/>
            </a:solidFill>
          </a:endParaRPr>
        </a:p>
      </dsp:txBody>
      <dsp:txXfrm>
        <a:off x="5236905" y="1724268"/>
        <a:ext cx="3706130" cy="1618231"/>
      </dsp:txXfrm>
    </dsp:sp>
    <dsp:sp modelId="{150FDA99-C239-4A33-916D-26FBE3AF8FD2}">
      <dsp:nvSpPr>
        <dsp:cNvPr id="0" name=""/>
        <dsp:cNvSpPr/>
      </dsp:nvSpPr>
      <dsp:spPr>
        <a:xfrm>
          <a:off x="2223898" y="675166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893276" y="2759615"/>
              </a:moveTo>
              <a:arcTo wR="2456054" hR="2456054" stAng="425985" swAng="656139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2444" y="3896165"/>
          <a:ext cx="2463110" cy="1513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Top organisation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pas d’allongement de la durée d'études</a:t>
          </a:r>
        </a:p>
      </dsp:txBody>
      <dsp:txXfrm>
        <a:off x="5406344" y="3970065"/>
        <a:ext cx="2315310" cy="1366055"/>
      </dsp:txXfrm>
    </dsp:sp>
    <dsp:sp modelId="{D424AD5B-B878-4801-B80B-D49D04BA3AC7}">
      <dsp:nvSpPr>
        <dsp:cNvPr id="0" name=""/>
        <dsp:cNvSpPr/>
      </dsp:nvSpPr>
      <dsp:spPr>
        <a:xfrm>
          <a:off x="2147314" y="606839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177353" y="4803803"/>
              </a:moveTo>
              <a:arcTo wR="2456054" hR="2456054" stAng="4375288" swAng="1121872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42171" y="3850435"/>
          <a:ext cx="3283654" cy="16810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Encadrement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0" kern="1200" noProof="0" dirty="0" smtClean="0">
              <a:solidFill>
                <a:schemeClr val="accent1"/>
              </a:solidFill>
            </a:rPr>
            <a:t>Préparation ciblée </a:t>
          </a:r>
          <a:r>
            <a:rPr lang="fr-FR" sz="1600" b="0" kern="1200" dirty="0" smtClean="0">
              <a:solidFill>
                <a:schemeClr val="accent1"/>
              </a:solidFill>
            </a:rPr>
            <a:t>et </a:t>
          </a:r>
          <a:r>
            <a:rPr lang="fr-FR" sz="1600" b="0" kern="1200" noProof="0" dirty="0" smtClean="0">
              <a:solidFill>
                <a:schemeClr val="accent1"/>
              </a:solidFill>
            </a:rPr>
            <a:t>interlocuteur*</a:t>
          </a:r>
          <a:r>
            <a:rPr lang="fr-FR" sz="1600" b="0" kern="1200" noProof="0" dirty="0" err="1" smtClean="0">
              <a:solidFill>
                <a:schemeClr val="accent1"/>
              </a:solidFill>
            </a:rPr>
            <a:t>trices</a:t>
          </a:r>
          <a:r>
            <a:rPr lang="fr-FR" sz="1600" b="0" kern="1200" noProof="0" dirty="0" smtClean="0">
              <a:solidFill>
                <a:schemeClr val="accent1"/>
              </a:solidFill>
            </a:rPr>
            <a:t> personnel*les</a:t>
          </a:r>
          <a:r>
            <a:rPr lang="fr-FR" sz="1600" b="0" kern="1200" dirty="0" smtClean="0">
              <a:solidFill>
                <a:schemeClr val="accent1"/>
              </a:solidFill>
            </a:rPr>
            <a:t> dans </a:t>
          </a:r>
          <a:r>
            <a:rPr lang="fr-FR" sz="1600" b="0" kern="1200" noProof="0" dirty="0" smtClean="0">
              <a:solidFill>
                <a:schemeClr val="accent1"/>
              </a:solidFill>
            </a:rPr>
            <a:t>les deux pays</a:t>
          </a:r>
        </a:p>
      </dsp:txBody>
      <dsp:txXfrm>
        <a:off x="1324232" y="3932496"/>
        <a:ext cx="3119532" cy="1516905"/>
      </dsp:txXfrm>
    </dsp:sp>
    <dsp:sp modelId="{5AD4D56A-9BDD-496B-8391-7ECE530B6ED7}">
      <dsp:nvSpPr>
        <dsp:cNvPr id="0" name=""/>
        <dsp:cNvSpPr/>
      </dsp:nvSpPr>
      <dsp:spPr>
        <a:xfrm>
          <a:off x="2279130" y="643745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114867" y="3198378"/>
              </a:moveTo>
              <a:arcTo wR="2456054" hR="2456054" stAng="9744458" swAng="1203189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0835" y="1606591"/>
          <a:ext cx="2480352" cy="1379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1 année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Au minimum passée à l’étranger</a:t>
          </a:r>
          <a:endParaRPr lang="de-DE" sz="1600" kern="1200" noProof="0" dirty="0" smtClean="0">
            <a:solidFill>
              <a:schemeClr val="accent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noProof="0" dirty="0" smtClean="0">
            <a:solidFill>
              <a:schemeClr val="accent1"/>
            </a:solidFill>
          </a:endParaRPr>
        </a:p>
      </dsp:txBody>
      <dsp:txXfrm>
        <a:off x="1228154" y="1673910"/>
        <a:ext cx="2345714" cy="1244402"/>
      </dsp:txXfrm>
    </dsp:sp>
    <dsp:sp modelId="{5F204080-90B0-4401-BA20-5CB230059800}">
      <dsp:nvSpPr>
        <dsp:cNvPr id="0" name=""/>
        <dsp:cNvSpPr/>
      </dsp:nvSpPr>
      <dsp:spPr>
        <a:xfrm>
          <a:off x="2261046" y="625694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99414" y="971546"/>
              </a:moveTo>
              <a:arcTo wR="2456054" hR="2456054" stAng="13031260" swAng="1622999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A20FF330-B723-48D9-B185-70ECB1961AA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70B26DD8-C9A8-49FD-916F-09755D7DF07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813CA26A-4C30-4962-909F-E465D7FBBDE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1D4DE299-9446-4F5F-A437-049C2DBD0E1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99A79B2-B14D-4F97-BB26-42805CBBEE6F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14A5261D-8B27-4A99-87D7-5E5BD4B87A2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D0EA41E-94CD-4A32-989A-EED3977460C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0AD54B5-1FE7-4C7F-93CA-DE13B8B793E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B87AFFD-DFC2-45D4-9C5F-B61995063EF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6DBF3E0-558A-4F74-80FD-92A1590FAA4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wmf"/><Relationship Id="rId3" Type="http://schemas.openxmlformats.org/officeDocument/2006/relationships/image" Target="../media/image3.wmf"/><Relationship Id="rId4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wmf"/><Relationship Id="rId3" Type="http://schemas.openxmlformats.org/officeDocument/2006/relationships/image" Target="../media/image4.png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20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Bild 14" descr=""/>
          <p:cNvPicPr/>
          <p:nvPr/>
        </p:nvPicPr>
        <p:blipFill>
          <a:blip r:embed="rId2"/>
          <a:srcRect l="0" t="9397" r="0" b="48669"/>
          <a:stretch/>
        </p:blipFill>
        <p:spPr>
          <a:xfrm>
            <a:off x="797400" y="0"/>
            <a:ext cx="8487000" cy="3434040"/>
          </a:xfrm>
          <a:prstGeom prst="rect">
            <a:avLst/>
          </a:prstGeom>
          <a:ln w="0">
            <a:noFill/>
          </a:ln>
        </p:spPr>
      </p:pic>
      <p:sp>
        <p:nvSpPr>
          <p:cNvPr id="1" name="Rectangle 8"/>
          <p:cNvSpPr/>
          <p:nvPr/>
        </p:nvSpPr>
        <p:spPr>
          <a:xfrm>
            <a:off x="0" y="3430440"/>
            <a:ext cx="12191040" cy="3426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5" descr=""/>
          <p:cNvPicPr/>
          <p:nvPr/>
        </p:nvPicPr>
        <p:blipFill>
          <a:blip r:embed="rId3"/>
          <a:srcRect l="0" t="51219" r="0" b="6888"/>
          <a:stretch/>
        </p:blipFill>
        <p:spPr>
          <a:xfrm>
            <a:off x="797400" y="3426120"/>
            <a:ext cx="8487000" cy="3430800"/>
          </a:xfrm>
          <a:prstGeom prst="rect">
            <a:avLst/>
          </a:prstGeom>
          <a:ln w="0">
            <a:noFill/>
          </a:ln>
        </p:spPr>
      </p:pic>
      <p:sp>
        <p:nvSpPr>
          <p:cNvPr id="3" name="Bogen 9"/>
          <p:cNvSpPr/>
          <p:nvPr/>
        </p:nvSpPr>
        <p:spPr>
          <a:xfrm flipH="1" rot="16200000">
            <a:off x="2064960" y="880560"/>
            <a:ext cx="730440" cy="6195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4" name="Bogen 12"/>
          <p:cNvSpPr/>
          <p:nvPr/>
        </p:nvSpPr>
        <p:spPr>
          <a:xfrm rot="5400000">
            <a:off x="3563640" y="1346760"/>
            <a:ext cx="730440" cy="10926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Oval 13"/>
          <p:cNvSpPr/>
          <p:nvPr/>
        </p:nvSpPr>
        <p:spPr>
          <a:xfrm>
            <a:off x="3904920" y="2235240"/>
            <a:ext cx="47160" cy="4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560" bIns="165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6" name="Bogen 16"/>
          <p:cNvSpPr/>
          <p:nvPr/>
        </p:nvSpPr>
        <p:spPr>
          <a:xfrm rot="5400000">
            <a:off x="5180760" y="495720"/>
            <a:ext cx="730440" cy="10926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7" name="Oval 17"/>
          <p:cNvSpPr/>
          <p:nvPr/>
        </p:nvSpPr>
        <p:spPr>
          <a:xfrm>
            <a:off x="5522400" y="1385280"/>
            <a:ext cx="47160" cy="4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560" bIns="165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8" name="Bogen 18"/>
          <p:cNvSpPr/>
          <p:nvPr/>
        </p:nvSpPr>
        <p:spPr>
          <a:xfrm rot="5400000">
            <a:off x="1349640" y="1681560"/>
            <a:ext cx="730440" cy="10926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9" name="Oval 19"/>
          <p:cNvSpPr/>
          <p:nvPr/>
        </p:nvSpPr>
        <p:spPr>
          <a:xfrm>
            <a:off x="1690920" y="2570040"/>
            <a:ext cx="47160" cy="4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560" bIns="165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0" name="Abgerundetes Rechteck 20"/>
          <p:cNvSpPr/>
          <p:nvPr/>
        </p:nvSpPr>
        <p:spPr>
          <a:xfrm>
            <a:off x="1782360" y="914760"/>
            <a:ext cx="6890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mobile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Abgerundetes Rechteck 21"/>
          <p:cNvSpPr/>
          <p:nvPr/>
        </p:nvSpPr>
        <p:spPr>
          <a:xfrm>
            <a:off x="1206000" y="1956240"/>
            <a:ext cx="15044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ouvert au monde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2"/>
          <p:cNvSpPr/>
          <p:nvPr/>
        </p:nvSpPr>
        <p:spPr>
          <a:xfrm>
            <a:off x="3821760" y="1627560"/>
            <a:ext cx="1059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scientifique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Oval 23"/>
          <p:cNvSpPr/>
          <p:nvPr/>
        </p:nvSpPr>
        <p:spPr>
          <a:xfrm>
            <a:off x="2408760" y="1532160"/>
            <a:ext cx="47160" cy="4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560" bIns="165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4" name="Abgerundetes Rechteck 24"/>
          <p:cNvSpPr/>
          <p:nvPr/>
        </p:nvSpPr>
        <p:spPr>
          <a:xfrm>
            <a:off x="753624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excellent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Bogen 25"/>
          <p:cNvSpPr/>
          <p:nvPr/>
        </p:nvSpPr>
        <p:spPr>
          <a:xfrm flipH="1" rot="16200000">
            <a:off x="8259840" y="2293920"/>
            <a:ext cx="705600" cy="8038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6" name="Abgerundetes Rechteck 26"/>
          <p:cNvSpPr/>
          <p:nvPr/>
        </p:nvSpPr>
        <p:spPr>
          <a:xfrm>
            <a:off x="5182920" y="2134440"/>
            <a:ext cx="9176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européen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8"/>
          <p:cNvSpPr/>
          <p:nvPr/>
        </p:nvSpPr>
        <p:spPr>
          <a:xfrm>
            <a:off x="8416800" y="1605960"/>
            <a:ext cx="8398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innovant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Bogen 29"/>
          <p:cNvSpPr/>
          <p:nvPr/>
        </p:nvSpPr>
        <p:spPr>
          <a:xfrm flipV="1" rot="5400000">
            <a:off x="5511240" y="1989360"/>
            <a:ext cx="758160" cy="8402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0" name="Oval 30"/>
          <p:cNvSpPr/>
          <p:nvPr/>
        </p:nvSpPr>
        <p:spPr>
          <a:xfrm>
            <a:off x="5875200" y="2765160"/>
            <a:ext cx="47160" cy="4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560" bIns="165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1" name="Bogen 31"/>
          <p:cNvSpPr/>
          <p:nvPr/>
        </p:nvSpPr>
        <p:spPr>
          <a:xfrm flipH="1" rot="16200000">
            <a:off x="8565120" y="1550520"/>
            <a:ext cx="730440" cy="6195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2" name="Oval 32"/>
          <p:cNvSpPr/>
          <p:nvPr/>
        </p:nvSpPr>
        <p:spPr>
          <a:xfrm>
            <a:off x="8908560" y="2202120"/>
            <a:ext cx="47160" cy="47160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16560" bIns="165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3" name="Oval 33"/>
          <p:cNvSpPr/>
          <p:nvPr/>
        </p:nvSpPr>
        <p:spPr>
          <a:xfrm>
            <a:off x="8620200" y="3025080"/>
            <a:ext cx="47160" cy="47160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560" bIns="165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Abgerundetes Rechteck 34"/>
          <p:cNvSpPr/>
          <p:nvPr/>
        </p:nvSpPr>
        <p:spPr>
          <a:xfrm>
            <a:off x="2793960" y="2471040"/>
            <a:ext cx="7106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integré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Bogen 35"/>
          <p:cNvSpPr/>
          <p:nvPr/>
        </p:nvSpPr>
        <p:spPr>
          <a:xfrm flipH="1" rot="16200000">
            <a:off x="3438000" y="2333880"/>
            <a:ext cx="705600" cy="8038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6" name="Oval 36"/>
          <p:cNvSpPr/>
          <p:nvPr/>
        </p:nvSpPr>
        <p:spPr>
          <a:xfrm>
            <a:off x="3798360" y="3065040"/>
            <a:ext cx="47160" cy="4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560" bIns="165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7" name="Bild 11" descr=""/>
          <p:cNvPicPr/>
          <p:nvPr/>
        </p:nvPicPr>
        <p:blipFill>
          <a:blip r:embed="rId4"/>
          <a:stretch/>
        </p:blipFill>
        <p:spPr>
          <a:xfrm>
            <a:off x="9731880" y="321840"/>
            <a:ext cx="1997280" cy="6624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5"/>
          <p:cNvGrpSpPr/>
          <p:nvPr/>
        </p:nvGrpSpPr>
        <p:grpSpPr>
          <a:xfrm>
            <a:off x="453960" y="320760"/>
            <a:ext cx="11277000" cy="6036120"/>
            <a:chOff x="453960" y="320760"/>
            <a:chExt cx="11277000" cy="6036120"/>
          </a:xfrm>
        </p:grpSpPr>
        <p:cxnSp>
          <p:nvCxnSpPr>
            <p:cNvPr id="64" name="Gerade Verbindung 16"/>
            <p:cNvCxnSpPr/>
            <p:nvPr/>
          </p:nvCxnSpPr>
          <p:spPr>
            <a:xfrm>
              <a:off x="457200" y="322920"/>
              <a:ext cx="11274120" cy="10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17"/>
            <p:cNvCxnSpPr/>
            <p:nvPr/>
          </p:nvCxnSpPr>
          <p:spPr>
            <a:xfrm>
              <a:off x="457200" y="6349680"/>
              <a:ext cx="11267280" cy="10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18"/>
            <p:cNvCxnSpPr/>
            <p:nvPr/>
          </p:nvCxnSpPr>
          <p:spPr>
            <a:xfrm>
              <a:off x="453960" y="320760"/>
              <a:ext cx="1080" cy="60303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19"/>
            <p:cNvCxnSpPr/>
            <p:nvPr/>
          </p:nvCxnSpPr>
          <p:spPr>
            <a:xfrm>
              <a:off x="11730240" y="327600"/>
              <a:ext cx="1080" cy="6023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20"/>
            <p:cNvCxnSpPr/>
            <p:nvPr/>
          </p:nvCxnSpPr>
          <p:spPr>
            <a:xfrm>
              <a:off x="6087960" y="1078560"/>
              <a:ext cx="9360" cy="52786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21"/>
            <p:cNvCxnSpPr/>
            <p:nvPr/>
          </p:nvCxnSpPr>
          <p:spPr>
            <a:xfrm>
              <a:off x="457200" y="1074240"/>
              <a:ext cx="11267280" cy="10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22"/>
            <p:cNvCxnSpPr/>
            <p:nvPr/>
          </p:nvCxnSpPr>
          <p:spPr>
            <a:xfrm>
              <a:off x="457200" y="3712680"/>
              <a:ext cx="11267280" cy="10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23"/>
            <p:cNvCxnSpPr/>
            <p:nvPr/>
          </p:nvCxnSpPr>
          <p:spPr>
            <a:xfrm>
              <a:off x="3275280" y="1071720"/>
              <a:ext cx="1080" cy="52650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24"/>
            <p:cNvCxnSpPr/>
            <p:nvPr/>
          </p:nvCxnSpPr>
          <p:spPr>
            <a:xfrm>
              <a:off x="8908560" y="1071720"/>
              <a:ext cx="10080" cy="52786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956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DC05837-2DDB-45E2-86F2-8E1A906CECAD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7280" cy="662400"/>
          </a:xfrm>
          <a:prstGeom prst="rect">
            <a:avLst/>
          </a:prstGeom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956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DD899D6-7F67-4509-9CF2-6F547DA14EB7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3430440"/>
            <a:ext cx="12191040" cy="3426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 descr=""/>
          <p:cNvPicPr/>
          <p:nvPr/>
        </p:nvPicPr>
        <p:blipFill>
          <a:blip r:embed="rId2"/>
          <a:srcRect l="0" t="51219" r="0" b="6888"/>
          <a:stretch/>
        </p:blipFill>
        <p:spPr>
          <a:xfrm>
            <a:off x="797400" y="3426120"/>
            <a:ext cx="8487000" cy="34308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7280" cy="66240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956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DC6C2BB-1C65-46D7-93F2-862A6D77B429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"/>
          <p:cNvSpPr/>
          <p:nvPr/>
        </p:nvSpPr>
        <p:spPr>
          <a:xfrm>
            <a:off x="0" y="0"/>
            <a:ext cx="6101280" cy="685692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91" name="Bild 15" descr=""/>
          <p:cNvPicPr/>
          <p:nvPr/>
        </p:nvPicPr>
        <p:blipFill>
          <a:blip r:embed="rId2"/>
          <a:srcRect l="2883" t="9397" r="25301" b="6888"/>
          <a:stretch/>
        </p:blipFill>
        <p:spPr>
          <a:xfrm>
            <a:off x="0" y="0"/>
            <a:ext cx="6094800" cy="6856920"/>
          </a:xfrm>
          <a:prstGeom prst="rect">
            <a:avLst/>
          </a:prstGeom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4440" cy="6856920"/>
          </a:xfrm>
          <a:prstGeom prst="rect">
            <a:avLst/>
          </a:prstGeom>
          <a:ln w="0">
            <a:noFill/>
          </a:ln>
        </p:spPr>
      </p:pic>
      <p:pic>
        <p:nvPicPr>
          <p:cNvPr id="95" name="Bild 12" descr=""/>
          <p:cNvPicPr/>
          <p:nvPr/>
        </p:nvPicPr>
        <p:blipFill>
          <a:blip r:embed="rId3"/>
          <a:stretch/>
        </p:blipFill>
        <p:spPr>
          <a:xfrm>
            <a:off x="457560" y="320760"/>
            <a:ext cx="1997280" cy="66240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4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4440" cy="6856920"/>
          </a:xfrm>
          <a:prstGeom prst="rect">
            <a:avLst/>
          </a:prstGeom>
          <a:ln w="0">
            <a:noFill/>
          </a:ln>
        </p:spPr>
      </p:pic>
      <p:pic>
        <p:nvPicPr>
          <p:cNvPr id="99" name="Bildplatzhalter 2" descr="alumni-club-logo.png"/>
          <p:cNvPicPr/>
          <p:nvPr/>
        </p:nvPicPr>
        <p:blipFill>
          <a:blip r:embed="rId3"/>
          <a:srcRect l="0" t="12120" r="0" b="9413"/>
          <a:stretch/>
        </p:blipFill>
        <p:spPr>
          <a:xfrm>
            <a:off x="457560" y="1354320"/>
            <a:ext cx="1997280" cy="653400"/>
          </a:xfrm>
          <a:prstGeom prst="rect">
            <a:avLst/>
          </a:prstGeom>
          <a:ln w="0">
            <a:noFill/>
          </a:ln>
        </p:spPr>
      </p:pic>
      <p:pic>
        <p:nvPicPr>
          <p:cNvPr id="100" name="Bild 12" descr=""/>
          <p:cNvPicPr/>
          <p:nvPr/>
        </p:nvPicPr>
        <p:blipFill>
          <a:blip r:embed="rId4"/>
          <a:stretch/>
        </p:blipFill>
        <p:spPr>
          <a:xfrm>
            <a:off x="457560" y="320760"/>
            <a:ext cx="1997280" cy="6624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5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Bild 14" descr=""/>
          <p:cNvPicPr/>
          <p:nvPr/>
        </p:nvPicPr>
        <p:blipFill>
          <a:blip r:embed="rId2"/>
          <a:srcRect l="0" t="9397" r="0" b="48669"/>
          <a:stretch/>
        </p:blipFill>
        <p:spPr>
          <a:xfrm>
            <a:off x="797400" y="0"/>
            <a:ext cx="8487000" cy="3434040"/>
          </a:xfrm>
          <a:prstGeom prst="rect">
            <a:avLst/>
          </a:prstGeom>
          <a:ln w="0">
            <a:noFill/>
          </a:ln>
        </p:spPr>
      </p:pic>
      <p:sp>
        <p:nvSpPr>
          <p:cNvPr id="104" name="Rectangle 8"/>
          <p:cNvSpPr/>
          <p:nvPr/>
        </p:nvSpPr>
        <p:spPr>
          <a:xfrm>
            <a:off x="0" y="3430440"/>
            <a:ext cx="12191040" cy="3426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105" name="Bild 15" descr=""/>
          <p:cNvPicPr/>
          <p:nvPr/>
        </p:nvPicPr>
        <p:blipFill>
          <a:blip r:embed="rId3"/>
          <a:srcRect l="0" t="51219" r="0" b="6888"/>
          <a:stretch/>
        </p:blipFill>
        <p:spPr>
          <a:xfrm>
            <a:off x="797400" y="3426120"/>
            <a:ext cx="8487000" cy="3430800"/>
          </a:xfrm>
          <a:prstGeom prst="rect">
            <a:avLst/>
          </a:prstGeom>
          <a:ln w="0">
            <a:noFill/>
          </a:ln>
        </p:spPr>
      </p:pic>
      <p:pic>
        <p:nvPicPr>
          <p:cNvPr id="106" name="Bild 11" descr=""/>
          <p:cNvPicPr/>
          <p:nvPr/>
        </p:nvPicPr>
        <p:blipFill>
          <a:blip r:embed="rId4"/>
          <a:stretch/>
        </p:blipFill>
        <p:spPr>
          <a:xfrm>
            <a:off x="9731880" y="321840"/>
            <a:ext cx="1997280" cy="6624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5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7280" cy="662400"/>
          </a:xfrm>
          <a:prstGeom prst="rect">
            <a:avLst/>
          </a:prstGeom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5956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FA7ECBA-16B1-4B77-A6D1-1923EBF77BAB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91000" cy="685692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7280" cy="66240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B48EEC0-431D-423E-BB0B-9137637FACA5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7280" cy="66240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5956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95B4573-DDAE-476F-B571-80D916BE3512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3440" cy="6856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6440"/>
            <a:chOff x="1059120" y="3809880"/>
            <a:chExt cx="587520" cy="58644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5800" cy="5864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3960" y="4103640"/>
              <a:ext cx="145800" cy="4395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7280" cy="6624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2360" cy="6856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1840"/>
            <a:ext cx="587520" cy="586440"/>
            <a:chOff x="4937400" y="321840"/>
            <a:chExt cx="587520" cy="58644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79120" y="321840"/>
              <a:ext cx="145800" cy="5864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4960"/>
              <a:ext cx="145800" cy="4395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6440"/>
            <a:chOff x="678960" y="5597640"/>
            <a:chExt cx="587520" cy="58644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5800" cy="5864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3800" y="5891400"/>
              <a:ext cx="145800" cy="4395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7280" cy="66240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956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0BB0849-CD7A-4875-8AC6-CFB9B2E4CE6B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7280" cy="66240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956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DE4D944-1A09-4FD4-AC59-6B08FE8E1B0F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7280" cy="66240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956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8F4AC1A-01E6-460D-A306-59B88359B30F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7280" cy="66240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956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B9A5630-D712-4DCD-97C7-A83B36A6D888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9040" cy="685692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7280" cy="66240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slideLayout" Target="../slideLayouts/slideLayout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slideLayout" Target="../slideLayouts/slideLayout1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2.wmf"/><Relationship Id="rId2" Type="http://schemas.openxmlformats.org/officeDocument/2006/relationships/image" Target="../media/image33.wmf"/><Relationship Id="rId3" Type="http://schemas.openxmlformats.org/officeDocument/2006/relationships/image" Target="../media/image34.wmf"/><Relationship Id="rId4" Type="http://schemas.openxmlformats.org/officeDocument/2006/relationships/hyperlink" Target="mailto:info@dfh-ufa.org" TargetMode="External"/><Relationship Id="rId5" Type="http://schemas.openxmlformats.org/officeDocument/2006/relationships/hyperlink" Target="http://www.dfh-ufa.org/" TargetMode="External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slideLayout" Target="../slideLayouts/slideLayout1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slideLayout" Target="../slideLayouts/slideLayout1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rafik 5" descr=""/>
          <p:cNvPicPr/>
          <p:nvPr/>
        </p:nvPicPr>
        <p:blipFill>
          <a:blip r:embed="rId1"/>
          <a:srcRect l="-157" t="3722" r="157" b="11906"/>
          <a:stretch/>
        </p:blipFill>
        <p:spPr>
          <a:xfrm>
            <a:off x="-22320" y="-12600"/>
            <a:ext cx="12222000" cy="6874560"/>
          </a:xfrm>
          <a:prstGeom prst="rect">
            <a:avLst/>
          </a:prstGeom>
          <a:ln w="0">
            <a:noFill/>
          </a:ln>
        </p:spPr>
      </p:pic>
      <p:sp>
        <p:nvSpPr>
          <p:cNvPr id="116" name="PlaceHolder 1"/>
          <p:cNvSpPr>
            <a:spLocks noGrp="1"/>
          </p:cNvSpPr>
          <p:nvPr>
            <p:ph/>
          </p:nvPr>
        </p:nvSpPr>
        <p:spPr>
          <a:xfrm>
            <a:off x="3879000" y="4936680"/>
            <a:ext cx="7683120" cy="6134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rIns="72000" tIns="72000" bIns="0" anchor="ctr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L’Université franco-allemande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957720" y="5711400"/>
            <a:ext cx="4623480" cy="2570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rIns="72000" tIns="36000" bIns="0" anchor="ctr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Un cursus – deux pays</a:t>
            </a:r>
            <a:r>
              <a:rPr b="0" lang="de-DE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 – deux diplômes</a:t>
            </a:r>
            <a:r>
              <a:rPr b="0" lang="de-DE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Bildplatzhalter 11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982" t="0" r="2982" b="0"/>
          <a:stretch/>
        </p:blipFill>
        <p:spPr>
          <a:xfrm>
            <a:off x="6102360" y="0"/>
            <a:ext cx="6088320" cy="6856920"/>
          </a:xfrm>
          <a:prstGeom prst="rect">
            <a:avLst/>
          </a:prstGeom>
          <a:ln w="0">
            <a:noFill/>
          </a:ln>
        </p:spPr>
      </p:pic>
      <p:sp>
        <p:nvSpPr>
          <p:cNvPr id="161" name="PlaceHolder 1"/>
          <p:cNvSpPr>
            <a:spLocks noGrp="1"/>
          </p:cNvSpPr>
          <p:nvPr>
            <p:ph/>
          </p:nvPr>
        </p:nvSpPr>
        <p:spPr>
          <a:xfrm>
            <a:off x="429840" y="3429000"/>
            <a:ext cx="5254920" cy="11746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Pourquoi des études franco-allemandes 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sldNum" idx="29"/>
          </p:nvPr>
        </p:nvSpPr>
        <p:spPr>
          <a:xfrm>
            <a:off x="934704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7271650-2C78-4028-A980-38E2D50D844E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push dir="u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/>
          </p:nvPr>
        </p:nvSpPr>
        <p:spPr>
          <a:xfrm>
            <a:off x="459360" y="307800"/>
            <a:ext cx="9114120" cy="3477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Vos avantages en un coup d'œil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sldNum" idx="30"/>
          </p:nvPr>
        </p:nvSpPr>
        <p:spPr>
          <a:xfrm>
            <a:off x="873756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E4BBC63-7378-4C42-95E5-9B9780F479F3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65" name="Gruppieren 13"/>
          <p:cNvGrpSpPr/>
          <p:nvPr/>
        </p:nvGrpSpPr>
        <p:grpSpPr>
          <a:xfrm>
            <a:off x="214920" y="2287440"/>
            <a:ext cx="3604680" cy="4068000"/>
            <a:chOff x="214920" y="2287440"/>
            <a:chExt cx="3604680" cy="4068000"/>
          </a:xfrm>
        </p:grpSpPr>
        <p:pic>
          <p:nvPicPr>
            <p:cNvPr id="166" name="Grafik 12" descr=""/>
            <p:cNvPicPr/>
            <p:nvPr/>
          </p:nvPicPr>
          <p:blipFill>
            <a:blip r:embed="rId1"/>
            <a:stretch/>
          </p:blipFill>
          <p:spPr>
            <a:xfrm flipH="1">
              <a:off x="361800" y="2287440"/>
              <a:ext cx="2510280" cy="4068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7" name="Grafik 11" descr=""/>
            <p:cNvPicPr/>
            <p:nvPr/>
          </p:nvPicPr>
          <p:blipFill>
            <a:blip r:embed="rId2"/>
            <a:srcRect l="0" t="7071" r="0" b="23839"/>
            <a:stretch/>
          </p:blipFill>
          <p:spPr>
            <a:xfrm>
              <a:off x="214920" y="4194360"/>
              <a:ext cx="3604680" cy="216072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1678682452"/>
              </p:ext>
            </p:extLst>
          </p:nvPr>
        </p:nvGraphicFramePr>
        <p:xfrm>
          <a:off x="2017800" y="832320"/>
          <a:ext cx="10173240" cy="575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transition spd="slow">
    <p:push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/>
          </p:nvPr>
        </p:nvSpPr>
        <p:spPr>
          <a:xfrm>
            <a:off x="483840" y="345240"/>
            <a:ext cx="9114120" cy="337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Nos offres supplémentaires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sldNum" idx="31"/>
          </p:nvPr>
        </p:nvSpPr>
        <p:spPr>
          <a:xfrm>
            <a:off x="8659080" y="633024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2D6AB1B-D24E-43FA-AB00-FC8D0D832A65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0" name="Text Box 5"/>
          <p:cNvSpPr/>
          <p:nvPr/>
        </p:nvSpPr>
        <p:spPr>
          <a:xfrm>
            <a:off x="1498320" y="1711440"/>
            <a:ext cx="8099640" cy="38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Ateliers interculturels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préparation idéale pour la recherche d’emploi sur le marché du travail international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Prix d’Excellence et Prix de la Meilleure Thèse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récompense pour les diplômé*es ayant démontré leur excellence aux niveaux scientifique et interculturel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Relations entreprises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partenariats avec différents acteurs économiques, manifestations communes, bourses d’entreprises, relai d’offres d’emploi pertinentes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Réseaux de diplômé*es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soutien financier et conceptuel pour les associations de diplômé*es, large réseau de contacts interdisciplinaires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1" name="Gruppieren 16"/>
          <p:cNvGrpSpPr/>
          <p:nvPr/>
        </p:nvGrpSpPr>
        <p:grpSpPr>
          <a:xfrm>
            <a:off x="483840" y="1711440"/>
            <a:ext cx="743400" cy="3848400"/>
            <a:chOff x="483840" y="1711440"/>
            <a:chExt cx="743400" cy="3848400"/>
          </a:xfrm>
        </p:grpSpPr>
        <p:pic>
          <p:nvPicPr>
            <p:cNvPr id="172" name="Grafik 2" descr=""/>
            <p:cNvPicPr/>
            <p:nvPr/>
          </p:nvPicPr>
          <p:blipFill>
            <a:blip r:embed="rId1"/>
            <a:stretch/>
          </p:blipFill>
          <p:spPr>
            <a:xfrm>
              <a:off x="483840" y="4919400"/>
              <a:ext cx="743400" cy="640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3" name="Grafik 4" descr=""/>
            <p:cNvPicPr/>
            <p:nvPr/>
          </p:nvPicPr>
          <p:blipFill>
            <a:blip r:embed="rId2"/>
            <a:stretch/>
          </p:blipFill>
          <p:spPr>
            <a:xfrm>
              <a:off x="510120" y="1711440"/>
              <a:ext cx="717120" cy="643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4" name="Grafik 5" descr=""/>
            <p:cNvPicPr/>
            <p:nvPr/>
          </p:nvPicPr>
          <p:blipFill>
            <a:blip r:embed="rId3"/>
            <a:stretch/>
          </p:blipFill>
          <p:spPr>
            <a:xfrm>
              <a:off x="523080" y="2771640"/>
              <a:ext cx="703800" cy="643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5" name="Grafik 6" descr=""/>
            <p:cNvPicPr/>
            <p:nvPr/>
          </p:nvPicPr>
          <p:blipFill>
            <a:blip r:embed="rId4"/>
            <a:stretch/>
          </p:blipFill>
          <p:spPr>
            <a:xfrm>
              <a:off x="483840" y="3831480"/>
              <a:ext cx="743400" cy="657360"/>
            </a:xfrm>
            <a:prstGeom prst="rect">
              <a:avLst/>
            </a:prstGeom>
            <a:ln w="0">
              <a:noFill/>
            </a:ln>
          </p:spPr>
        </p:pic>
      </p:grpSp>
    </p:spTree>
  </p:cSld>
  <p:transition spd="slow">
    <p:push dir="u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4120" cy="3477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Voie libre pour votre épanouissement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TextBox 3"/>
          <p:cNvSpPr/>
          <p:nvPr/>
        </p:nvSpPr>
        <p:spPr>
          <a:xfrm>
            <a:off x="459360" y="2230200"/>
            <a:ext cx="6036480" cy="37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Excellence dans la discipline étudiée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Compétences linguistiques, générales et spécialisées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Expérience à l’étranger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Accès au monde du travail grâce aux stages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Flexibilité &amp; mobilité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Engagement &amp; persévérance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Compétences interculturelles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Esprit d’équipe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Wingdings" charset="2"/>
              <a:buChar char="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 bref : un développement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personnel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 incomparable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TextBox 4"/>
          <p:cNvSpPr/>
          <p:nvPr/>
        </p:nvSpPr>
        <p:spPr>
          <a:xfrm>
            <a:off x="459360" y="1603080"/>
            <a:ext cx="6036480" cy="33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90000"/>
              </a:lnSpc>
            </a:pP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L’acquisition de compétences bien au-delà des études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9" name="Gruppieren 5"/>
          <p:cNvGrpSpPr/>
          <p:nvPr/>
        </p:nvGrpSpPr>
        <p:grpSpPr>
          <a:xfrm>
            <a:off x="7976520" y="2287440"/>
            <a:ext cx="3604680" cy="4068000"/>
            <a:chOff x="7976520" y="2287440"/>
            <a:chExt cx="3604680" cy="4068000"/>
          </a:xfrm>
        </p:grpSpPr>
        <p:pic>
          <p:nvPicPr>
            <p:cNvPr id="180" name="Grafik 6" descr=""/>
            <p:cNvPicPr/>
            <p:nvPr/>
          </p:nvPicPr>
          <p:blipFill>
            <a:blip r:embed="rId1"/>
            <a:stretch/>
          </p:blipFill>
          <p:spPr>
            <a:xfrm flipH="1">
              <a:off x="8905320" y="2287440"/>
              <a:ext cx="2510280" cy="4068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1" name="Grafik 9" descr=""/>
            <p:cNvPicPr/>
            <p:nvPr/>
          </p:nvPicPr>
          <p:blipFill>
            <a:blip r:embed="rId2"/>
            <a:srcRect l="0" t="7071" r="0" b="23839"/>
            <a:stretch/>
          </p:blipFill>
          <p:spPr>
            <a:xfrm>
              <a:off x="7976520" y="4194360"/>
              <a:ext cx="3604680" cy="2160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585E0774-6C86-40B3-A939-022836998372}" type="slidenum">
              <a:t>13</a:t>
            </a:fld>
          </a:p>
        </p:txBody>
      </p:sp>
    </p:spTree>
  </p:cSld>
  <p:transition spd="slow">
    <p:push dir="u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/>
          </p:nvPr>
        </p:nvSpPr>
        <p:spPr>
          <a:xfrm>
            <a:off x="459360" y="307080"/>
            <a:ext cx="9114120" cy="3477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Votre tremplin professionnel 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TextBox 4"/>
          <p:cNvSpPr/>
          <p:nvPr/>
        </p:nvSpPr>
        <p:spPr>
          <a:xfrm>
            <a:off x="5138280" y="2604960"/>
            <a:ext cx="657000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parcours européen certifié par l’UFA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Une qualification idéale pour réussir et vous épanouir sur un marché du travail international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réseau européen et international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Offre d’ateliers pour booster vos candidature à l’international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TextBox 10"/>
          <p:cNvSpPr/>
          <p:nvPr/>
        </p:nvSpPr>
        <p:spPr>
          <a:xfrm>
            <a:off x="1653480" y="2568600"/>
            <a:ext cx="3038400" cy="2633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fr-FR" sz="28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Vos études avec l’UFA : Une plus-value indéniable sur le marché du travail à l’international !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Foliennummernplatzhalter 9"/>
          <p:cNvSpPr/>
          <p:nvPr/>
        </p:nvSpPr>
        <p:spPr>
          <a:xfrm>
            <a:off x="873756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BFB10DE1-E0AD-4BD9-BCA1-10C4CB05F40D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Bild 2" descr=""/>
          <p:cNvPicPr/>
          <p:nvPr/>
        </p:nvPicPr>
        <p:blipFill>
          <a:blip r:embed="rId1"/>
          <a:stretch/>
        </p:blipFill>
        <p:spPr>
          <a:xfrm>
            <a:off x="459360" y="3522960"/>
            <a:ext cx="747720" cy="74772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rafik 6" descr=""/>
          <p:cNvPicPr/>
          <p:nvPr/>
        </p:nvPicPr>
        <p:blipFill>
          <a:blip r:embed="rId1"/>
          <a:srcRect l="-2" t="10767" r="239" b="18275"/>
          <a:stretch/>
        </p:blipFill>
        <p:spPr>
          <a:xfrm>
            <a:off x="-176760" y="-116280"/>
            <a:ext cx="12464640" cy="7169040"/>
          </a:xfrm>
          <a:prstGeom prst="rect">
            <a:avLst/>
          </a:prstGeom>
          <a:ln w="0">
            <a:noFill/>
          </a:ln>
        </p:spPr>
      </p:pic>
      <p:sp>
        <p:nvSpPr>
          <p:cNvPr id="188" name="Rechteck 11"/>
          <p:cNvSpPr/>
          <p:nvPr/>
        </p:nvSpPr>
        <p:spPr>
          <a:xfrm>
            <a:off x="-176760" y="-116280"/>
            <a:ext cx="12464640" cy="7169040"/>
          </a:xfrm>
          <a:prstGeom prst="rect">
            <a:avLst/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89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4120" cy="3477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 résumé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441000" y="1593360"/>
            <a:ext cx="11266920" cy="398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Le réseau de l’UFA est composé de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210 établissements.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L’UFA permet d’étudier simultanément dans un établissement allemand et un établissement français et d’obtenir un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double diplôme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Vous pouvez choisir parmi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194 cursus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 dans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134 villes partenaires de notre réseau.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L’UFA vous soutient pour votre séjour à l'étranger à hauteur de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350 euros par mois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Le double diplôme représente un véritable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tremplin professionnel.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C21D9C29-E40D-429B-B07D-4F240A8F391F}" type="slidenum">
              <a:t>15</a:t>
            </a:fld>
          </a:p>
        </p:txBody>
      </p:sp>
    </p:spTree>
  </p:cSld>
  <p:transition spd="slow" advTm="5000">
    <p:push dir="u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/>
          </p:nvPr>
        </p:nvSpPr>
        <p:spPr>
          <a:xfrm>
            <a:off x="429840" y="1695960"/>
            <a:ext cx="5254920" cy="6328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Comment postuler?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29840" y="2349360"/>
            <a:ext cx="5254920" cy="15984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Scannez simplement ce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code QR 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 accéder à notre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guide des études interactif en ligne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Vous y trouverez toutes les informations utiles sur votre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candidature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, le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déroulement des études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, leur contenu et, bien sûr, les bons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interlocuteur*trices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 dans nos institutions partenaires.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3" name="Bildplatzhalter 8" descr=""/>
          <p:cNvPicPr/>
          <p:nvPr/>
        </p:nvPicPr>
        <p:blipFill>
          <a:blip r:embed="rId1"/>
          <a:srcRect l="5766" t="361" r="19165" b="-361"/>
          <a:stretch/>
        </p:blipFill>
        <p:spPr>
          <a:xfrm rot="5400000">
            <a:off x="5719320" y="383040"/>
            <a:ext cx="6856920" cy="6088680"/>
          </a:xfrm>
          <a:prstGeom prst="rect">
            <a:avLst/>
          </a:prstGeom>
          <a:ln w="0">
            <a:noFill/>
          </a:ln>
        </p:spPr>
      </p:pic>
      <p:pic>
        <p:nvPicPr>
          <p:cNvPr id="194" name="Grafik 9" descr=""/>
          <p:cNvPicPr/>
          <p:nvPr/>
        </p:nvPicPr>
        <p:blipFill>
          <a:blip r:embed="rId2"/>
          <a:srcRect l="4543" t="4566" r="4566" b="4543"/>
          <a:stretch/>
        </p:blipFill>
        <p:spPr>
          <a:xfrm>
            <a:off x="3410640" y="4085280"/>
            <a:ext cx="2274120" cy="227412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rafik 2" descr=""/>
          <p:cNvPicPr/>
          <p:nvPr/>
        </p:nvPicPr>
        <p:blipFill>
          <a:blip r:embed="rId1"/>
          <a:stretch/>
        </p:blipFill>
        <p:spPr>
          <a:xfrm>
            <a:off x="429840" y="4695120"/>
            <a:ext cx="1945080" cy="1932840"/>
          </a:xfrm>
          <a:prstGeom prst="rect">
            <a:avLst/>
          </a:prstGeom>
          <a:ln w="0">
            <a:noFill/>
          </a:ln>
        </p:spPr>
      </p:pic>
      <p:pic>
        <p:nvPicPr>
          <p:cNvPr id="196" name="Bildplatzhalter 11" descr=""/>
          <p:cNvPicPr/>
          <p:nvPr/>
        </p:nvPicPr>
        <p:blipFill>
          <a:blip r:embed="rId2"/>
          <a:srcRect l="5601" t="0" r="5601" b="0"/>
          <a:stretch/>
        </p:blipFill>
        <p:spPr>
          <a:xfrm>
            <a:off x="6102360" y="0"/>
            <a:ext cx="6088320" cy="6856920"/>
          </a:xfrm>
          <a:prstGeom prst="rect">
            <a:avLst/>
          </a:prstGeom>
          <a:ln w="0">
            <a:noFill/>
          </a:ln>
        </p:spPr>
      </p:pic>
      <p:pic>
        <p:nvPicPr>
          <p:cNvPr id="197" name="Grafik 3" descr=""/>
          <p:cNvPicPr/>
          <p:nvPr/>
        </p:nvPicPr>
        <p:blipFill>
          <a:blip r:embed="rId3"/>
          <a:stretch/>
        </p:blipFill>
        <p:spPr>
          <a:xfrm>
            <a:off x="3555360" y="4606560"/>
            <a:ext cx="2110320" cy="2110320"/>
          </a:xfrm>
          <a:prstGeom prst="rect">
            <a:avLst/>
          </a:prstGeom>
          <a:ln w="0">
            <a:noFill/>
          </a:ln>
        </p:spPr>
      </p:pic>
      <p:sp>
        <p:nvSpPr>
          <p:cNvPr id="198" name="Textfeld 13"/>
          <p:cNvSpPr/>
          <p:nvPr/>
        </p:nvSpPr>
        <p:spPr>
          <a:xfrm>
            <a:off x="370440" y="3991680"/>
            <a:ext cx="19450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Arial Unicode MS"/>
              </a:rPr>
              <a:t>Instagram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Textfeld 14"/>
          <p:cNvSpPr/>
          <p:nvPr/>
        </p:nvSpPr>
        <p:spPr>
          <a:xfrm>
            <a:off x="3555360" y="3991680"/>
            <a:ext cx="21103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Arial Unicode MS"/>
              </a:rPr>
              <a:t>LinkedIn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1"/>
          <p:cNvSpPr>
            <a:spLocks noGrp="1"/>
          </p:cNvSpPr>
          <p:nvPr>
            <p:ph/>
          </p:nvPr>
        </p:nvSpPr>
        <p:spPr>
          <a:xfrm>
            <a:off x="429840" y="1429200"/>
            <a:ext cx="5254920" cy="22579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 plus d’informations et d’aperçus, suivez-nous sur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uppierung 10"/>
          <p:cNvGrpSpPr/>
          <p:nvPr/>
        </p:nvGrpSpPr>
        <p:grpSpPr>
          <a:xfrm>
            <a:off x="2224080" y="1206720"/>
            <a:ext cx="7724880" cy="2342160"/>
            <a:chOff x="2224080" y="1206720"/>
            <a:chExt cx="7724880" cy="2342160"/>
          </a:xfrm>
        </p:grpSpPr>
        <p:pic>
          <p:nvPicPr>
            <p:cNvPr id="202" name="Bild 8" descr=""/>
            <p:cNvPicPr/>
            <p:nvPr/>
          </p:nvPicPr>
          <p:blipFill>
            <a:blip r:embed="rId1"/>
            <a:srcRect l="50093" t="0" r="0" b="0"/>
            <a:stretch/>
          </p:blipFill>
          <p:spPr>
            <a:xfrm>
              <a:off x="6089760" y="1206720"/>
              <a:ext cx="3859200" cy="2342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3" name="Bild 9" descr=""/>
            <p:cNvPicPr/>
            <p:nvPr/>
          </p:nvPicPr>
          <p:blipFill>
            <a:blip r:embed="rId2"/>
            <a:srcRect l="0" t="0" r="50016" b="0"/>
            <a:stretch/>
          </p:blipFill>
          <p:spPr>
            <a:xfrm>
              <a:off x="2224080" y="1206720"/>
              <a:ext cx="3864600" cy="23421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04" name="Bild 6" descr=""/>
          <p:cNvPicPr/>
          <p:nvPr/>
        </p:nvPicPr>
        <p:blipFill>
          <a:blip r:embed="rId3"/>
          <a:stretch/>
        </p:blipFill>
        <p:spPr>
          <a:xfrm>
            <a:off x="656640" y="3912120"/>
            <a:ext cx="596520" cy="570600"/>
          </a:xfrm>
          <a:prstGeom prst="rect">
            <a:avLst/>
          </a:prstGeom>
          <a:ln w="0">
            <a:noFill/>
          </a:ln>
        </p:spPr>
      </p:pic>
      <p:sp>
        <p:nvSpPr>
          <p:cNvPr id="205" name="Textfeld 15"/>
          <p:cNvSpPr/>
          <p:nvPr/>
        </p:nvSpPr>
        <p:spPr>
          <a:xfrm>
            <a:off x="656640" y="4683240"/>
            <a:ext cx="391392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fr-FR" sz="2400" spc="-1" strike="noStrike">
                <a:solidFill>
                  <a:schemeClr val="lt1"/>
                </a:solidFill>
                <a:latin typeface="Arial"/>
                <a:ea typeface="Arial Unicode MS"/>
              </a:rPr>
              <a:t>Merci de votre attention 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1"/>
          <p:cNvSpPr>
            <a:spLocks noGrp="1"/>
          </p:cNvSpPr>
          <p:nvPr>
            <p:ph/>
          </p:nvPr>
        </p:nvSpPr>
        <p:spPr>
          <a:xfrm>
            <a:off x="6450840" y="3912120"/>
            <a:ext cx="4847040" cy="13838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Université franco-allemande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Deutsch-Französische Hochschule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Villa Europa · Kohlweg 7 · 66123 Saarbrücken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Tel.: +49 681 93812 - 100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 u="sng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4"/>
              </a:rPr>
              <a:t>info@dfh-ufa.org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 u="sng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5"/>
              </a:rPr>
              <a:t>www.dfh-ufa.org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Box 50"/>
          <p:cNvSpPr/>
          <p:nvPr/>
        </p:nvSpPr>
        <p:spPr>
          <a:xfrm>
            <a:off x="6450840" y="5696280"/>
            <a:ext cx="25678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Suivez-nous sur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Bild 7" descr="qr-code.png"/>
          <p:cNvPicPr/>
          <p:nvPr/>
        </p:nvPicPr>
        <p:blipFill>
          <a:blip r:embed="rId6"/>
          <a:stretch/>
        </p:blipFill>
        <p:spPr>
          <a:xfrm>
            <a:off x="8849160" y="5563800"/>
            <a:ext cx="920880" cy="920880"/>
          </a:xfrm>
          <a:prstGeom prst="rect">
            <a:avLst/>
          </a:prstGeom>
          <a:ln w="0">
            <a:noFill/>
          </a:ln>
        </p:spPr>
      </p:pic>
      <p:pic>
        <p:nvPicPr>
          <p:cNvPr id="209" name="Grafik 16" descr=""/>
          <p:cNvPicPr/>
          <p:nvPr/>
        </p:nvPicPr>
        <p:blipFill>
          <a:blip r:embed="rId7"/>
          <a:stretch/>
        </p:blipFill>
        <p:spPr>
          <a:xfrm>
            <a:off x="6398280" y="5957280"/>
            <a:ext cx="2248200" cy="5328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/>
          </p:nvPr>
        </p:nvSpPr>
        <p:spPr>
          <a:xfrm>
            <a:off x="533520" y="2570400"/>
            <a:ext cx="5254920" cy="17164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L’UFA – bien plus qu’une simple université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Grafik 4" descr=""/>
          <p:cNvPicPr/>
          <p:nvPr/>
        </p:nvPicPr>
        <p:blipFill>
          <a:blip r:embed="rId1"/>
          <a:srcRect l="0" t="13046" r="0" b="11871"/>
          <a:stretch/>
        </p:blipFill>
        <p:spPr>
          <a:xfrm>
            <a:off x="6102360" y="0"/>
            <a:ext cx="6088320" cy="685692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4120" cy="3477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L‘UFA en bref :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Box 4"/>
          <p:cNvSpPr/>
          <p:nvPr/>
        </p:nvSpPr>
        <p:spPr>
          <a:xfrm>
            <a:off x="4754520" y="2757240"/>
            <a:ext cx="701532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Créée en 1997 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par les gouvernements de France et d’Allemagne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Financée à parts égales par les deux pays partenaires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réseau de 210 établissements d'enseignement supérieur dans 134 villes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en France, Allemagne, dans toute l'Europe et au delà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10"/>
          <p:cNvSpPr/>
          <p:nvPr/>
        </p:nvSpPr>
        <p:spPr>
          <a:xfrm>
            <a:off x="1461600" y="2918880"/>
            <a:ext cx="303840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ts val="2999"/>
              </a:lnSpc>
            </a:pPr>
            <a:r>
              <a:rPr b="0" lang="fr-FR" sz="28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L’UFA est une institution internationale unique au monde.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Foliennummernplatzhalter 9"/>
          <p:cNvSpPr/>
          <p:nvPr/>
        </p:nvSpPr>
        <p:spPr>
          <a:xfrm>
            <a:off x="873756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E7729D2E-6CCD-4F21-92FA-4D99E261FFB6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" name="Bild 2" descr=""/>
          <p:cNvPicPr/>
          <p:nvPr/>
        </p:nvPicPr>
        <p:blipFill>
          <a:blip r:embed="rId1"/>
          <a:stretch/>
        </p:blipFill>
        <p:spPr>
          <a:xfrm>
            <a:off x="459360" y="3350160"/>
            <a:ext cx="747720" cy="74772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4120" cy="3477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Nos chiffres clés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Foliennummernplatzhalter 9"/>
          <p:cNvSpPr/>
          <p:nvPr/>
        </p:nvSpPr>
        <p:spPr>
          <a:xfrm>
            <a:off x="873756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B6EB0579-49C0-4E01-8323-41C198E833E6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7" name="Gruppieren 2"/>
          <p:cNvGrpSpPr/>
          <p:nvPr/>
        </p:nvGrpSpPr>
        <p:grpSpPr>
          <a:xfrm>
            <a:off x="471600" y="1487880"/>
            <a:ext cx="10990800" cy="4218840"/>
            <a:chOff x="471600" y="1487880"/>
            <a:chExt cx="10990800" cy="4218840"/>
          </a:xfrm>
        </p:grpSpPr>
        <p:sp>
          <p:nvSpPr>
            <p:cNvPr id="128" name="Textplatzhalter 35"/>
            <p:cNvSpPr/>
            <p:nvPr/>
          </p:nvSpPr>
          <p:spPr>
            <a:xfrm>
              <a:off x="3288600" y="1752480"/>
              <a:ext cx="8061480" cy="296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établissements français, allemands et internationaux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9" name="Textplatzhalter 35"/>
            <p:cNvSpPr/>
            <p:nvPr/>
          </p:nvSpPr>
          <p:spPr>
            <a:xfrm>
              <a:off x="3400920" y="2612520"/>
              <a:ext cx="8061480" cy="296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cursus intégrés dans plus de 20 disciplines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Textplatzhalter 35"/>
            <p:cNvSpPr/>
            <p:nvPr/>
          </p:nvSpPr>
          <p:spPr>
            <a:xfrm>
              <a:off x="3400920" y="3450960"/>
              <a:ext cx="8061480" cy="296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étudiant*es actuellement inscrit*es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" name="Textplatzhalter 35"/>
            <p:cNvSpPr/>
            <p:nvPr/>
          </p:nvSpPr>
          <p:spPr>
            <a:xfrm>
              <a:off x="3400200" y="4335840"/>
              <a:ext cx="8062200" cy="296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diplômé*es depuis notre fondation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2" name="Textplatzhalter 35"/>
            <p:cNvSpPr/>
            <p:nvPr/>
          </p:nvSpPr>
          <p:spPr>
            <a:xfrm>
              <a:off x="3400200" y="5209560"/>
              <a:ext cx="8061480" cy="296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docteur*es bi- et trinationaux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3" name="Grafik 15" descr=""/>
            <p:cNvPicPr/>
            <p:nvPr/>
          </p:nvPicPr>
          <p:blipFill>
            <a:blip r:embed="rId1"/>
            <a:stretch/>
          </p:blipFill>
          <p:spPr>
            <a:xfrm>
              <a:off x="2590920" y="1522800"/>
              <a:ext cx="696240" cy="697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4" name="Grafik 14" descr=""/>
            <p:cNvPicPr/>
            <p:nvPr/>
          </p:nvPicPr>
          <p:blipFill>
            <a:blip r:embed="rId2"/>
            <a:stretch/>
          </p:blipFill>
          <p:spPr>
            <a:xfrm>
              <a:off x="2590920" y="3265920"/>
              <a:ext cx="696240" cy="697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" name="Grafik 3" descr=""/>
            <p:cNvPicPr/>
            <p:nvPr/>
          </p:nvPicPr>
          <p:blipFill>
            <a:blip r:embed="rId3"/>
            <a:stretch/>
          </p:blipFill>
          <p:spPr>
            <a:xfrm>
              <a:off x="2590920" y="4137480"/>
              <a:ext cx="697680" cy="697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Grafik 1" descr=""/>
            <p:cNvPicPr/>
            <p:nvPr/>
          </p:nvPicPr>
          <p:blipFill>
            <a:blip r:embed="rId4"/>
            <a:stretch/>
          </p:blipFill>
          <p:spPr>
            <a:xfrm>
              <a:off x="2590920" y="5009040"/>
              <a:ext cx="697680" cy="697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7" name="TextBox 6"/>
            <p:cNvSpPr/>
            <p:nvPr/>
          </p:nvSpPr>
          <p:spPr>
            <a:xfrm>
              <a:off x="1323720" y="1487880"/>
              <a:ext cx="101520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8" name="TextBox 6"/>
            <p:cNvSpPr/>
            <p:nvPr/>
          </p:nvSpPr>
          <p:spPr>
            <a:xfrm>
              <a:off x="1323720" y="2354760"/>
              <a:ext cx="101520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194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TextBox 6"/>
            <p:cNvSpPr/>
            <p:nvPr/>
          </p:nvSpPr>
          <p:spPr>
            <a:xfrm>
              <a:off x="812160" y="3231720"/>
              <a:ext cx="152280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5.810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TextBox 6"/>
            <p:cNvSpPr/>
            <p:nvPr/>
          </p:nvSpPr>
          <p:spPr>
            <a:xfrm>
              <a:off x="471600" y="4098600"/>
              <a:ext cx="186120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26.941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TextBox 6"/>
            <p:cNvSpPr/>
            <p:nvPr/>
          </p:nvSpPr>
          <p:spPr>
            <a:xfrm>
              <a:off x="1323720" y="4975560"/>
              <a:ext cx="101520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550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2" name="Gruppierung 10"/>
          <p:cNvGrpSpPr/>
          <p:nvPr/>
        </p:nvGrpSpPr>
        <p:grpSpPr>
          <a:xfrm>
            <a:off x="3737520" y="3664800"/>
            <a:ext cx="7725240" cy="2342160"/>
            <a:chOff x="3737520" y="3664800"/>
            <a:chExt cx="7725240" cy="2342160"/>
          </a:xfrm>
        </p:grpSpPr>
        <p:pic>
          <p:nvPicPr>
            <p:cNvPr id="143" name="Bild 8" descr=""/>
            <p:cNvPicPr/>
            <p:nvPr/>
          </p:nvPicPr>
          <p:blipFill>
            <a:blip r:embed="rId5"/>
            <a:srcRect l="50093" t="0" r="0" b="0"/>
            <a:stretch/>
          </p:blipFill>
          <p:spPr>
            <a:xfrm>
              <a:off x="7603560" y="3664800"/>
              <a:ext cx="3859200" cy="2342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4" name="Bild 9" descr=""/>
            <p:cNvPicPr/>
            <p:nvPr/>
          </p:nvPicPr>
          <p:blipFill>
            <a:blip r:embed="rId6">
              <a:lum contrast="20000"/>
            </a:blip>
            <a:srcRect l="0" t="0" r="50016" b="0"/>
            <a:stretch/>
          </p:blipFill>
          <p:spPr>
            <a:xfrm>
              <a:off x="3737520" y="3664800"/>
              <a:ext cx="3864600" cy="23421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5" name="Grafik 24" descr=""/>
          <p:cNvPicPr/>
          <p:nvPr/>
        </p:nvPicPr>
        <p:blipFill>
          <a:blip r:embed="rId7"/>
          <a:stretch/>
        </p:blipFill>
        <p:spPr>
          <a:xfrm>
            <a:off x="2591640" y="2394360"/>
            <a:ext cx="695880" cy="69732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/>
          </p:nvPr>
        </p:nvSpPr>
        <p:spPr>
          <a:xfrm>
            <a:off x="470520" y="3184920"/>
            <a:ext cx="5254920" cy="6328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Notre mission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438960" y="1845000"/>
            <a:ext cx="5481000" cy="33127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Renforcement de la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coopération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franco-allemande dans les domaines de l’enseignement supérieur et de la recherche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Initiation, évaluation et soutien financier 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de cursus et de programmes de formation doctorale franco-allemands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Soutien à la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mobilité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étudiante et à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l’insertion professionnelle internationale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de ses diplômé*es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Foliennummernplatzhalter 3"/>
          <p:cNvSpPr/>
          <p:nvPr/>
        </p:nvSpPr>
        <p:spPr>
          <a:xfrm>
            <a:off x="9347040" y="6356520"/>
            <a:ext cx="2843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1ADDA61D-FAF7-47A8-A8D6-6FCF8281A132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/>
          </p:nvPr>
        </p:nvSpPr>
        <p:spPr>
          <a:xfrm>
            <a:off x="731520" y="3429000"/>
            <a:ext cx="4033440" cy="22579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Notre réseau : 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134 villes universitaires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au choix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rcRect l="0" t="3454" r="0" b="30926"/>
          <a:stretch/>
        </p:blipFill>
        <p:spPr>
          <a:xfrm>
            <a:off x="4812840" y="360"/>
            <a:ext cx="7378920" cy="6856200"/>
          </a:xfrm>
          <a:prstGeom prst="rect">
            <a:avLst/>
          </a:prstGeom>
          <a:ln w="0">
            <a:noFill/>
          </a:ln>
        </p:spPr>
      </p:pic>
      <p:sp>
        <p:nvSpPr>
          <p:cNvPr id="151" name=""/>
          <p:cNvSpPr/>
          <p:nvPr/>
        </p:nvSpPr>
        <p:spPr>
          <a:xfrm>
            <a:off x="5220000" y="36000"/>
            <a:ext cx="2700000" cy="10800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4120" cy="3477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choix immense à tous les niveaux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9360" y="2344680"/>
            <a:ext cx="5225040" cy="31816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Niveau Licence et Master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: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des cursus intégrés bi- et trinationaux avec double diplôme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8000"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Niveau Doctorat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: des programmes de soutien aux jeunes chercheur*euses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algn="l" pos="0"/>
              </a:tabLst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(PhD-Tracks, collèges doctoraux, cotutelles de thèse, manifestations scientifiques)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Bildplatzhalter 11" descr=""/>
          <p:cNvPicPr/>
          <p:nvPr/>
        </p:nvPicPr>
        <p:blipFill>
          <a:blip r:embed="rId1"/>
          <a:stretch/>
        </p:blipFill>
        <p:spPr>
          <a:xfrm>
            <a:off x="5195160" y="1150920"/>
            <a:ext cx="8385840" cy="5590080"/>
          </a:xfrm>
          <a:prstGeom prst="rect">
            <a:avLst/>
          </a:prstGeom>
          <a:ln w="0">
            <a:noFill/>
          </a:ln>
        </p:spPr>
      </p:pic>
      <p:pic>
        <p:nvPicPr>
          <p:cNvPr id="155" name="Grafik 5" descr=""/>
          <p:cNvPicPr/>
          <p:nvPr/>
        </p:nvPicPr>
        <p:blipFill>
          <a:blip r:embed="rId2"/>
          <a:stretch/>
        </p:blipFill>
        <p:spPr>
          <a:xfrm>
            <a:off x="7202160" y="1150920"/>
            <a:ext cx="2185200" cy="8964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/>
          </p:nvPr>
        </p:nvSpPr>
        <p:spPr>
          <a:xfrm>
            <a:off x="459360" y="369360"/>
            <a:ext cx="9114120" cy="3477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large éventail de disciplines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Grafik 154" descr=""/>
          <p:cNvPicPr/>
          <p:nvPr/>
        </p:nvPicPr>
        <p:blipFill>
          <a:blip r:embed="rId1"/>
          <a:stretch/>
        </p:blipFill>
        <p:spPr>
          <a:xfrm>
            <a:off x="459360" y="1067040"/>
            <a:ext cx="9789840" cy="52502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91C1E85D-592C-4AC3-BC0F-4C1FD783ACB5}" type="slidenum">
              <a:t>8</a:t>
            </a:fld>
          </a:p>
        </p:txBody>
      </p:sp>
    </p:spTree>
  </p:cSld>
  <p:transition spd="slow">
    <p:push dir="u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4120" cy="3477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toujours innovante, grâce à des ajouts réguliers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59" name="Tabelle 14"/>
          <p:cNvGraphicFramePr/>
          <p:nvPr/>
        </p:nvGraphicFramePr>
        <p:xfrm>
          <a:off x="468720" y="1235160"/>
          <a:ext cx="11112840" cy="5147280"/>
        </p:xfrm>
        <a:graphic>
          <a:graphicData uri="http://schemas.openxmlformats.org/drawingml/2006/table">
            <a:tbl>
              <a:tblPr/>
              <a:tblGrid>
                <a:gridCol w="5967360"/>
                <a:gridCol w="4096800"/>
                <a:gridCol w="1049040"/>
              </a:tblGrid>
              <a:tr h="3528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Nouveau cursus à partir de la rentrée 2024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Lieux</a:t>
                      </a: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 et Institutions partenaires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Niveau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Cursus Intégré pour la Formation Transfrontalière des Enseignants (CIFTE) second degré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Mulhouse (UHA Mulhouse)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Freiburg (PH Freiburg)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Licence //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10026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Etudes franco-allemandes: communication et coopération internationales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Metz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Lorraine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Speyer (U Speyer)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Saarbrücken (U Saarland)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Philosophie et études culturelles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Paris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Paris 1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Frankfurt (Oder) (U Frankfurt (Oder))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Études franco-allemandes : communication interculturelle : langue, littérature, média, arts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Toulouse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Toulouse 2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Düsseldorf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Düsseldorf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Génie électrique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Strasbourg (INSA Strasbourg)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Karlsruhe (HS Karlsruhe)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Diplôme //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10026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Ingénerie des Systèmes Complexes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Metz (U Lorraine)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Ilmenau (TU Ilmenau)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962D4A55-4B19-4B51-BC93-76D10A5E128D}" type="slidenum">
              <a:t>9</a:t>
            </a:fld>
          </a:p>
        </p:txBody>
      </p:sp>
    </p:spTree>
  </p:cSld>
  <p:transition spd="slow">
    <p:push dir="u"/>
  </p:transition>
</p:sld>
</file>

<file path=ppt/theme/theme1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DFH_Vorlage_Fr_Neues_Template</Template>
  <TotalTime>7</TotalTime>
  <Application>LibreOffice/7.6.7.2$Windows_X86_64 LibreOffice_project/dd47e4b30cb7dab30588d6c79c651f218165e3c5</Application>
  <AppVersion>15.0000</AppVersion>
  <Words>811</Words>
  <Paragraphs>160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2023-09-15T08:09:17Z</dcterms:created>
  <dc:creator>Svea Fuchs</dc:creator>
  <dc:description/>
  <dc:language>de-DE</dc:language>
  <cp:lastModifiedBy/>
  <cp:lastPrinted>2023-05-02T09:48:39Z</cp:lastPrinted>
  <dcterms:modified xsi:type="dcterms:W3CDTF">2024-12-17T15:40:24Z</dcterms:modified>
  <cp:revision>65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20</vt:i4>
  </property>
</Properties>
</file>