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20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18.xml.rels" ContentType="application/vnd.openxmlformats-package.relationships+xml"/>
  <Override PartName="/ppt/slideMasters/_rels/slideMaster19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1.wmf" ContentType="image/x-wmf"/>
  <Override PartName="/ppt/media/image2.wmf" ContentType="image/x-wmf"/>
  <Override PartName="/ppt/media/image3.wmf" ContentType="image/x-wmf"/>
  <Override PartName="/ppt/media/image4.png" ContentType="image/png"/>
  <Override PartName="/ppt/media/image33.wmf" ContentType="image/x-wmf"/>
  <Override PartName="/ppt/media/image21.png" ContentType="image/png"/>
  <Override PartName="/ppt/media/image6.jpeg" ContentType="image/jpeg"/>
  <Override PartName="/ppt/media/image5.jpeg" ContentType="image/jpeg"/>
  <Override PartName="/ppt/media/image11.png" ContentType="image/png"/>
  <Override PartName="/ppt/media/image8.png" ContentType="image/png"/>
  <Override PartName="/ppt/media/image7.wmf" ContentType="image/x-wmf"/>
  <Override PartName="/ppt/media/image9.png" ContentType="image/png"/>
  <Override PartName="/ppt/media/image10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jpeg" ContentType="image/jpe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hdphoto1.wdp" ContentType="image/vnd.ms-photo"/>
  <Override PartName="/ppt/media/image25.png" ContentType="image/png"/>
  <Override PartName="/ppt/media/image22.png" ContentType="image/png"/>
  <Override PartName="/ppt/media/image34.wmf" ContentType="image/x-wmf"/>
  <Override PartName="/ppt/media/image23.png" ContentType="image/png"/>
  <Override PartName="/ppt/media/image24.png" ContentType="image/png"/>
  <Override PartName="/ppt/media/image36.wmf" ContentType="image/x-wmf"/>
  <Override PartName="/ppt/media/image26.png" ContentType="image/png"/>
  <Override PartName="/ppt/media/image27.png" ContentType="image/png"/>
  <Override PartName="/ppt/media/image28.jpeg" ContentType="image/jpeg"/>
  <Override PartName="/ppt/media/image29.png" ContentType="image/png"/>
  <Override PartName="/ppt/media/image30.png" ContentType="image/png"/>
  <Override PartName="/ppt/media/image31.jpeg" ContentType="image/jpeg"/>
  <Override PartName="/ppt/media/image32.png" ContentType="image/png"/>
  <Override PartName="/ppt/media/image35.png" ContentType="image/png"/>
  <Override PartName="/ppt/media/image37.png" ContentType="image/pn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  <p:sldMasterId id="2147483676" r:id="rId16"/>
    <p:sldMasterId id="2147483678" r:id="rId17"/>
    <p:sldMasterId id="2147483680" r:id="rId18"/>
    <p:sldMasterId id="2147483682" r:id="rId19"/>
    <p:sldMasterId id="2147483684" r:id="rId20"/>
    <p:sldMasterId id="2147483686" r:id="rId21"/>
  </p:sldMasterIdLst>
  <p:sldIdLst>
    <p:sldId id="256" r:id="rId22"/>
    <p:sldId id="257" r:id="rId23"/>
    <p:sldId id="258" r:id="rId24"/>
    <p:sldId id="259" r:id="rId25"/>
    <p:sldId id="260" r:id="rId26"/>
    <p:sldId id="261" r:id="rId27"/>
    <p:sldId id="262" r:id="rId28"/>
    <p:sldId id="263" r:id="rId29"/>
    <p:sldId id="264" r:id="rId30"/>
    <p:sldId id="265" r:id="rId31"/>
    <p:sldId id="266" r:id="rId32"/>
    <p:sldId id="267" r:id="rId33"/>
    <p:sldId id="268" r:id="rId34"/>
    <p:sldId id="269" r:id="rId35"/>
    <p:sldId id="270" r:id="rId36"/>
    <p:sldId id="271" r:id="rId37"/>
    <p:sldId id="272" r:id="rId38"/>
    <p:sldId id="273" r:id="rId39"/>
    <p:sldId id="274" r:id="rId40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slideMaster" Target="slideMasters/slideMaster19.xml"/><Relationship Id="rId21" Type="http://schemas.openxmlformats.org/officeDocument/2006/relationships/slideMaster" Target="slideMasters/slideMaster20.xml"/><Relationship Id="rId22" Type="http://schemas.openxmlformats.org/officeDocument/2006/relationships/slide" Target="slides/slide1.xml"/><Relationship Id="rId23" Type="http://schemas.openxmlformats.org/officeDocument/2006/relationships/slide" Target="slides/slide2.xml"/><Relationship Id="rId24" Type="http://schemas.openxmlformats.org/officeDocument/2006/relationships/slide" Target="slides/slide3.xml"/><Relationship Id="rId25" Type="http://schemas.openxmlformats.org/officeDocument/2006/relationships/slide" Target="slides/slide4.xml"/><Relationship Id="rId26" Type="http://schemas.openxmlformats.org/officeDocument/2006/relationships/slide" Target="slides/slide5.xml"/><Relationship Id="rId27" Type="http://schemas.openxmlformats.org/officeDocument/2006/relationships/slide" Target="slides/slide6.xml"/><Relationship Id="rId28" Type="http://schemas.openxmlformats.org/officeDocument/2006/relationships/slide" Target="slides/slide7.xml"/><Relationship Id="rId29" Type="http://schemas.openxmlformats.org/officeDocument/2006/relationships/slide" Target="slides/slide8.xml"/><Relationship Id="rId30" Type="http://schemas.openxmlformats.org/officeDocument/2006/relationships/slide" Target="slides/slide9.xml"/><Relationship Id="rId31" Type="http://schemas.openxmlformats.org/officeDocument/2006/relationships/slide" Target="slides/slide10.xml"/><Relationship Id="rId32" Type="http://schemas.openxmlformats.org/officeDocument/2006/relationships/slide" Target="slides/slide11.xml"/><Relationship Id="rId33" Type="http://schemas.openxmlformats.org/officeDocument/2006/relationships/slide" Target="slides/slide12.xml"/><Relationship Id="rId34" Type="http://schemas.openxmlformats.org/officeDocument/2006/relationships/slide" Target="slides/slide13.xml"/><Relationship Id="rId35" Type="http://schemas.openxmlformats.org/officeDocument/2006/relationships/slide" Target="slides/slide14.xml"/><Relationship Id="rId36" Type="http://schemas.openxmlformats.org/officeDocument/2006/relationships/slide" Target="slides/slide15.xml"/><Relationship Id="rId37" Type="http://schemas.openxmlformats.org/officeDocument/2006/relationships/slide" Target="slides/slide16.xml"/><Relationship Id="rId38" Type="http://schemas.openxmlformats.org/officeDocument/2006/relationships/slide" Target="slides/slide17.xml"/><Relationship Id="rId39" Type="http://schemas.openxmlformats.org/officeDocument/2006/relationships/slide" Target="slides/slide18.xml"/><Relationship Id="rId40" Type="http://schemas.openxmlformats.org/officeDocument/2006/relationships/slide" Target="slides/slide19.xml"/><Relationship Id="rId41" Type="http://schemas.openxmlformats.org/officeDocument/2006/relationships/presProps" Target="presProps.xml"/>
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C9CDE4-727D-4011-83E5-40092D74032D}" type="doc">
      <dgm:prSet loTypeId="urn:microsoft.com/office/officeart/2005/8/layout/cycle6" loCatId="cycle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1ED20C3C-1F3B-4167-8A24-911014ACDE85}">
      <dgm:prSet phldrT="[Text]" custT="1"/>
      <dgm:spPr>
        <a:ln>
          <a:noFill/>
        </a:ln>
      </dgm:spPr>
      <dgm:t>
        <a:bodyPr/>
        <a:lstStyle/>
        <a:p>
          <a:r>
            <a:rPr lang="de-DE" sz="1800" b="1" dirty="0" smtClean="0">
              <a:solidFill>
                <a:schemeClr val="tx2"/>
              </a:solidFill>
            </a:rPr>
            <a:t>350 €</a:t>
          </a:r>
        </a:p>
        <a:p>
          <a:r>
            <a:rPr lang="de-DE" sz="1600" dirty="0" smtClean="0">
              <a:solidFill>
                <a:schemeClr val="accent2"/>
              </a:solidFill>
            </a:rPr>
            <a:t>Monatliche Mobilitätbeihilfe </a:t>
          </a:r>
        </a:p>
      </dgm:t>
    </dgm:pt>
    <dgm:pt modelId="{03EFBEB5-144F-4681-AC8F-9D3715ADEE36}" type="parTrans" cxnId="{7ED19E10-4239-47D4-A4D3-1308056BECB9}">
      <dgm:prSet/>
      <dgm:spPr/>
      <dgm:t>
        <a:bodyPr/>
        <a:lstStyle/>
        <a:p>
          <a:endParaRPr lang="de-DE"/>
        </a:p>
      </dgm:t>
    </dgm:pt>
    <dgm:pt modelId="{A6FE602F-80B0-4FFE-9C46-D9723745B44E}" type="sibTrans" cxnId="{7ED19E10-4239-47D4-A4D3-1308056BECB9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F7D2DAEA-6E1A-4ECC-B339-CE17EB9439E5}">
      <dgm:prSet phldrT="[Text]" custT="1"/>
      <dgm:spPr/>
      <dgm:t>
        <a:bodyPr/>
        <a:lstStyle/>
        <a:p>
          <a:r>
            <a:rPr lang="de-DE" sz="1800" b="1" dirty="0" smtClean="0">
              <a:solidFill>
                <a:schemeClr val="tx2"/>
              </a:solidFill>
            </a:rPr>
            <a:t>Interkulturelle Erfahrungen</a:t>
          </a:r>
        </a:p>
        <a:p>
          <a:r>
            <a:rPr lang="de-DE" sz="1600" dirty="0" smtClean="0">
              <a:solidFill>
                <a:schemeClr val="accent2"/>
              </a:solidFill>
            </a:rPr>
            <a:t>Neue Kulturen erleben und Freundschaften fürs Leben bauen</a:t>
          </a:r>
        </a:p>
      </dgm:t>
    </dgm:pt>
    <dgm:pt modelId="{F35571B7-64A5-4FDC-BEEB-2CDFA4B46C17}" type="parTrans" cxnId="{C37E89F9-24F1-4994-8F39-2A9B6E2B14AD}">
      <dgm:prSet/>
      <dgm:spPr/>
      <dgm:t>
        <a:bodyPr/>
        <a:lstStyle/>
        <a:p>
          <a:endParaRPr lang="de-DE"/>
        </a:p>
      </dgm:t>
    </dgm:pt>
    <dgm:pt modelId="{054FB34E-F628-4A22-8F6D-AD286DA781D5}" type="sibTrans" cxnId="{C37E89F9-24F1-4994-8F39-2A9B6E2B14AD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CE56FAAA-392D-4DD3-86DF-1212F533C93B}">
      <dgm:prSet phldrT="[Text]" custT="1"/>
      <dgm:spPr/>
      <dgm:t>
        <a:bodyPr/>
        <a:lstStyle/>
        <a:p>
          <a:r>
            <a:rPr lang="de-DE" sz="1800" b="1" dirty="0" smtClean="0">
              <a:solidFill>
                <a:schemeClr val="tx2"/>
              </a:solidFill>
            </a:rPr>
            <a:t>Top Organisation</a:t>
          </a:r>
        </a:p>
        <a:p>
          <a:r>
            <a:rPr lang="de-DE" sz="1600" dirty="0" smtClean="0">
              <a:solidFill>
                <a:schemeClr val="accent2"/>
              </a:solidFill>
            </a:rPr>
            <a:t>Keine Verlängerung der Regelstudienzeit</a:t>
          </a:r>
        </a:p>
      </dgm:t>
    </dgm:pt>
    <dgm:pt modelId="{271AA0CF-DA59-47A3-BE2F-F6979F7731A6}" type="parTrans" cxnId="{78A22D37-9BF6-4123-ABC7-0C41FBB12F9A}">
      <dgm:prSet/>
      <dgm:spPr/>
      <dgm:t>
        <a:bodyPr/>
        <a:lstStyle/>
        <a:p>
          <a:endParaRPr lang="de-DE"/>
        </a:p>
      </dgm:t>
    </dgm:pt>
    <dgm:pt modelId="{5B50EA88-7F5F-44F9-B76D-F52B9316209E}" type="sibTrans" cxnId="{78A22D37-9BF6-4123-ABC7-0C41FBB12F9A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610E0514-766C-4B3E-A97C-99CE58BF8288}">
      <dgm:prSet phldrT="[Text]" custT="1"/>
      <dgm:spPr/>
      <dgm:t>
        <a:bodyPr/>
        <a:lstStyle/>
        <a:p>
          <a:r>
            <a:rPr lang="de-DE" sz="1800" b="1" dirty="0" smtClean="0">
              <a:solidFill>
                <a:schemeClr val="tx2"/>
              </a:solidFill>
            </a:rPr>
            <a:t>Betreuung</a:t>
          </a:r>
        </a:p>
        <a:p>
          <a:r>
            <a:rPr lang="de-DE" sz="1600" b="0" dirty="0" smtClean="0">
              <a:solidFill>
                <a:schemeClr val="accent2"/>
              </a:solidFill>
            </a:rPr>
            <a:t>Gezielte Vorbereitung und persönliche Ansprechpersonen in beiden Ländern</a:t>
          </a:r>
        </a:p>
      </dgm:t>
    </dgm:pt>
    <dgm:pt modelId="{EA92302E-C579-49E2-A7D5-4D52F8BE3E17}" type="parTrans" cxnId="{86FB08DE-9BF9-4929-9CCD-191263EC0E40}">
      <dgm:prSet/>
      <dgm:spPr/>
      <dgm:t>
        <a:bodyPr/>
        <a:lstStyle/>
        <a:p>
          <a:endParaRPr lang="de-DE"/>
        </a:p>
      </dgm:t>
    </dgm:pt>
    <dgm:pt modelId="{FC3C402E-4C4A-44FF-96FC-D20B5B8F7FF5}" type="sibTrans" cxnId="{86FB08DE-9BF9-4929-9CCD-191263EC0E40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70D702A9-ADE0-4F29-8D10-8AFE7D2FD395}">
      <dgm:prSet phldrT="[Text]" custT="1"/>
      <dgm:spPr/>
      <dgm:t>
        <a:bodyPr/>
        <a:lstStyle/>
        <a:p>
          <a:r>
            <a:rPr lang="de-DE" sz="1800" b="1" dirty="0" smtClean="0">
              <a:solidFill>
                <a:schemeClr val="tx2"/>
              </a:solidFill>
            </a:rPr>
            <a:t>1 Jahr</a:t>
          </a:r>
        </a:p>
        <a:p>
          <a:r>
            <a:rPr lang="de-DE" sz="1600" dirty="0" smtClean="0">
              <a:solidFill>
                <a:schemeClr val="accent2"/>
              </a:solidFill>
            </a:rPr>
            <a:t>Mindestens im Ausland</a:t>
          </a:r>
          <a:endParaRPr lang="de-DE" sz="1600" dirty="0">
            <a:solidFill>
              <a:schemeClr val="accent2"/>
            </a:solidFill>
          </a:endParaRPr>
        </a:p>
      </dgm:t>
    </dgm:pt>
    <dgm:pt modelId="{FDB46497-E6D0-4E74-888E-C1E05DF795A3}" type="parTrans" cxnId="{BD08194D-56AA-4894-853C-FE3EC7409596}">
      <dgm:prSet/>
      <dgm:spPr/>
      <dgm:t>
        <a:bodyPr/>
        <a:lstStyle/>
        <a:p>
          <a:endParaRPr lang="de-DE"/>
        </a:p>
      </dgm:t>
    </dgm:pt>
    <dgm:pt modelId="{FC8597D9-85DF-478F-9B4C-412DC69E0E16}" type="sibTrans" cxnId="{BD08194D-56AA-4894-853C-FE3EC7409596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63D1BE94-0147-4266-9CFD-1AEB7FA6989E}" type="pres">
      <dgm:prSet presAssocID="{1AC9CDE4-727D-4011-83E5-40092D74032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37BC15DC-5054-41CF-922C-DDE1C17747C6}" type="pres">
      <dgm:prSet presAssocID="{1ED20C3C-1F3B-4167-8A24-911014ACDE85}" presName="node" presStyleLbl="node1" presStyleIdx="0" presStyleCnt="5" custScaleX="118198" custScaleY="117485" custRadScaleRad="101396" custRadScaleInc="109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CBBF346-31D5-4396-B0A2-4FFD5F3CFA86}" type="pres">
      <dgm:prSet presAssocID="{1ED20C3C-1F3B-4167-8A24-911014ACDE85}" presName="spNode" presStyleCnt="0"/>
      <dgm:spPr/>
    </dgm:pt>
    <dgm:pt modelId="{D574633F-D9C1-4F28-B66A-255E9437A762}" type="pres">
      <dgm:prSet presAssocID="{A6FE602F-80B0-4FFE-9C46-D9723745B44E}" presName="sibTrans" presStyleLbl="sibTrans1D1" presStyleIdx="0" presStyleCnt="5"/>
      <dgm:spPr/>
      <dgm:t>
        <a:bodyPr/>
        <a:lstStyle/>
        <a:p>
          <a:endParaRPr lang="de-DE"/>
        </a:p>
      </dgm:t>
    </dgm:pt>
    <dgm:pt modelId="{78666950-F2AC-4E40-985B-CC02374C3807}" type="pres">
      <dgm:prSet presAssocID="{F7D2DAEA-6E1A-4ECC-B339-CE17EB9439E5}" presName="node" presStyleLbl="node1" presStyleIdx="1" presStyleCnt="5" custScaleX="205057" custScaleY="145764" custRadScaleRad="99731" custRadScaleInc="2399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FED3746-55DA-4D91-BC8B-BF64BDD21CB1}" type="pres">
      <dgm:prSet presAssocID="{F7D2DAEA-6E1A-4ECC-B339-CE17EB9439E5}" presName="spNode" presStyleCnt="0"/>
      <dgm:spPr/>
    </dgm:pt>
    <dgm:pt modelId="{150FDA99-C239-4A33-916D-26FBE3AF8FD2}" type="pres">
      <dgm:prSet presAssocID="{054FB34E-F628-4A22-8F6D-AD286DA781D5}" presName="sibTrans" presStyleLbl="sibTrans1D1" presStyleIdx="1" presStyleCnt="5"/>
      <dgm:spPr/>
      <dgm:t>
        <a:bodyPr/>
        <a:lstStyle/>
        <a:p>
          <a:endParaRPr lang="de-DE"/>
        </a:p>
      </dgm:t>
    </dgm:pt>
    <dgm:pt modelId="{FC9762AB-0345-41F1-9047-7E48B945A74E}" type="pres">
      <dgm:prSet presAssocID="{CE56FAAA-392D-4DD3-86DF-1212F533C93B}" presName="node" presStyleLbl="node1" presStyleIdx="2" presStyleCnt="5" custScaleX="130134" custScaleY="123049" custRadScaleRad="98832" custRadScaleInc="-5344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5676003-6342-4B4E-B68B-992762EA6021}" type="pres">
      <dgm:prSet presAssocID="{CE56FAAA-392D-4DD3-86DF-1212F533C93B}" presName="spNode" presStyleCnt="0"/>
      <dgm:spPr/>
    </dgm:pt>
    <dgm:pt modelId="{D424AD5B-B878-4801-B80B-D49D04BA3AC7}" type="pres">
      <dgm:prSet presAssocID="{5B50EA88-7F5F-44F9-B76D-F52B9316209E}" presName="sibTrans" presStyleLbl="sibTrans1D1" presStyleIdx="2" presStyleCnt="5"/>
      <dgm:spPr/>
      <dgm:t>
        <a:bodyPr/>
        <a:lstStyle/>
        <a:p>
          <a:endParaRPr lang="de-DE"/>
        </a:p>
      </dgm:t>
    </dgm:pt>
    <dgm:pt modelId="{F61C1193-09E7-4EF9-AE58-93A734096A07}" type="pres">
      <dgm:prSet presAssocID="{610E0514-766C-4B3E-A97C-99CE58BF8288}" presName="node" presStyleLbl="node1" presStyleIdx="3" presStyleCnt="5" custScaleX="168680" custScaleY="158649" custRadScaleRad="100636" custRadScaleInc="5232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FC67422-01DD-4758-BD29-635B78A2FC94}" type="pres">
      <dgm:prSet presAssocID="{610E0514-766C-4B3E-A97C-99CE58BF8288}" presName="spNode" presStyleCnt="0"/>
      <dgm:spPr/>
    </dgm:pt>
    <dgm:pt modelId="{5AD4D56A-9BDD-496B-8391-7ECE530B6ED7}" type="pres">
      <dgm:prSet presAssocID="{FC3C402E-4C4A-44FF-96FC-D20B5B8F7FF5}" presName="sibTrans" presStyleLbl="sibTrans1D1" presStyleIdx="3" presStyleCnt="5"/>
      <dgm:spPr/>
      <dgm:t>
        <a:bodyPr/>
        <a:lstStyle/>
        <a:p>
          <a:endParaRPr lang="de-DE"/>
        </a:p>
      </dgm:t>
    </dgm:pt>
    <dgm:pt modelId="{31265F50-6117-4F15-8167-C36E6377825B}" type="pres">
      <dgm:prSet presAssocID="{70D702A9-ADE0-4F29-8D10-8AFE7D2FD395}" presName="node" presStyleLbl="node1" presStyleIdx="4" presStyleCnt="5" custScaleX="131045" custScaleY="11209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2C32657-196D-4F73-89FB-4C8F1AF5B285}" type="pres">
      <dgm:prSet presAssocID="{70D702A9-ADE0-4F29-8D10-8AFE7D2FD395}" presName="spNode" presStyleCnt="0"/>
      <dgm:spPr/>
    </dgm:pt>
    <dgm:pt modelId="{5F204080-90B0-4401-BA20-5CB230059800}" type="pres">
      <dgm:prSet presAssocID="{FC8597D9-85DF-478F-9B4C-412DC69E0E16}" presName="sibTrans" presStyleLbl="sibTrans1D1" presStyleIdx="4" presStyleCnt="5"/>
      <dgm:spPr/>
      <dgm:t>
        <a:bodyPr/>
        <a:lstStyle/>
        <a:p>
          <a:endParaRPr lang="de-DE"/>
        </a:p>
      </dgm:t>
    </dgm:pt>
  </dgm:ptLst>
  <dgm:cxnLst>
    <dgm:cxn modelId="{7ED19E10-4239-47D4-A4D3-1308056BECB9}" srcId="{1AC9CDE4-727D-4011-83E5-40092D74032D}" destId="{1ED20C3C-1F3B-4167-8A24-911014ACDE85}" srcOrd="0" destOrd="0" parTransId="{03EFBEB5-144F-4681-AC8F-9D3715ADEE36}" sibTransId="{A6FE602F-80B0-4FFE-9C46-D9723745B44E}"/>
    <dgm:cxn modelId="{7565FE92-5FF5-4769-B2B0-E148AE2B9A32}" type="presOf" srcId="{A6FE602F-80B0-4FFE-9C46-D9723745B44E}" destId="{D574633F-D9C1-4F28-B66A-255E9437A762}" srcOrd="0" destOrd="0" presId="urn:microsoft.com/office/officeart/2005/8/layout/cycle6"/>
    <dgm:cxn modelId="{BD08194D-56AA-4894-853C-FE3EC7409596}" srcId="{1AC9CDE4-727D-4011-83E5-40092D74032D}" destId="{70D702A9-ADE0-4F29-8D10-8AFE7D2FD395}" srcOrd="4" destOrd="0" parTransId="{FDB46497-E6D0-4E74-888E-C1E05DF795A3}" sibTransId="{FC8597D9-85DF-478F-9B4C-412DC69E0E16}"/>
    <dgm:cxn modelId="{86FB08DE-9BF9-4929-9CCD-191263EC0E40}" srcId="{1AC9CDE4-727D-4011-83E5-40092D74032D}" destId="{610E0514-766C-4B3E-A97C-99CE58BF8288}" srcOrd="3" destOrd="0" parTransId="{EA92302E-C579-49E2-A7D5-4D52F8BE3E17}" sibTransId="{FC3C402E-4C4A-44FF-96FC-D20B5B8F7FF5}"/>
    <dgm:cxn modelId="{5B218868-25A6-43ED-8DF4-8CCD6FFAFF69}" type="presOf" srcId="{CE56FAAA-392D-4DD3-86DF-1212F533C93B}" destId="{FC9762AB-0345-41F1-9047-7E48B945A74E}" srcOrd="0" destOrd="0" presId="urn:microsoft.com/office/officeart/2005/8/layout/cycle6"/>
    <dgm:cxn modelId="{E4646734-E269-4BF1-9AD2-49DAFC2F5F83}" type="presOf" srcId="{610E0514-766C-4B3E-A97C-99CE58BF8288}" destId="{F61C1193-09E7-4EF9-AE58-93A734096A07}" srcOrd="0" destOrd="0" presId="urn:microsoft.com/office/officeart/2005/8/layout/cycle6"/>
    <dgm:cxn modelId="{8BE9635E-CCA0-4A39-A5F7-7C14438639D9}" type="presOf" srcId="{054FB34E-F628-4A22-8F6D-AD286DA781D5}" destId="{150FDA99-C239-4A33-916D-26FBE3AF8FD2}" srcOrd="0" destOrd="0" presId="urn:microsoft.com/office/officeart/2005/8/layout/cycle6"/>
    <dgm:cxn modelId="{60B89F9C-40CD-4848-BA35-AEC29DCCCEF6}" type="presOf" srcId="{F7D2DAEA-6E1A-4ECC-B339-CE17EB9439E5}" destId="{78666950-F2AC-4E40-985B-CC02374C3807}" srcOrd="0" destOrd="0" presId="urn:microsoft.com/office/officeart/2005/8/layout/cycle6"/>
    <dgm:cxn modelId="{58B3F51C-E87A-4C9E-8623-8697770C005B}" type="presOf" srcId="{70D702A9-ADE0-4F29-8D10-8AFE7D2FD395}" destId="{31265F50-6117-4F15-8167-C36E6377825B}" srcOrd="0" destOrd="0" presId="urn:microsoft.com/office/officeart/2005/8/layout/cycle6"/>
    <dgm:cxn modelId="{036F4EEB-39AD-4FAA-A3A3-1E651B3A9BD9}" type="presOf" srcId="{1ED20C3C-1F3B-4167-8A24-911014ACDE85}" destId="{37BC15DC-5054-41CF-922C-DDE1C17747C6}" srcOrd="0" destOrd="0" presId="urn:microsoft.com/office/officeart/2005/8/layout/cycle6"/>
    <dgm:cxn modelId="{3725938C-5BF0-4FA0-A2D1-92905C86CB3C}" type="presOf" srcId="{FC3C402E-4C4A-44FF-96FC-D20B5B8F7FF5}" destId="{5AD4D56A-9BDD-496B-8391-7ECE530B6ED7}" srcOrd="0" destOrd="0" presId="urn:microsoft.com/office/officeart/2005/8/layout/cycle6"/>
    <dgm:cxn modelId="{C37E89F9-24F1-4994-8F39-2A9B6E2B14AD}" srcId="{1AC9CDE4-727D-4011-83E5-40092D74032D}" destId="{F7D2DAEA-6E1A-4ECC-B339-CE17EB9439E5}" srcOrd="1" destOrd="0" parTransId="{F35571B7-64A5-4FDC-BEEB-2CDFA4B46C17}" sibTransId="{054FB34E-F628-4A22-8F6D-AD286DA781D5}"/>
    <dgm:cxn modelId="{FE616A57-C3DB-415E-A531-F0DCEFB39215}" type="presOf" srcId="{FC8597D9-85DF-478F-9B4C-412DC69E0E16}" destId="{5F204080-90B0-4401-BA20-5CB230059800}" srcOrd="0" destOrd="0" presId="urn:microsoft.com/office/officeart/2005/8/layout/cycle6"/>
    <dgm:cxn modelId="{8E5A1CE0-4C23-4C24-B138-9A2B028FF08A}" type="presOf" srcId="{5B50EA88-7F5F-44F9-B76D-F52B9316209E}" destId="{D424AD5B-B878-4801-B80B-D49D04BA3AC7}" srcOrd="0" destOrd="0" presId="urn:microsoft.com/office/officeart/2005/8/layout/cycle6"/>
    <dgm:cxn modelId="{78A22D37-9BF6-4123-ABC7-0C41FBB12F9A}" srcId="{1AC9CDE4-727D-4011-83E5-40092D74032D}" destId="{CE56FAAA-392D-4DD3-86DF-1212F533C93B}" srcOrd="2" destOrd="0" parTransId="{271AA0CF-DA59-47A3-BE2F-F6979F7731A6}" sibTransId="{5B50EA88-7F5F-44F9-B76D-F52B9316209E}"/>
    <dgm:cxn modelId="{1B5CB7D5-F384-48CD-BDFE-9DFF2F076FD7}" type="presOf" srcId="{1AC9CDE4-727D-4011-83E5-40092D74032D}" destId="{63D1BE94-0147-4266-9CFD-1AEB7FA6989E}" srcOrd="0" destOrd="0" presId="urn:microsoft.com/office/officeart/2005/8/layout/cycle6"/>
    <dgm:cxn modelId="{40B6A71B-4C1C-4405-8B5C-FDA876E2E72E}" type="presParOf" srcId="{63D1BE94-0147-4266-9CFD-1AEB7FA6989E}" destId="{37BC15DC-5054-41CF-922C-DDE1C17747C6}" srcOrd="0" destOrd="0" presId="urn:microsoft.com/office/officeart/2005/8/layout/cycle6"/>
    <dgm:cxn modelId="{A0EA5909-AC08-4E79-9BAA-086EC13E0FBC}" type="presParOf" srcId="{63D1BE94-0147-4266-9CFD-1AEB7FA6989E}" destId="{0CBBF346-31D5-4396-B0A2-4FFD5F3CFA86}" srcOrd="1" destOrd="0" presId="urn:microsoft.com/office/officeart/2005/8/layout/cycle6"/>
    <dgm:cxn modelId="{0BEE3204-7E75-471C-AA02-F360CE21C0C5}" type="presParOf" srcId="{63D1BE94-0147-4266-9CFD-1AEB7FA6989E}" destId="{D574633F-D9C1-4F28-B66A-255E9437A762}" srcOrd="2" destOrd="0" presId="urn:microsoft.com/office/officeart/2005/8/layout/cycle6"/>
    <dgm:cxn modelId="{6ACD0CE1-96E2-4238-B428-F60911F9C1DF}" type="presParOf" srcId="{63D1BE94-0147-4266-9CFD-1AEB7FA6989E}" destId="{78666950-F2AC-4E40-985B-CC02374C3807}" srcOrd="3" destOrd="0" presId="urn:microsoft.com/office/officeart/2005/8/layout/cycle6"/>
    <dgm:cxn modelId="{DFD3AB2C-7A47-4184-8244-B4BE33CB6FF4}" type="presParOf" srcId="{63D1BE94-0147-4266-9CFD-1AEB7FA6989E}" destId="{BFED3746-55DA-4D91-BC8B-BF64BDD21CB1}" srcOrd="4" destOrd="0" presId="urn:microsoft.com/office/officeart/2005/8/layout/cycle6"/>
    <dgm:cxn modelId="{2C935398-E130-4475-A458-E1C9D8F41DF2}" type="presParOf" srcId="{63D1BE94-0147-4266-9CFD-1AEB7FA6989E}" destId="{150FDA99-C239-4A33-916D-26FBE3AF8FD2}" srcOrd="5" destOrd="0" presId="urn:microsoft.com/office/officeart/2005/8/layout/cycle6"/>
    <dgm:cxn modelId="{FB8ECDDC-311D-4D98-BE82-B2ED57752201}" type="presParOf" srcId="{63D1BE94-0147-4266-9CFD-1AEB7FA6989E}" destId="{FC9762AB-0345-41F1-9047-7E48B945A74E}" srcOrd="6" destOrd="0" presId="urn:microsoft.com/office/officeart/2005/8/layout/cycle6"/>
    <dgm:cxn modelId="{FE5C5D57-D0F6-428F-A85D-A6BB7344C53F}" type="presParOf" srcId="{63D1BE94-0147-4266-9CFD-1AEB7FA6989E}" destId="{05676003-6342-4B4E-B68B-992762EA6021}" srcOrd="7" destOrd="0" presId="urn:microsoft.com/office/officeart/2005/8/layout/cycle6"/>
    <dgm:cxn modelId="{9C03E787-6C8C-4818-8279-64004FA202FA}" type="presParOf" srcId="{63D1BE94-0147-4266-9CFD-1AEB7FA6989E}" destId="{D424AD5B-B878-4801-B80B-D49D04BA3AC7}" srcOrd="8" destOrd="0" presId="urn:microsoft.com/office/officeart/2005/8/layout/cycle6"/>
    <dgm:cxn modelId="{76E045F4-B525-40B1-9183-2231BC8174D0}" type="presParOf" srcId="{63D1BE94-0147-4266-9CFD-1AEB7FA6989E}" destId="{F61C1193-09E7-4EF9-AE58-93A734096A07}" srcOrd="9" destOrd="0" presId="urn:microsoft.com/office/officeart/2005/8/layout/cycle6"/>
    <dgm:cxn modelId="{BE21751A-4BC3-4742-BA1B-CA57DD6B3A00}" type="presParOf" srcId="{63D1BE94-0147-4266-9CFD-1AEB7FA6989E}" destId="{EFC67422-01DD-4758-BD29-635B78A2FC94}" srcOrd="10" destOrd="0" presId="urn:microsoft.com/office/officeart/2005/8/layout/cycle6"/>
    <dgm:cxn modelId="{9BC2060B-D598-4560-A742-F70145A4933B}" type="presParOf" srcId="{63D1BE94-0147-4266-9CFD-1AEB7FA6989E}" destId="{5AD4D56A-9BDD-496B-8391-7ECE530B6ED7}" srcOrd="11" destOrd="0" presId="urn:microsoft.com/office/officeart/2005/8/layout/cycle6"/>
    <dgm:cxn modelId="{55E54BC1-EF92-4969-A913-4931DD9580C5}" type="presParOf" srcId="{63D1BE94-0147-4266-9CFD-1AEB7FA6989E}" destId="{31265F50-6117-4F15-8167-C36E6377825B}" srcOrd="12" destOrd="0" presId="urn:microsoft.com/office/officeart/2005/8/layout/cycle6"/>
    <dgm:cxn modelId="{FCF6A92E-52DC-41E8-9286-3EC77360B6D1}" type="presParOf" srcId="{63D1BE94-0147-4266-9CFD-1AEB7FA6989E}" destId="{32C32657-196D-4F73-89FB-4C8F1AF5B285}" srcOrd="13" destOrd="0" presId="urn:microsoft.com/office/officeart/2005/8/layout/cycle6"/>
    <dgm:cxn modelId="{D4327644-C2DF-4C0C-929D-876A843A1DF5}" type="presParOf" srcId="{63D1BE94-0147-4266-9CFD-1AEB7FA6989E}" destId="{5F204080-90B0-4401-BA20-5CB230059800}" srcOrd="14" destOrd="0" presId="urn:microsoft.com/office/officeart/2005/8/layout/cycle6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C15DC-5054-41CF-922C-DDE1C17747C6}">
      <dsp:nvSpPr>
        <dsp:cNvPr id="0" name=""/>
        <dsp:cNvSpPr/>
      </dsp:nvSpPr>
      <dsp:spPr>
        <a:xfrm>
          <a:off x="3629684" y="-191383"/>
          <a:ext cx="2237191" cy="144540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chemeClr val="tx2"/>
              </a:solidFill>
            </a:rPr>
            <a:t>350 €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solidFill>
                <a:schemeClr val="accent2"/>
              </a:solidFill>
            </a:rPr>
            <a:t>Monatliche Mobilitätbeihilfe </a:t>
          </a:r>
        </a:p>
      </dsp:txBody>
      <dsp:txXfrm>
        <a:off x="3700243" y="-120824"/>
        <a:ext cx="2096073" cy="1304284"/>
      </dsp:txXfrm>
    </dsp:sp>
    <dsp:sp modelId="{D574633F-D9C1-4F28-B66A-255E9437A762}">
      <dsp:nvSpPr>
        <dsp:cNvPr id="0" name=""/>
        <dsp:cNvSpPr/>
      </dsp:nvSpPr>
      <dsp:spPr>
        <a:xfrm>
          <a:off x="2267989" y="524598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3609118" y="287496"/>
              </a:moveTo>
              <a:arcTo wR="2456054" hR="2456054" stAng="17880027" swAng="1602895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78666950-F2AC-4E40-985B-CC02374C3807}">
      <dsp:nvSpPr>
        <dsp:cNvPr id="0" name=""/>
        <dsp:cNvSpPr/>
      </dsp:nvSpPr>
      <dsp:spPr>
        <a:xfrm>
          <a:off x="5190015" y="1571403"/>
          <a:ext cx="3881214" cy="179331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chemeClr val="tx2"/>
              </a:solidFill>
            </a:rPr>
            <a:t>Interkulturelle Erfahrungen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solidFill>
                <a:schemeClr val="accent2"/>
              </a:solidFill>
            </a:rPr>
            <a:t>Neue Kulturen erleben und Freundschaften fürs Leben bauen</a:t>
          </a:r>
        </a:p>
      </dsp:txBody>
      <dsp:txXfrm>
        <a:off x="5277557" y="1658945"/>
        <a:ext cx="3706130" cy="1618231"/>
      </dsp:txXfrm>
    </dsp:sp>
    <dsp:sp modelId="{150FDA99-C239-4A33-916D-26FBE3AF8FD2}">
      <dsp:nvSpPr>
        <dsp:cNvPr id="0" name=""/>
        <dsp:cNvSpPr/>
      </dsp:nvSpPr>
      <dsp:spPr>
        <a:xfrm>
          <a:off x="2294192" y="419353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4861901" y="2950120"/>
              </a:moveTo>
              <a:arcTo wR="2456054" hR="2456054" stAng="696297" swAng="666877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C9762AB-0345-41F1-9047-7E48B945A74E}">
      <dsp:nvSpPr>
        <dsp:cNvPr id="0" name=""/>
        <dsp:cNvSpPr/>
      </dsp:nvSpPr>
      <dsp:spPr>
        <a:xfrm>
          <a:off x="5332444" y="3828462"/>
          <a:ext cx="2463110" cy="151385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chemeClr val="tx2"/>
              </a:solidFill>
            </a:rPr>
            <a:t>Top Organisation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solidFill>
                <a:schemeClr val="accent2"/>
              </a:solidFill>
            </a:rPr>
            <a:t>Keine Verlängerung der Regelstudienzeit</a:t>
          </a:r>
        </a:p>
      </dsp:txBody>
      <dsp:txXfrm>
        <a:off x="5406344" y="3902362"/>
        <a:ext cx="2315310" cy="1366055"/>
      </dsp:txXfrm>
    </dsp:sp>
    <dsp:sp modelId="{D424AD5B-B878-4801-B80B-D49D04BA3AC7}">
      <dsp:nvSpPr>
        <dsp:cNvPr id="0" name=""/>
        <dsp:cNvSpPr/>
      </dsp:nvSpPr>
      <dsp:spPr>
        <a:xfrm>
          <a:off x="2154139" y="537025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3170095" y="4806021"/>
              </a:moveTo>
              <a:arcTo wR="2456054" hR="2456054" stAng="4385911" swAng="1183908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61C1193-09E7-4EF9-AE58-93A734096A07}">
      <dsp:nvSpPr>
        <dsp:cNvPr id="0" name=""/>
        <dsp:cNvSpPr/>
      </dsp:nvSpPr>
      <dsp:spPr>
        <a:xfrm>
          <a:off x="1287654" y="3647327"/>
          <a:ext cx="3192689" cy="195183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chemeClr val="tx2"/>
              </a:solidFill>
            </a:rPr>
            <a:t>Betreuung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0" kern="1200" dirty="0" smtClean="0">
              <a:solidFill>
                <a:schemeClr val="accent2"/>
              </a:solidFill>
            </a:rPr>
            <a:t>Gezielte Vorbereitung und persönliche Ansprechpersonen in beiden Ländern</a:t>
          </a:r>
        </a:p>
      </dsp:txBody>
      <dsp:txXfrm>
        <a:off x="1382935" y="3742608"/>
        <a:ext cx="3002127" cy="1761275"/>
      </dsp:txXfrm>
    </dsp:sp>
    <dsp:sp modelId="{5AD4D56A-9BDD-496B-8391-7ECE530B6ED7}">
      <dsp:nvSpPr>
        <dsp:cNvPr id="0" name=""/>
        <dsp:cNvSpPr/>
      </dsp:nvSpPr>
      <dsp:spPr>
        <a:xfrm>
          <a:off x="2278733" y="584290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74384" y="3055931"/>
              </a:moveTo>
              <a:arcTo wR="2456054" hR="2456054" stAng="9951768" swAng="1009386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31265F50-6117-4F15-8167-C36E6377825B}">
      <dsp:nvSpPr>
        <dsp:cNvPr id="0" name=""/>
        <dsp:cNvSpPr/>
      </dsp:nvSpPr>
      <dsp:spPr>
        <a:xfrm>
          <a:off x="1160835" y="1538888"/>
          <a:ext cx="2480352" cy="13790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>
              <a:solidFill>
                <a:schemeClr val="tx2"/>
              </a:solidFill>
            </a:rPr>
            <a:t>1 Jahr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>
              <a:solidFill>
                <a:schemeClr val="accent2"/>
              </a:solidFill>
            </a:rPr>
            <a:t>Mindestens im Ausland</a:t>
          </a:r>
          <a:endParaRPr lang="de-DE" sz="1600" kern="1200" dirty="0">
            <a:solidFill>
              <a:schemeClr val="accent2"/>
            </a:solidFill>
          </a:endParaRPr>
        </a:p>
      </dsp:txBody>
      <dsp:txXfrm>
        <a:off x="1228154" y="1606207"/>
        <a:ext cx="2345714" cy="1244402"/>
      </dsp:txXfrm>
    </dsp:sp>
    <dsp:sp modelId="{5F204080-90B0-4401-BA20-5CB230059800}">
      <dsp:nvSpPr>
        <dsp:cNvPr id="0" name=""/>
        <dsp:cNvSpPr/>
      </dsp:nvSpPr>
      <dsp:spPr>
        <a:xfrm>
          <a:off x="2280838" y="531270"/>
          <a:ext cx="4912108" cy="4912108"/>
        </a:xfrm>
        <a:custGeom>
          <a:avLst/>
          <a:gdLst/>
          <a:ahLst/>
          <a:cxnLst/>
          <a:rect l="0" t="0" r="0" b="0"/>
          <a:pathLst>
            <a:path>
              <a:moveTo>
                <a:pt x="479363" y="998351"/>
              </a:moveTo>
              <a:arcTo wR="2456054" hR="2456054" stAng="12984407" swAng="1591774"/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A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Gitter - Layouthilf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397A3971-0EEA-46A5-AEEE-D423003B0CC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B8EFB9D1-6D85-4DA5-9566-8D499647854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Folie mit Feld WLAN Zu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88DB302D-7234-4D6D-BD2F-5E73DB86903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2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4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5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_Titelfolie_mit 2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3538CD47-CEFB-4F3B-BC07-F86DF878E86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Folie 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F25C8EB6-06CA-410A-9867-439040C72A39}" type="slidenum">
              <a:t>&lt;#&gt;</a:t>
            </a:fld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Folie mit Feld WLAN Zu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893CE50A-456A-4CAC-A5AB-E188106471C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Kapitelfolie / 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Zwischenfolie / Statements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2_Folie Bild und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92E3475-8F6B-4E87-9FB0-8AA32C7FFD8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Folie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8767D39-D4E2-4461-A05A-A471203485B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Folie 1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EB5E2896-9D1C-4937-8247-F65367B6A9F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Folie 2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0079AA51-22F2-4A21-BC48-1291E6481D2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Impressum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wmf"/><Relationship Id="rId3" Type="http://schemas.openxmlformats.org/officeDocument/2006/relationships/image" Target="../media/image2.wmf"/><Relationship Id="rId4" Type="http://schemas.openxmlformats.org/officeDocument/2006/relationships/image" Target="../media/image3.wmf"/><Relationship Id="rId5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13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14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image" Target="../media/image1.wmf"/><Relationship Id="rId3" Type="http://schemas.openxmlformats.org/officeDocument/2006/relationships/image" Target="../media/image2.wmf"/><Relationship Id="rId4" Type="http://schemas.openxmlformats.org/officeDocument/2006/relationships/slideLayout" Target="../slideLayouts/slideLayout15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image" Target="../media/image1.wmf"/><Relationship Id="rId3" Type="http://schemas.openxmlformats.org/officeDocument/2006/relationships/image" Target="../media/image4.png"/><Relationship Id="rId4" Type="http://schemas.openxmlformats.org/officeDocument/2006/relationships/image" Target="../media/image2.wmf"/><Relationship Id="rId5" Type="http://schemas.openxmlformats.org/officeDocument/2006/relationships/slideLayout" Target="../slideLayouts/slideLayout16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slideLayout" Target="../slideLayouts/slideLayout17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image" Target="../media/image1.wmf"/><Relationship Id="rId3" Type="http://schemas.openxmlformats.org/officeDocument/2006/relationships/image" Target="../media/image2.wmf"/><Relationship Id="rId4" Type="http://schemas.openxmlformats.org/officeDocument/2006/relationships/image" Target="../media/image3.wmf"/><Relationship Id="rId5" Type="http://schemas.openxmlformats.org/officeDocument/2006/relationships/slideLayout" Target="../slideLayouts/slideLayout18.xml"/>
</Relationships>
</file>

<file path=ppt/slideMasters/_rels/slideMaster19.xml.rels><?xml version="1.0" encoding="UTF-8"?>
<Relationships xmlns="http://schemas.openxmlformats.org/package/2006/relationships"><Relationship Id="rId1" Type="http://schemas.openxmlformats.org/officeDocument/2006/relationships/theme" Target="../theme/theme19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19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2.xml"/>
</Relationships>
</file>

<file path=ppt/slideMasters/_rels/slideMaster20.xml.rels><?xml version="1.0" encoding="UTF-8"?>
<Relationships xmlns="http://schemas.openxmlformats.org/package/2006/relationships"><Relationship Id="rId1" Type="http://schemas.openxmlformats.org/officeDocument/2006/relationships/theme" Target="../theme/theme20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20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Bild 14" descr=""/>
          <p:cNvPicPr/>
          <p:nvPr/>
        </p:nvPicPr>
        <p:blipFill>
          <a:blip r:embed="rId2"/>
          <a:srcRect l="0" t="9397" r="0" b="48669"/>
          <a:stretch/>
        </p:blipFill>
        <p:spPr>
          <a:xfrm>
            <a:off x="797400" y="0"/>
            <a:ext cx="8486280" cy="3433320"/>
          </a:xfrm>
          <a:prstGeom prst="rect">
            <a:avLst/>
          </a:prstGeom>
          <a:ln w="0">
            <a:noFill/>
          </a:ln>
        </p:spPr>
      </p:pic>
      <p:sp>
        <p:nvSpPr>
          <p:cNvPr id="1" name="Rectangle 8"/>
          <p:cNvSpPr/>
          <p:nvPr/>
        </p:nvSpPr>
        <p:spPr>
          <a:xfrm>
            <a:off x="0" y="3430440"/>
            <a:ext cx="12190320" cy="342576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2" name="Bild 11" descr=""/>
          <p:cNvPicPr/>
          <p:nvPr/>
        </p:nvPicPr>
        <p:blipFill>
          <a:blip r:embed="rId3"/>
          <a:stretch/>
        </p:blipFill>
        <p:spPr>
          <a:xfrm>
            <a:off x="9828000" y="321840"/>
            <a:ext cx="1996560" cy="661680"/>
          </a:xfrm>
          <a:prstGeom prst="rect">
            <a:avLst/>
          </a:prstGeom>
          <a:ln w="0">
            <a:noFill/>
          </a:ln>
        </p:spPr>
      </p:pic>
      <p:pic>
        <p:nvPicPr>
          <p:cNvPr id="3" name="Bild 15" descr=""/>
          <p:cNvPicPr/>
          <p:nvPr/>
        </p:nvPicPr>
        <p:blipFill>
          <a:blip r:embed="rId4"/>
          <a:srcRect l="0" t="51219" r="0" b="6888"/>
          <a:stretch/>
        </p:blipFill>
        <p:spPr>
          <a:xfrm>
            <a:off x="797400" y="3426120"/>
            <a:ext cx="8486280" cy="3430080"/>
          </a:xfrm>
          <a:prstGeom prst="rect">
            <a:avLst/>
          </a:prstGeom>
          <a:ln w="0">
            <a:noFill/>
          </a:ln>
        </p:spPr>
      </p:pic>
      <p:sp>
        <p:nvSpPr>
          <p:cNvPr id="4" name="Bogen 9"/>
          <p:cNvSpPr/>
          <p:nvPr/>
        </p:nvSpPr>
        <p:spPr>
          <a:xfrm flipH="1" rot="16200000">
            <a:off x="2064960" y="880560"/>
            <a:ext cx="729720" cy="61884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5" name="Bogen 12"/>
          <p:cNvSpPr/>
          <p:nvPr/>
        </p:nvSpPr>
        <p:spPr>
          <a:xfrm rot="5400000">
            <a:off x="3564360" y="1346760"/>
            <a:ext cx="729720" cy="109188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6" name="Oval 13"/>
          <p:cNvSpPr/>
          <p:nvPr/>
        </p:nvSpPr>
        <p:spPr>
          <a:xfrm>
            <a:off x="3904920" y="2235240"/>
            <a:ext cx="46440" cy="464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6200" bIns="162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7" name="Bogen 16"/>
          <p:cNvSpPr/>
          <p:nvPr/>
        </p:nvSpPr>
        <p:spPr>
          <a:xfrm rot="5400000">
            <a:off x="5181480" y="495000"/>
            <a:ext cx="729720" cy="109188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8" name="Oval 17"/>
          <p:cNvSpPr/>
          <p:nvPr/>
        </p:nvSpPr>
        <p:spPr>
          <a:xfrm>
            <a:off x="5522400" y="1385280"/>
            <a:ext cx="46440" cy="464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6200" bIns="162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9" name="Bogen 18"/>
          <p:cNvSpPr/>
          <p:nvPr/>
        </p:nvSpPr>
        <p:spPr>
          <a:xfrm rot="5400000">
            <a:off x="1350360" y="1681560"/>
            <a:ext cx="729720" cy="109188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10" name="Oval 19"/>
          <p:cNvSpPr/>
          <p:nvPr/>
        </p:nvSpPr>
        <p:spPr>
          <a:xfrm>
            <a:off x="1690920" y="2570040"/>
            <a:ext cx="46440" cy="464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6200" bIns="162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11" name="Abgerundetes Rechteck 20"/>
          <p:cNvSpPr/>
          <p:nvPr/>
        </p:nvSpPr>
        <p:spPr>
          <a:xfrm>
            <a:off x="1832040" y="914760"/>
            <a:ext cx="59004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mobil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Abgerundetes Rechteck 21"/>
          <p:cNvSpPr/>
          <p:nvPr/>
        </p:nvSpPr>
        <p:spPr>
          <a:xfrm>
            <a:off x="1520640" y="1956240"/>
            <a:ext cx="87516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weltoffen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Abgerundetes Rechteck 22"/>
          <p:cNvSpPr/>
          <p:nvPr/>
        </p:nvSpPr>
        <p:spPr>
          <a:xfrm>
            <a:off x="3623040" y="1627560"/>
            <a:ext cx="145728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wissenschaftlich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Oval 23"/>
          <p:cNvSpPr/>
          <p:nvPr/>
        </p:nvSpPr>
        <p:spPr>
          <a:xfrm>
            <a:off x="2408760" y="1532160"/>
            <a:ext cx="46440" cy="464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6200" bIns="162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15" name="Abgerundetes Rechteck 24"/>
          <p:cNvSpPr/>
          <p:nvPr/>
        </p:nvSpPr>
        <p:spPr>
          <a:xfrm>
            <a:off x="7535880" y="2450880"/>
            <a:ext cx="87048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exzellent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Bogen 25"/>
          <p:cNvSpPr/>
          <p:nvPr/>
        </p:nvSpPr>
        <p:spPr>
          <a:xfrm flipH="1" rot="16200000">
            <a:off x="8259840" y="2293920"/>
            <a:ext cx="704880" cy="80316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17" name="Abgerundetes Rechteck 26"/>
          <p:cNvSpPr/>
          <p:nvPr/>
        </p:nvSpPr>
        <p:spPr>
          <a:xfrm>
            <a:off x="5122080" y="2134440"/>
            <a:ext cx="103824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europäisch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Abgerundetes Rechteck 27"/>
          <p:cNvSpPr/>
          <p:nvPr/>
        </p:nvSpPr>
        <p:spPr>
          <a:xfrm>
            <a:off x="5831280" y="771480"/>
            <a:ext cx="50184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dual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Abgerundetes Rechteck 28"/>
          <p:cNvSpPr/>
          <p:nvPr/>
        </p:nvSpPr>
        <p:spPr>
          <a:xfrm>
            <a:off x="8401320" y="1605960"/>
            <a:ext cx="87048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innovativ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Bogen 29"/>
          <p:cNvSpPr/>
          <p:nvPr/>
        </p:nvSpPr>
        <p:spPr>
          <a:xfrm flipV="1" rot="5400000">
            <a:off x="5511240" y="1989360"/>
            <a:ext cx="757440" cy="83952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1" name="Oval 30"/>
          <p:cNvSpPr/>
          <p:nvPr/>
        </p:nvSpPr>
        <p:spPr>
          <a:xfrm>
            <a:off x="5875200" y="2765160"/>
            <a:ext cx="46440" cy="464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6200" bIns="162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2" name="Bogen 31"/>
          <p:cNvSpPr/>
          <p:nvPr/>
        </p:nvSpPr>
        <p:spPr>
          <a:xfrm flipH="1" rot="16200000">
            <a:off x="8565120" y="1550520"/>
            <a:ext cx="729720" cy="61884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3" name="Oval 32"/>
          <p:cNvSpPr/>
          <p:nvPr/>
        </p:nvSpPr>
        <p:spPr>
          <a:xfrm>
            <a:off x="8908560" y="2202120"/>
            <a:ext cx="46440" cy="46440"/>
          </a:xfrm>
          <a:prstGeom prst="ellipse">
            <a:avLst/>
          </a:prstGeom>
          <a:solidFill>
            <a:schemeClr val="accen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16200" bIns="162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4" name="Oval 33"/>
          <p:cNvSpPr/>
          <p:nvPr/>
        </p:nvSpPr>
        <p:spPr>
          <a:xfrm>
            <a:off x="8620200" y="3025080"/>
            <a:ext cx="46440" cy="464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6200" bIns="162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25" name="Abgerundetes Rechteck 34"/>
          <p:cNvSpPr/>
          <p:nvPr/>
        </p:nvSpPr>
        <p:spPr>
          <a:xfrm>
            <a:off x="2719800" y="2471040"/>
            <a:ext cx="859680" cy="280800"/>
          </a:xfrm>
          <a:prstGeom prst="roundRect">
            <a:avLst>
              <a:gd name="adj" fmla="val 1242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wrap="none" horzOverflow="overflow" lIns="72000" rIns="72000" tIns="0" bIns="468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1400" spc="-1" strike="noStrike">
                <a:solidFill>
                  <a:schemeClr val="lt1"/>
                </a:solidFill>
                <a:latin typeface="Arial"/>
                <a:ea typeface="Arial Unicode MS"/>
              </a:rPr>
              <a:t>integriert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Bogen 35"/>
          <p:cNvSpPr/>
          <p:nvPr/>
        </p:nvSpPr>
        <p:spPr>
          <a:xfrm flipH="1" rot="16200000">
            <a:off x="3438000" y="2333880"/>
            <a:ext cx="704880" cy="803160"/>
          </a:xfrm>
          <a:prstGeom prst="arc">
            <a:avLst>
              <a:gd name="adj1" fmla="val 16200000"/>
              <a:gd name="adj2" fmla="val 0"/>
            </a:avLst>
          </a:prstGeom>
          <a:noFill/>
          <a:ln w="3175">
            <a:solidFill>
              <a:srgbClr val="8172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sp>
        <p:nvSpPr>
          <p:cNvPr id="27" name="Oval 36"/>
          <p:cNvSpPr/>
          <p:nvPr/>
        </p:nvSpPr>
        <p:spPr>
          <a:xfrm>
            <a:off x="3798360" y="3065040"/>
            <a:ext cx="46440" cy="464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16200" bIns="162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5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uppieren 15"/>
          <p:cNvGrpSpPr/>
          <p:nvPr/>
        </p:nvGrpSpPr>
        <p:grpSpPr>
          <a:xfrm>
            <a:off x="453960" y="320760"/>
            <a:ext cx="11277720" cy="6036840"/>
            <a:chOff x="453960" y="320760"/>
            <a:chExt cx="11277720" cy="6036840"/>
          </a:xfrm>
        </p:grpSpPr>
        <p:cxnSp>
          <p:nvCxnSpPr>
            <p:cNvPr id="64" name="Gerade Verbindung 16"/>
            <p:cNvCxnSpPr/>
            <p:nvPr/>
          </p:nvCxnSpPr>
          <p:spPr>
            <a:xfrm>
              <a:off x="457200" y="322920"/>
              <a:ext cx="11274840" cy="180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5" name="Gerade Verbindung 17"/>
            <p:cNvCxnSpPr/>
            <p:nvPr/>
          </p:nvCxnSpPr>
          <p:spPr>
            <a:xfrm>
              <a:off x="457200" y="6349680"/>
              <a:ext cx="11268000" cy="180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6" name="Gerade Verbindung 18"/>
            <p:cNvCxnSpPr/>
            <p:nvPr/>
          </p:nvCxnSpPr>
          <p:spPr>
            <a:xfrm>
              <a:off x="453960" y="320760"/>
              <a:ext cx="1800" cy="603108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7" name="Gerade Verbindung 19"/>
            <p:cNvCxnSpPr/>
            <p:nvPr/>
          </p:nvCxnSpPr>
          <p:spPr>
            <a:xfrm>
              <a:off x="11730240" y="327600"/>
              <a:ext cx="1800" cy="602424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8" name="Gerade Verbindung 20"/>
            <p:cNvCxnSpPr/>
            <p:nvPr/>
          </p:nvCxnSpPr>
          <p:spPr>
            <a:xfrm>
              <a:off x="6087960" y="1078560"/>
              <a:ext cx="10080" cy="527940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69" name="Gerade Verbindung 21"/>
            <p:cNvCxnSpPr/>
            <p:nvPr/>
          </p:nvCxnSpPr>
          <p:spPr>
            <a:xfrm>
              <a:off x="457200" y="1074240"/>
              <a:ext cx="11268000" cy="180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0" name="Gerade Verbindung 22"/>
            <p:cNvCxnSpPr/>
            <p:nvPr/>
          </p:nvCxnSpPr>
          <p:spPr>
            <a:xfrm>
              <a:off x="457200" y="3712680"/>
              <a:ext cx="11268000" cy="180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1" name="Gerade Verbindung 23"/>
            <p:cNvCxnSpPr/>
            <p:nvPr/>
          </p:nvCxnSpPr>
          <p:spPr>
            <a:xfrm>
              <a:off x="3275280" y="1071720"/>
              <a:ext cx="1800" cy="526572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  <p:cxnSp>
          <p:nvCxnSpPr>
            <p:cNvPr id="72" name="Gerade Verbindung 24"/>
            <p:cNvCxnSpPr/>
            <p:nvPr/>
          </p:nvCxnSpPr>
          <p:spPr>
            <a:xfrm>
              <a:off x="8908560" y="1071720"/>
              <a:ext cx="10800" cy="5279400"/>
            </a:xfrm>
            <a:prstGeom prst="straightConnector1">
              <a:avLst/>
            </a:prstGeom>
            <a:ln w="3175">
              <a:solidFill>
                <a:srgbClr val="009cdd"/>
              </a:solidFill>
              <a:prstDash val="dash"/>
              <a:round/>
            </a:ln>
          </p:spPr>
        </p:cxnSp>
      </p:grpSp>
      <p:sp>
        <p:nvSpPr>
          <p:cNvPr id="73" name="PlaceHolder 1"/>
          <p:cNvSpPr>
            <a:spLocks noGrp="1"/>
          </p:cNvSpPr>
          <p:nvPr>
            <p:ph type="ftr" idx="14"/>
          </p:nvPr>
        </p:nvSpPr>
        <p:spPr>
          <a:xfrm>
            <a:off x="4165560" y="6356520"/>
            <a:ext cx="385884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sldNum" idx="15"/>
          </p:nvPr>
        </p:nvSpPr>
        <p:spPr>
          <a:xfrm>
            <a:off x="873756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115197B-8029-4941-AC50-EDAC70E2FA64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dt" idx="16"/>
          </p:nvPr>
        </p:nvSpPr>
        <p:spPr>
          <a:xfrm>
            <a:off x="60948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6560" cy="661680"/>
          </a:xfrm>
          <a:prstGeom prst="rect">
            <a:avLst/>
          </a:prstGeom>
          <a:ln w="0">
            <a:noFill/>
          </a:ln>
        </p:spPr>
      </p:pic>
      <p:sp>
        <p:nvSpPr>
          <p:cNvPr id="77" name="PlaceHolder 1"/>
          <p:cNvSpPr>
            <a:spLocks noGrp="1"/>
          </p:cNvSpPr>
          <p:nvPr>
            <p:ph type="ftr" idx="17"/>
          </p:nvPr>
        </p:nvSpPr>
        <p:spPr>
          <a:xfrm>
            <a:off x="4165560" y="6356520"/>
            <a:ext cx="385884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sldNum" idx="18"/>
          </p:nvPr>
        </p:nvSpPr>
        <p:spPr>
          <a:xfrm>
            <a:off x="873756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C0601E7-BD5D-4232-83F9-5F165E4E834F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dt" idx="19"/>
          </p:nvPr>
        </p:nvSpPr>
        <p:spPr>
          <a:xfrm>
            <a:off x="60948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3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"/>
          <p:cNvSpPr/>
          <p:nvPr/>
        </p:nvSpPr>
        <p:spPr>
          <a:xfrm>
            <a:off x="0" y="3430440"/>
            <a:ext cx="12190320" cy="342576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83" name="Bild 15" descr=""/>
          <p:cNvPicPr/>
          <p:nvPr/>
        </p:nvPicPr>
        <p:blipFill>
          <a:blip r:embed="rId2"/>
          <a:srcRect l="0" t="51219" r="0" b="6888"/>
          <a:stretch/>
        </p:blipFill>
        <p:spPr>
          <a:xfrm>
            <a:off x="797400" y="3426120"/>
            <a:ext cx="8486280" cy="343008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71" r:id="rId3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6560" cy="661680"/>
          </a:xfrm>
          <a:prstGeom prst="rect">
            <a:avLst/>
          </a:prstGeom>
          <a:ln w="0">
            <a:noFill/>
          </a:ln>
        </p:spPr>
      </p:pic>
      <p:sp>
        <p:nvSpPr>
          <p:cNvPr id="85" name="PlaceHolder 1"/>
          <p:cNvSpPr>
            <a:spLocks noGrp="1"/>
          </p:cNvSpPr>
          <p:nvPr>
            <p:ph type="ftr" idx="20"/>
          </p:nvPr>
        </p:nvSpPr>
        <p:spPr>
          <a:xfrm>
            <a:off x="4165560" y="6356520"/>
            <a:ext cx="385884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sldNum" idx="21"/>
          </p:nvPr>
        </p:nvSpPr>
        <p:spPr>
          <a:xfrm>
            <a:off x="873756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9CCD3E5-CF74-4EE1-8B98-90F4C50B77FA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dt" idx="22"/>
          </p:nvPr>
        </p:nvSpPr>
        <p:spPr>
          <a:xfrm>
            <a:off x="60948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3" r:id="rId3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"/>
          <p:cNvSpPr/>
          <p:nvPr/>
        </p:nvSpPr>
        <p:spPr>
          <a:xfrm>
            <a:off x="0" y="0"/>
            <a:ext cx="6100560" cy="68562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91" name="Bild 15" descr=""/>
          <p:cNvPicPr/>
          <p:nvPr/>
        </p:nvPicPr>
        <p:blipFill>
          <a:blip r:embed="rId2"/>
          <a:srcRect l="2883" t="9397" r="25301" b="6888"/>
          <a:stretch/>
        </p:blipFill>
        <p:spPr>
          <a:xfrm>
            <a:off x="0" y="0"/>
            <a:ext cx="6094080" cy="6856200"/>
          </a:xfrm>
          <a:prstGeom prst="rect">
            <a:avLst/>
          </a:prstGeom>
          <a:ln w="0">
            <a:noFill/>
          </a:ln>
        </p:spPr>
      </p:pic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Bild 17" descr=""/>
          <p:cNvPicPr/>
          <p:nvPr/>
        </p:nvPicPr>
        <p:blipFill>
          <a:blip r:embed="rId2"/>
          <a:srcRect l="-2496" t="9397" r="30683" b="6888"/>
          <a:stretch/>
        </p:blipFill>
        <p:spPr>
          <a:xfrm>
            <a:off x="0" y="0"/>
            <a:ext cx="6093720" cy="6856200"/>
          </a:xfrm>
          <a:prstGeom prst="rect">
            <a:avLst/>
          </a:prstGeom>
          <a:ln w="0">
            <a:noFill/>
          </a:ln>
        </p:spPr>
      </p:pic>
      <p:pic>
        <p:nvPicPr>
          <p:cNvPr id="95" name="Bild 12" descr=""/>
          <p:cNvPicPr/>
          <p:nvPr/>
        </p:nvPicPr>
        <p:blipFill>
          <a:blip r:embed="rId3"/>
          <a:stretch/>
        </p:blipFill>
        <p:spPr>
          <a:xfrm>
            <a:off x="457560" y="320760"/>
            <a:ext cx="1996560" cy="661680"/>
          </a:xfrm>
          <a:prstGeom prst="rect">
            <a:avLst/>
          </a:prstGeom>
          <a:ln w="0">
            <a:noFill/>
          </a:ln>
        </p:spPr>
      </p:pic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7" r:id="rId4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Bild 17" descr=""/>
          <p:cNvPicPr/>
          <p:nvPr/>
        </p:nvPicPr>
        <p:blipFill>
          <a:blip r:embed="rId2"/>
          <a:srcRect l="-2496" t="9397" r="30683" b="6888"/>
          <a:stretch/>
        </p:blipFill>
        <p:spPr>
          <a:xfrm>
            <a:off x="0" y="0"/>
            <a:ext cx="6093720" cy="6856200"/>
          </a:xfrm>
          <a:prstGeom prst="rect">
            <a:avLst/>
          </a:prstGeom>
          <a:ln w="0">
            <a:noFill/>
          </a:ln>
        </p:spPr>
      </p:pic>
      <p:pic>
        <p:nvPicPr>
          <p:cNvPr id="99" name="Bildplatzhalter 2" descr="alumni-club-logo.png"/>
          <p:cNvPicPr/>
          <p:nvPr/>
        </p:nvPicPr>
        <p:blipFill>
          <a:blip r:embed="rId3"/>
          <a:srcRect l="0" t="12120" r="0" b="9413"/>
          <a:stretch/>
        </p:blipFill>
        <p:spPr>
          <a:xfrm>
            <a:off x="457560" y="1354320"/>
            <a:ext cx="1996560" cy="652680"/>
          </a:xfrm>
          <a:prstGeom prst="rect">
            <a:avLst/>
          </a:prstGeom>
          <a:ln w="0">
            <a:noFill/>
          </a:ln>
        </p:spPr>
      </p:pic>
      <p:pic>
        <p:nvPicPr>
          <p:cNvPr id="100" name="Bild 12" descr=""/>
          <p:cNvPicPr/>
          <p:nvPr/>
        </p:nvPicPr>
        <p:blipFill>
          <a:blip r:embed="rId4"/>
          <a:stretch/>
        </p:blipFill>
        <p:spPr>
          <a:xfrm>
            <a:off x="457560" y="320760"/>
            <a:ext cx="1996560" cy="66168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79" r:id="rId5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1" r:id="rId2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Bild 14" descr=""/>
          <p:cNvPicPr/>
          <p:nvPr/>
        </p:nvPicPr>
        <p:blipFill>
          <a:blip r:embed="rId2"/>
          <a:srcRect l="0" t="9397" r="0" b="48669"/>
          <a:stretch/>
        </p:blipFill>
        <p:spPr>
          <a:xfrm>
            <a:off x="797400" y="0"/>
            <a:ext cx="8486280" cy="3433320"/>
          </a:xfrm>
          <a:prstGeom prst="rect">
            <a:avLst/>
          </a:prstGeom>
          <a:ln w="0">
            <a:noFill/>
          </a:ln>
        </p:spPr>
      </p:pic>
      <p:sp>
        <p:nvSpPr>
          <p:cNvPr id="104" name="Rectangle 8"/>
          <p:cNvSpPr/>
          <p:nvPr/>
        </p:nvSpPr>
        <p:spPr>
          <a:xfrm>
            <a:off x="0" y="3430440"/>
            <a:ext cx="12190320" cy="342576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105" name="Bild 11" descr=""/>
          <p:cNvPicPr/>
          <p:nvPr/>
        </p:nvPicPr>
        <p:blipFill>
          <a:blip r:embed="rId3"/>
          <a:stretch/>
        </p:blipFill>
        <p:spPr>
          <a:xfrm>
            <a:off x="9828000" y="321840"/>
            <a:ext cx="1996560" cy="661680"/>
          </a:xfrm>
          <a:prstGeom prst="rect">
            <a:avLst/>
          </a:prstGeom>
          <a:ln w="0">
            <a:noFill/>
          </a:ln>
        </p:spPr>
      </p:pic>
      <p:pic>
        <p:nvPicPr>
          <p:cNvPr id="106" name="Bild 15" descr=""/>
          <p:cNvPicPr/>
          <p:nvPr/>
        </p:nvPicPr>
        <p:blipFill>
          <a:blip r:embed="rId4"/>
          <a:srcRect l="0" t="51219" r="0" b="6888"/>
          <a:stretch/>
        </p:blipFill>
        <p:spPr>
          <a:xfrm>
            <a:off x="797400" y="3426120"/>
            <a:ext cx="8486280" cy="343008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83" r:id="rId5"/>
  </p:sldLayoutIdLst>
</p:sldMaster>
</file>

<file path=ppt/slideMasters/slideMaster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6560" cy="661680"/>
          </a:xfrm>
          <a:prstGeom prst="rect">
            <a:avLst/>
          </a:prstGeom>
          <a:ln w="0">
            <a:noFill/>
          </a:ln>
        </p:spPr>
      </p:pic>
      <p:sp>
        <p:nvSpPr>
          <p:cNvPr id="108" name="PlaceHolder 1"/>
          <p:cNvSpPr>
            <a:spLocks noGrp="1"/>
          </p:cNvSpPr>
          <p:nvPr>
            <p:ph type="ftr" idx="23"/>
          </p:nvPr>
        </p:nvSpPr>
        <p:spPr>
          <a:xfrm>
            <a:off x="4165560" y="6356520"/>
            <a:ext cx="385884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sldNum" idx="24"/>
          </p:nvPr>
        </p:nvSpPr>
        <p:spPr>
          <a:xfrm>
            <a:off x="873756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1B59FBE-D614-4C1A-917B-441D673C58D7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dt" idx="25"/>
          </p:nvPr>
        </p:nvSpPr>
        <p:spPr>
          <a:xfrm>
            <a:off x="60948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5" r:id="rId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8"/>
          <p:cNvSpPr/>
          <p:nvPr/>
        </p:nvSpPr>
        <p:spPr>
          <a:xfrm>
            <a:off x="0" y="0"/>
            <a:ext cx="1790280" cy="68562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29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6560" cy="661680"/>
          </a:xfrm>
          <a:prstGeom prst="rect">
            <a:avLst/>
          </a:prstGeom>
          <a:ln w="0">
            <a:noFill/>
          </a:ln>
        </p:spPr>
      </p:pic>
      <p:sp>
        <p:nvSpPr>
          <p:cNvPr id="30" name="PlaceHolder 1"/>
          <p:cNvSpPr>
            <a:spLocks noGrp="1"/>
          </p:cNvSpPr>
          <p:nvPr>
            <p:ph type="sldNum" idx="1"/>
          </p:nvPr>
        </p:nvSpPr>
        <p:spPr>
          <a:xfrm>
            <a:off x="873756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10080AA-AC7B-4E05-AC6A-C02837612B39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3"/>
  </p:sldLayoutIdLst>
</p:sldMaster>
</file>

<file path=ppt/slideMasters/slideMaster2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6560" cy="661680"/>
          </a:xfrm>
          <a:prstGeom prst="rect">
            <a:avLst/>
          </a:prstGeom>
          <a:ln w="0">
            <a:noFill/>
          </a:ln>
        </p:spPr>
      </p:pic>
      <p:sp>
        <p:nvSpPr>
          <p:cNvPr id="114" name="PlaceHolder 1"/>
          <p:cNvSpPr>
            <a:spLocks noGrp="1"/>
          </p:cNvSpPr>
          <p:nvPr>
            <p:ph type="ftr" idx="26"/>
          </p:nvPr>
        </p:nvSpPr>
        <p:spPr>
          <a:xfrm>
            <a:off x="4165560" y="6356520"/>
            <a:ext cx="385884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sldNum" idx="27"/>
          </p:nvPr>
        </p:nvSpPr>
        <p:spPr>
          <a:xfrm>
            <a:off x="873756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196DFC3-12CA-49AD-A8F6-AF40FE27A979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dt" idx="28"/>
          </p:nvPr>
        </p:nvSpPr>
        <p:spPr>
          <a:xfrm>
            <a:off x="60948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7" r:id="rId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eck 18"/>
          <p:cNvSpPr/>
          <p:nvPr/>
        </p:nvSpPr>
        <p:spPr>
          <a:xfrm>
            <a:off x="0" y="0"/>
            <a:ext cx="2772720" cy="685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grpSp>
        <p:nvGrpSpPr>
          <p:cNvPr id="32" name="그룹 6"/>
          <p:cNvGrpSpPr/>
          <p:nvPr/>
        </p:nvGrpSpPr>
        <p:grpSpPr>
          <a:xfrm>
            <a:off x="1059120" y="3809880"/>
            <a:ext cx="587520" cy="585720"/>
            <a:chOff x="1059120" y="3809880"/>
            <a:chExt cx="587520" cy="585720"/>
          </a:xfrm>
        </p:grpSpPr>
        <p:sp>
          <p:nvSpPr>
            <p:cNvPr id="33" name="직사각형 7"/>
            <p:cNvSpPr/>
            <p:nvPr/>
          </p:nvSpPr>
          <p:spPr>
            <a:xfrm>
              <a:off x="1059120" y="3809880"/>
              <a:ext cx="145080" cy="5857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34" name="직사각형 10"/>
            <p:cNvSpPr/>
            <p:nvPr/>
          </p:nvSpPr>
          <p:spPr>
            <a:xfrm rot="5400000">
              <a:off x="1354680" y="4103640"/>
              <a:ext cx="145080" cy="4388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  <p:pic>
        <p:nvPicPr>
          <p:cNvPr id="35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6560" cy="66168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hteck 3"/>
          <p:cNvSpPr/>
          <p:nvPr/>
        </p:nvSpPr>
        <p:spPr>
          <a:xfrm>
            <a:off x="0" y="0"/>
            <a:ext cx="6101640" cy="685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grpSp>
        <p:nvGrpSpPr>
          <p:cNvPr id="37" name="그룹 3"/>
          <p:cNvGrpSpPr/>
          <p:nvPr/>
        </p:nvGrpSpPr>
        <p:grpSpPr>
          <a:xfrm>
            <a:off x="4937400" y="322560"/>
            <a:ext cx="587520" cy="585720"/>
            <a:chOff x="4937400" y="322560"/>
            <a:chExt cx="587520" cy="585720"/>
          </a:xfrm>
        </p:grpSpPr>
        <p:sp>
          <p:nvSpPr>
            <p:cNvPr id="38" name="직사각형 4"/>
            <p:cNvSpPr/>
            <p:nvPr/>
          </p:nvSpPr>
          <p:spPr>
            <a:xfrm rot="10800000">
              <a:off x="5379840" y="322560"/>
              <a:ext cx="145080" cy="5857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39" name="직사각형 5"/>
            <p:cNvSpPr/>
            <p:nvPr/>
          </p:nvSpPr>
          <p:spPr>
            <a:xfrm rot="16200000">
              <a:off x="5084280" y="175680"/>
              <a:ext cx="145080" cy="4388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  <p:grpSp>
        <p:nvGrpSpPr>
          <p:cNvPr id="40" name="그룹 6"/>
          <p:cNvGrpSpPr/>
          <p:nvPr/>
        </p:nvGrpSpPr>
        <p:grpSpPr>
          <a:xfrm>
            <a:off x="678960" y="5597640"/>
            <a:ext cx="587520" cy="585720"/>
            <a:chOff x="678960" y="5597640"/>
            <a:chExt cx="587520" cy="585720"/>
          </a:xfrm>
        </p:grpSpPr>
        <p:sp>
          <p:nvSpPr>
            <p:cNvPr id="41" name="직사각형 7"/>
            <p:cNvSpPr/>
            <p:nvPr/>
          </p:nvSpPr>
          <p:spPr>
            <a:xfrm>
              <a:off x="678960" y="5597640"/>
              <a:ext cx="145080" cy="5857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  <p:sp>
          <p:nvSpPr>
            <p:cNvPr id="42" name="직사각형 10"/>
            <p:cNvSpPr/>
            <p:nvPr/>
          </p:nvSpPr>
          <p:spPr>
            <a:xfrm rot="5400000">
              <a:off x="974520" y="5891400"/>
              <a:ext cx="145080" cy="4388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pc="-1" strike="noStrike">
                <a:solidFill>
                  <a:schemeClr val="lt1"/>
                </a:solidFill>
                <a:latin typeface="Arial"/>
                <a:ea typeface="Arial Unicode MS"/>
              </a:endParaRPr>
            </a:p>
          </p:txBody>
        </p:sp>
      </p:grp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6560" cy="661680"/>
          </a:xfrm>
          <a:prstGeom prst="rect">
            <a:avLst/>
          </a:prstGeom>
          <a:ln w="0"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ftr" idx="2"/>
          </p:nvPr>
        </p:nvSpPr>
        <p:spPr>
          <a:xfrm>
            <a:off x="4165560" y="6356520"/>
            <a:ext cx="385884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ldNum" idx="3"/>
          </p:nvPr>
        </p:nvSpPr>
        <p:spPr>
          <a:xfrm>
            <a:off x="873756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93BCA1B-C52A-434B-9FDC-BC7D49A3699A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dt" idx="4"/>
          </p:nvPr>
        </p:nvSpPr>
        <p:spPr>
          <a:xfrm>
            <a:off x="60948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6560" cy="661680"/>
          </a:xfrm>
          <a:prstGeom prst="rect">
            <a:avLst/>
          </a:prstGeom>
          <a:ln w="0">
            <a:noFill/>
          </a:ln>
        </p:spPr>
      </p:pic>
      <p:sp>
        <p:nvSpPr>
          <p:cNvPr id="48" name="PlaceHolder 1"/>
          <p:cNvSpPr>
            <a:spLocks noGrp="1"/>
          </p:cNvSpPr>
          <p:nvPr>
            <p:ph type="ftr" idx="5"/>
          </p:nvPr>
        </p:nvSpPr>
        <p:spPr>
          <a:xfrm>
            <a:off x="4165560" y="6356520"/>
            <a:ext cx="385884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ldNum" idx="6"/>
          </p:nvPr>
        </p:nvSpPr>
        <p:spPr>
          <a:xfrm>
            <a:off x="873756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2331605-401B-45BB-AA2A-72A17237D6AE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dt" idx="7"/>
          </p:nvPr>
        </p:nvSpPr>
        <p:spPr>
          <a:xfrm>
            <a:off x="60948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6560" cy="661680"/>
          </a:xfrm>
          <a:prstGeom prst="rect">
            <a:avLst/>
          </a:prstGeom>
          <a:ln w="0">
            <a:noFill/>
          </a:ln>
        </p:spPr>
      </p:pic>
      <p:sp>
        <p:nvSpPr>
          <p:cNvPr id="52" name="PlaceHolder 1"/>
          <p:cNvSpPr>
            <a:spLocks noGrp="1"/>
          </p:cNvSpPr>
          <p:nvPr>
            <p:ph type="ftr" idx="8"/>
          </p:nvPr>
        </p:nvSpPr>
        <p:spPr>
          <a:xfrm>
            <a:off x="4165560" y="6356520"/>
            <a:ext cx="385884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ldNum" idx="9"/>
          </p:nvPr>
        </p:nvSpPr>
        <p:spPr>
          <a:xfrm>
            <a:off x="873756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8A2D8F4-5C5F-4DF9-8F10-B0445957EB14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dt" idx="10"/>
          </p:nvPr>
        </p:nvSpPr>
        <p:spPr>
          <a:xfrm>
            <a:off x="60948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6560" cy="661680"/>
          </a:xfrm>
          <a:prstGeom prst="rect">
            <a:avLst/>
          </a:prstGeom>
          <a:ln w="0">
            <a:noFill/>
          </a:ln>
        </p:spPr>
      </p:pic>
      <p:sp>
        <p:nvSpPr>
          <p:cNvPr id="56" name="PlaceHolder 1"/>
          <p:cNvSpPr>
            <a:spLocks noGrp="1"/>
          </p:cNvSpPr>
          <p:nvPr>
            <p:ph type="ftr" idx="11"/>
          </p:nvPr>
        </p:nvSpPr>
        <p:spPr>
          <a:xfrm>
            <a:off x="4165560" y="6356520"/>
            <a:ext cx="385884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sldNum" idx="12"/>
          </p:nvPr>
        </p:nvSpPr>
        <p:spPr>
          <a:xfrm>
            <a:off x="873756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E0A3444-8051-4E4C-993B-8024C3EF852C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dt" idx="13"/>
          </p:nvPr>
        </p:nvSpPr>
        <p:spPr>
          <a:xfrm>
            <a:off x="60948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8"/>
          <p:cNvSpPr/>
          <p:nvPr/>
        </p:nvSpPr>
        <p:spPr>
          <a:xfrm>
            <a:off x="0" y="0"/>
            <a:ext cx="6088320" cy="68562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60" name="Bild 11" descr=""/>
          <p:cNvPicPr/>
          <p:nvPr/>
        </p:nvPicPr>
        <p:blipFill>
          <a:blip r:embed="rId2"/>
          <a:stretch/>
        </p:blipFill>
        <p:spPr>
          <a:xfrm>
            <a:off x="9731880" y="321840"/>
            <a:ext cx="1996560" cy="661680"/>
          </a:xfrm>
          <a:prstGeom prst="rect">
            <a:avLst/>
          </a:prstGeom>
          <a:ln w="0">
            <a:noFill/>
          </a:ln>
        </p:spPr>
      </p:pic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7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microsoft.com/office/2007/relationships/hdphoto" Target="../media/hdphoto1.wdp"/><Relationship Id="rId3" Type="http://schemas.openxmlformats.org/officeDocument/2006/relationships/slideLayout" Target="../slideLayouts/slideLayout1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slideLayout" Target="../slideLayouts/slideLayout1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1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7.wmf"/><Relationship Id="rId2" Type="http://schemas.openxmlformats.org/officeDocument/2006/relationships/slideLayout" Target="../slideLayouts/slideLayout1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1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jpeg"/><Relationship Id="rId3" Type="http://schemas.openxmlformats.org/officeDocument/2006/relationships/image" Target="../media/image32.png"/><Relationship Id="rId4" Type="http://schemas.openxmlformats.org/officeDocument/2006/relationships/slideLayout" Target="../slideLayouts/slideLayout1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3.wmf"/><Relationship Id="rId2" Type="http://schemas.openxmlformats.org/officeDocument/2006/relationships/image" Target="../media/image34.wmf"/><Relationship Id="rId3" Type="http://schemas.openxmlformats.org/officeDocument/2006/relationships/hyperlink" Target="mailto:info@dfh-ufa.org" TargetMode="External"/><Relationship Id="rId4" Type="http://schemas.openxmlformats.org/officeDocument/2006/relationships/hyperlink" Target="http://www.dfh-ufa.org/" TargetMode="External"/><Relationship Id="rId5" Type="http://schemas.openxmlformats.org/officeDocument/2006/relationships/image" Target="../media/image35.png"/><Relationship Id="rId6" Type="http://schemas.openxmlformats.org/officeDocument/2006/relationships/image" Target="../media/image36.wmf"/><Relationship Id="rId7" Type="http://schemas.openxmlformats.org/officeDocument/2006/relationships/image" Target="../media/image37.png"/><Relationship Id="rId8" Type="http://schemas.openxmlformats.org/officeDocument/2006/relationships/slideLayout" Target="../slideLayouts/slideLayout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4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wmf"/><Relationship Id="rId2" Type="http://schemas.openxmlformats.org/officeDocument/2006/relationships/slideLayout" Target="../slideLayouts/slideLayout1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slideLayout" Target="../slideLayouts/slideLayout1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4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1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rafik 5" descr=""/>
          <p:cNvPicPr/>
          <p:nvPr/>
        </p:nvPicPr>
        <p:blipFill>
          <a:blip r:embed="rId1"/>
          <a:srcRect l="-157" t="3722" r="157" b="11906"/>
          <a:stretch/>
        </p:blipFill>
        <p:spPr>
          <a:xfrm>
            <a:off x="-22320" y="-12600"/>
            <a:ext cx="12221280" cy="6873840"/>
          </a:xfrm>
          <a:prstGeom prst="rect">
            <a:avLst/>
          </a:prstGeom>
          <a:ln w="0">
            <a:noFill/>
          </a:ln>
        </p:spPr>
      </p:pic>
      <p:sp>
        <p:nvSpPr>
          <p:cNvPr id="118" name="Textplatzhalter 2"/>
          <p:cNvSpPr/>
          <p:nvPr/>
        </p:nvSpPr>
        <p:spPr>
          <a:xfrm>
            <a:off x="1767960" y="4950360"/>
            <a:ext cx="9812880" cy="60768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2000" rIns="72000" tIns="72000" bIns="0" anchor="ctr">
            <a:spAutoFit/>
          </a:bodyPr>
          <a:p>
            <a:pPr algn="r" defTabSz="914400">
              <a:lnSpc>
                <a:spcPct val="8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de-DE" sz="4400" spc="-1" strike="noStrike">
                <a:solidFill>
                  <a:schemeClr val="lt1"/>
                </a:solidFill>
                <a:latin typeface="Arial"/>
                <a:ea typeface="Arial Unicode MS"/>
              </a:rPr>
              <a:t>Die Deutsch-Französische Hochschule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Textplatzhalter 15"/>
          <p:cNvSpPr/>
          <p:nvPr/>
        </p:nvSpPr>
        <p:spPr>
          <a:xfrm>
            <a:off x="6426360" y="5625720"/>
            <a:ext cx="5160600" cy="256320"/>
          </a:xfrm>
          <a:prstGeom prst="rect">
            <a:avLst/>
          </a:prstGeom>
          <a:solidFill>
            <a:srgbClr val="81725e"/>
          </a:solidFill>
          <a:ln>
            <a:solidFill>
              <a:srgbClr val="5f544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8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de-DE" sz="1800" spc="-1" strike="noStrike">
                <a:solidFill>
                  <a:schemeClr val="lt1"/>
                </a:solidFill>
                <a:latin typeface="Arial"/>
                <a:ea typeface="Arial Unicode MS"/>
              </a:rPr>
              <a:t>Ein Studium – Zwei Länder</a:t>
            </a:r>
            <a:r>
              <a:rPr b="0" lang="de-DE" sz="1800" spc="-1" strike="noStrike" baseline="30000">
                <a:solidFill>
                  <a:schemeClr val="lt1"/>
                </a:solidFill>
                <a:latin typeface="Arial"/>
                <a:ea typeface="Arial Unicode MS"/>
              </a:rPr>
              <a:t>(+)</a:t>
            </a:r>
            <a:r>
              <a:rPr b="0" lang="de-DE" sz="1800" spc="-1" strike="noStrike">
                <a:solidFill>
                  <a:schemeClr val="lt1"/>
                </a:solidFill>
                <a:latin typeface="Arial"/>
                <a:ea typeface="Arial Unicode MS"/>
              </a:rPr>
              <a:t> – Zwei Diplome</a:t>
            </a:r>
            <a:r>
              <a:rPr b="0" lang="de-DE" sz="1800" spc="-1" strike="noStrike" baseline="30000">
                <a:solidFill>
                  <a:schemeClr val="lt1"/>
                </a:solidFill>
                <a:latin typeface="Arial"/>
                <a:ea typeface="Arial Unicode MS"/>
              </a:rPr>
              <a:t>(+)</a:t>
            </a:r>
            <a:r>
              <a:rPr b="0" lang="de-DE" sz="1800" spc="-1" strike="noStrike">
                <a:solidFill>
                  <a:schemeClr val="lt1"/>
                </a:solidFill>
                <a:latin typeface="Arial"/>
                <a:ea typeface="Arial Unicode MS"/>
              </a:rPr>
              <a:t>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med" advTm="5000" p14:dur="700">
        <p:fade/>
      </p:transition>
    </mc:Choice>
    <mc:Fallback>
      <p:transition spd="med" advTm="5000">
        <p:fade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/>
          </p:nvPr>
        </p:nvSpPr>
        <p:spPr>
          <a:xfrm>
            <a:off x="468720" y="356400"/>
            <a:ext cx="9113400" cy="34704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… </a:t>
            </a: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stets innovativ, dank regelmäßiger Neuzugänge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63" name="Tabelle 14"/>
          <p:cNvGraphicFramePr/>
          <p:nvPr/>
        </p:nvGraphicFramePr>
        <p:xfrm>
          <a:off x="468720" y="1235160"/>
          <a:ext cx="11112840" cy="5146920"/>
        </p:xfrm>
        <a:graphic>
          <a:graphicData uri="http://schemas.openxmlformats.org/drawingml/2006/table">
            <a:tbl>
              <a:tblPr/>
              <a:tblGrid>
                <a:gridCol w="5967360"/>
                <a:gridCol w="4096800"/>
                <a:gridCol w="1049040"/>
              </a:tblGrid>
              <a:tr h="35244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de-DE" sz="1400" spc="-1" strike="noStrike">
                          <a:solidFill>
                            <a:srgbClr val="ffffff"/>
                          </a:solidFill>
                          <a:latin typeface="Arial"/>
                          <a:ea typeface="Arial Unicode MS"/>
                        </a:rPr>
                        <a:t>Neue DFH-Studiengänge ab dem Wintersemsester 2024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3484cf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de-DE" sz="1400" spc="-1" strike="noStrike">
                          <a:solidFill>
                            <a:srgbClr val="ffffff"/>
                          </a:solidFill>
                          <a:latin typeface="Arial"/>
                          <a:ea typeface="Arial Unicode MS"/>
                        </a:rPr>
                        <a:t>Orte und Partnerinstitutionen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3484cf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de-DE" sz="1400" spc="-1" strike="noStrike">
                          <a:solidFill>
                            <a:srgbClr val="ffffff"/>
                          </a:solidFill>
                          <a:latin typeface="Arial"/>
                          <a:ea typeface="Arial Unicode MS"/>
                        </a:rPr>
                        <a:t>Niveau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solidFill>
                        <a:srgbClr val="3484cf"/>
                      </a:solidFill>
                      <a:prstDash val="solid"/>
                    </a:lnR>
                    <a:lnT w="12240">
                      <a:solidFill>
                        <a:srgbClr val="3484cf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  <a:tr h="69732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  <a:tabLst>
                          <a:tab algn="l" pos="0"/>
                        </a:tabLst>
                      </a:pPr>
                      <a:r>
                        <a:rPr b="0" lang="de-DE" sz="1400" spc="-1" strike="noStrike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Integrierter Bachelorstudiengang Lehramt Sekundarstufe 1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  <a:tabLst>
                          <a:tab algn="l" pos="0"/>
                        </a:tabLst>
                      </a:pP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Freiburg (PH Freiburg)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  <a:tabLst>
                          <a:tab algn="l" pos="0"/>
                        </a:tabLst>
                      </a:pP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Mulhouse (UHA Mulhouse)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Bachelor //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Licence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solidFill>
                        <a:srgbClr val="3484cf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100260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Deutsch-Französische Studien: Internationale Kommunikation und Kooperation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  <a:tabLst>
                          <a:tab algn="l" pos="0"/>
                        </a:tabLst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Saarbrücken (U Saarland)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  <a:tabLst>
                          <a:tab algn="l" pos="0"/>
                        </a:tabLst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Speyer (</a:t>
                      </a: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U 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Speyer)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  <a:tabLst>
                          <a:tab algn="l" pos="0"/>
                        </a:tabLst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Metz (U Lorraine)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Master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solidFill>
                        <a:srgbClr val="3484cf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69732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Philosophie und Kulturwissenschaften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  <a:tabLst>
                          <a:tab algn="l" pos="0"/>
                        </a:tabLst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Frankfurt (Oder) (U Frankfurt (Oder))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  <a:tabLst>
                          <a:tab algn="l" pos="0"/>
                        </a:tabLst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Paris (</a:t>
                      </a: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U Paris 1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Master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solidFill>
                        <a:srgbClr val="3484cf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69732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Deutsch-Französischen Studien – Interkulturelle Kommunikation: Sprache, Literatur, Medien, Kunst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Düsseldorf (</a:t>
                      </a: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U Düsseldorf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Toulouse (</a:t>
                      </a: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U Toulouse 2</a:t>
                      </a: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Master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solidFill>
                        <a:srgbClr val="3484cf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69732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Elektrotechnik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Karlsruhe (HS Karlsruhe)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Strasbourg (INSA Strasbourg)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rgbClr val="000000"/>
                          </a:solidFill>
                          <a:latin typeface="Arial"/>
                          <a:ea typeface="Arial Unicode MS"/>
                        </a:rPr>
                        <a:t>Diplôme //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Master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solidFill>
                        <a:srgbClr val="3484cf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</a:tr>
              <a:tr h="1002600"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Communications and Signal Processing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solidFill>
                        <a:srgbClr val="3484cf"/>
                      </a:solidFill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Ilmenau (TU Ilmenau)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/>
                          </a:solidFill>
                          <a:latin typeface="Arial"/>
                          <a:ea typeface="Arial Unicode MS"/>
                        </a:rPr>
                        <a:t>Metz (U Lorraine)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72000" rIns="72000" anchor="ctr">
                      <a:noAutofit/>
                    </a:bodyPr>
                    <a:p>
                      <a:pPr defTabSz="914400">
                        <a:lnSpc>
                          <a:spcPts val="1800"/>
                        </a:lnSpc>
                      </a:pPr>
                      <a:r>
                        <a:rPr b="0" lang="de-DE" sz="14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Arial"/>
                          <a:ea typeface="Arial Unicode MS"/>
                        </a:rPr>
                        <a:t>Master</a:t>
                      </a:r>
                      <a:endParaRPr b="0" lang="de-DE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72000" marR="72000">
                    <a:lnL w="12240">
                      <a:noFill/>
                      <a:prstDash val="solid"/>
                    </a:lnL>
                    <a:lnR w="12240">
                      <a:solidFill>
                        <a:srgbClr val="3484cf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solidFill>
                        <a:srgbClr val="3484cf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2ED0AFC0-C67D-41DB-BEB6-CD4E2877CCEF}" type="slidenum">
              <a:t>10</a:t>
            </a:fld>
          </a:p>
        </p:txBody>
      </p:sp>
    </p:spTree>
  </p:cSld>
  <p:transition spd="slow" advTm="5000">
    <p:push dir="u"/>
  </p:transition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/>
          </p:nvPr>
        </p:nvSpPr>
        <p:spPr>
          <a:xfrm>
            <a:off x="429840" y="3429000"/>
            <a:ext cx="5254200" cy="171576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chemeClr val="accent2"/>
                </a:solidFill>
                <a:latin typeface="Arial"/>
                <a:ea typeface="Arial Unicode MS"/>
              </a:rPr>
              <a:t>Warum deutsch-französisch studieren?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5" name="Bildplatzhalter 11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855" t="42" r="1843" b="42"/>
          <a:stretch/>
        </p:blipFill>
        <p:spPr>
          <a:xfrm>
            <a:off x="5891400" y="0"/>
            <a:ext cx="6306480" cy="6856200"/>
          </a:xfrm>
          <a:prstGeom prst="rect">
            <a:avLst/>
          </a:prstGeom>
          <a:ln w="0">
            <a:noFill/>
          </a:ln>
        </p:spPr>
      </p:pic>
    </p:spTree>
  </p:cSld>
  <p:transition spd="slow" advTm="5000">
    <p:push dir="u"/>
  </p:transition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/>
          </p:nvPr>
        </p:nvSpPr>
        <p:spPr>
          <a:xfrm>
            <a:off x="459360" y="357840"/>
            <a:ext cx="9113400" cy="34704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Eure Vorteile auf einen Blick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sldNum" idx="29"/>
          </p:nvPr>
        </p:nvSpPr>
        <p:spPr>
          <a:xfrm>
            <a:off x="873756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EAD366E-DDC0-4010-B73B-C48ACA1B7273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168" name="Gruppieren 13"/>
          <p:cNvGrpSpPr/>
          <p:nvPr/>
        </p:nvGrpSpPr>
        <p:grpSpPr>
          <a:xfrm>
            <a:off x="459360" y="2287440"/>
            <a:ext cx="3603960" cy="4067280"/>
            <a:chOff x="459360" y="2287440"/>
            <a:chExt cx="3603960" cy="4067280"/>
          </a:xfrm>
        </p:grpSpPr>
        <p:pic>
          <p:nvPicPr>
            <p:cNvPr id="169" name="Grafik 12" descr=""/>
            <p:cNvPicPr/>
            <p:nvPr/>
          </p:nvPicPr>
          <p:blipFill>
            <a:blip r:embed="rId1"/>
            <a:stretch/>
          </p:blipFill>
          <p:spPr>
            <a:xfrm flipH="1">
              <a:off x="606960" y="2287440"/>
              <a:ext cx="2509560" cy="40672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0" name="Grafik 11" descr=""/>
            <p:cNvPicPr/>
            <p:nvPr/>
          </p:nvPicPr>
          <p:blipFill>
            <a:blip r:embed="rId2"/>
            <a:srcRect l="0" t="7071" r="0" b="23839"/>
            <a:stretch/>
          </p:blipFill>
          <p:spPr>
            <a:xfrm>
              <a:off x="459360" y="4194360"/>
              <a:ext cx="3603960" cy="2160000"/>
            </a:xfrm>
            <a:prstGeom prst="rect">
              <a:avLst/>
            </a:prstGeom>
            <a:ln w="0">
              <a:noFill/>
            </a:ln>
          </p:spPr>
        </p:pic>
      </p:grpSp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3272684914"/>
              </p:ext>
            </p:extLst>
          </p:nvPr>
        </p:nvGraphicFramePr>
        <p:xfrm>
          <a:off x="2017800" y="832320"/>
          <a:ext cx="10172520" cy="5757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transition spd="slow" advTm="4000">
    <p:push dir="u"/>
  </p:transition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/>
          </p:nvPr>
        </p:nvSpPr>
        <p:spPr>
          <a:xfrm>
            <a:off x="462600" y="316800"/>
            <a:ext cx="9113400" cy="3366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Unsere Zusatzangebote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sldNum" idx="30"/>
          </p:nvPr>
        </p:nvSpPr>
        <p:spPr>
          <a:xfrm>
            <a:off x="8659080" y="6330240"/>
            <a:ext cx="2842920" cy="363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8480F2B-1A9C-46EC-BF5B-E4CF3545A518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3" name="Text Box 6"/>
          <p:cNvSpPr/>
          <p:nvPr/>
        </p:nvSpPr>
        <p:spPr>
          <a:xfrm>
            <a:off x="1538640" y="1474920"/>
            <a:ext cx="8037360" cy="458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de-DE" sz="1800" spc="-1" strike="noStrike">
                <a:solidFill>
                  <a:srgbClr val="827360"/>
                </a:solidFill>
                <a:latin typeface="Arial"/>
                <a:ea typeface="MS PGothic"/>
              </a:rPr>
              <a:t>    </a:t>
            </a:r>
            <a:r>
              <a:rPr b="1" lang="de-DE" sz="1800" spc="-1" strike="noStrike">
                <a:solidFill>
                  <a:srgbClr val="827360"/>
                </a:solidFill>
                <a:latin typeface="Arial"/>
                <a:ea typeface="MS PGothic"/>
              </a:rPr>
              <a:t>Interkulturelle</a:t>
            </a:r>
            <a:r>
              <a:rPr b="1" lang="fr-FR" sz="1800" spc="-1" strike="noStrike">
                <a:solidFill>
                  <a:srgbClr val="827360"/>
                </a:solidFill>
                <a:latin typeface="Arial"/>
                <a:ea typeface="MS PGothic"/>
              </a:rPr>
              <a:t> </a:t>
            </a:r>
            <a:r>
              <a:rPr b="1" lang="de-DE" sz="1800" spc="-1" strike="noStrike">
                <a:solidFill>
                  <a:srgbClr val="827360"/>
                </a:solidFill>
                <a:latin typeface="Arial"/>
                <a:ea typeface="MS PGothic"/>
              </a:rPr>
              <a:t>Workshops</a:t>
            </a:r>
            <a:r>
              <a:rPr b="1" lang="fr-FR" sz="1800" spc="-1" strike="noStrike">
                <a:solidFill>
                  <a:srgbClr val="827360"/>
                </a:solidFill>
                <a:latin typeface="Arial"/>
                <a:ea typeface="MS PGothic"/>
              </a:rPr>
              <a:t>: </a:t>
            </a:r>
            <a:r>
              <a:rPr b="0" lang="de-DE" sz="1800" spc="-1" strike="noStrike">
                <a:solidFill>
                  <a:srgbClr val="827360"/>
                </a:solidFill>
                <a:latin typeface="Arial"/>
                <a:ea typeface="MS PGothic"/>
              </a:rPr>
              <a:t>ideale</a:t>
            </a:r>
            <a:r>
              <a:rPr b="1" lang="fr-FR" sz="1800" spc="-1" strike="noStrike">
                <a:solidFill>
                  <a:srgbClr val="827360"/>
                </a:solidFill>
                <a:latin typeface="Arial"/>
                <a:ea typeface="MS PGothic"/>
              </a:rPr>
              <a:t> </a:t>
            </a:r>
            <a:r>
              <a:rPr b="0" lang="de-DE" sz="1800" spc="-1" strike="noStrike">
                <a:solidFill>
                  <a:srgbClr val="827360"/>
                </a:solidFill>
                <a:latin typeface="Arial"/>
                <a:ea typeface="MS PGothic"/>
              </a:rPr>
              <a:t>Vorbereitung auf die Arbeitssuche auf       dem internationalen Arbeitsmarkt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algn="l" pos="0"/>
              </a:tabLst>
            </a:pPr>
            <a:r>
              <a:rPr b="1" lang="de-DE" sz="1800" spc="-1" strike="noStrike">
                <a:solidFill>
                  <a:srgbClr val="827360"/>
                </a:solidFill>
                <a:latin typeface="Arial"/>
                <a:ea typeface="MS PGothic"/>
              </a:rPr>
              <a:t>Exzellenz- und Dissertationspreise</a:t>
            </a:r>
            <a:r>
              <a:rPr b="0" lang="fr-FR" sz="1800" spc="-1" strike="noStrike">
                <a:solidFill>
                  <a:srgbClr val="827360"/>
                </a:solidFill>
                <a:latin typeface="Arial"/>
                <a:ea typeface="MS PGothic"/>
              </a:rPr>
              <a:t>: </a:t>
            </a:r>
            <a:r>
              <a:rPr b="0" lang="de-DE" sz="1800" spc="-1" strike="noStrike">
                <a:solidFill>
                  <a:srgbClr val="827360"/>
                </a:solidFill>
                <a:latin typeface="Arial"/>
                <a:ea typeface="MS PGothic"/>
              </a:rPr>
              <a:t>Auszeichnung</a:t>
            </a:r>
            <a:r>
              <a:rPr b="0" lang="fr-FR" sz="1800" spc="-1" strike="noStrike">
                <a:solidFill>
                  <a:srgbClr val="827360"/>
                </a:solidFill>
                <a:latin typeface="Arial"/>
                <a:ea typeface="MS PGothic"/>
              </a:rPr>
              <a:t> </a:t>
            </a:r>
            <a:r>
              <a:rPr b="0" lang="de-DE" sz="1800" spc="-1" strike="noStrike">
                <a:solidFill>
                  <a:srgbClr val="827360"/>
                </a:solidFill>
                <a:latin typeface="Arial"/>
                <a:ea typeface="MS PGothic"/>
              </a:rPr>
              <a:t>von Absolvent*innen, die fachliche und interkulturelle Exzellenz bewiesen haben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algn="l" pos="0"/>
              </a:tabLst>
            </a:pPr>
            <a:r>
              <a:rPr b="1" lang="de-DE" sz="1800" spc="-1" strike="noStrike">
                <a:solidFill>
                  <a:srgbClr val="827360"/>
                </a:solidFill>
                <a:latin typeface="Arial"/>
                <a:ea typeface="MS PGothic"/>
              </a:rPr>
              <a:t>Wirtschaftskontakte</a:t>
            </a:r>
            <a:r>
              <a:rPr b="0" lang="fr-FR" sz="1800" spc="-1" strike="noStrike">
                <a:solidFill>
                  <a:srgbClr val="827360"/>
                </a:solidFill>
                <a:latin typeface="Arial"/>
                <a:ea typeface="MS PGothic"/>
              </a:rPr>
              <a:t>: </a:t>
            </a:r>
            <a:r>
              <a:rPr b="0" lang="de-DE" sz="1800" spc="-1" strike="noStrike">
                <a:solidFill>
                  <a:srgbClr val="827360"/>
                </a:solidFill>
                <a:latin typeface="Arial"/>
                <a:ea typeface="MS PGothic"/>
              </a:rPr>
              <a:t>Kooperationen mit diversen Wirtschaftsakteuren, gemeinsame Veranstaltungen, Finanzierung von Stipendien, Weiterleitung relevanter Stellenangebote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algn="l" pos="0"/>
              </a:tabLst>
            </a:pPr>
            <a:r>
              <a:rPr b="1" lang="de-DE" sz="1800" spc="-1" strike="noStrike">
                <a:solidFill>
                  <a:srgbClr val="827360"/>
                </a:solidFill>
                <a:latin typeface="Arial"/>
                <a:ea typeface="MS PGothic"/>
              </a:rPr>
              <a:t>Alumni-Netzwerke</a:t>
            </a:r>
            <a:r>
              <a:rPr b="0" lang="fr-FR" sz="1800" spc="-1" strike="noStrike">
                <a:solidFill>
                  <a:srgbClr val="827360"/>
                </a:solidFill>
                <a:latin typeface="Arial"/>
                <a:ea typeface="MS PGothic"/>
              </a:rPr>
              <a:t>: </a:t>
            </a:r>
            <a:r>
              <a:rPr b="0" lang="de-DE" sz="1800" spc="-1" strike="noStrike">
                <a:solidFill>
                  <a:srgbClr val="827360"/>
                </a:solidFill>
                <a:latin typeface="Arial"/>
                <a:ea typeface="MS PGothic"/>
              </a:rPr>
              <a:t>finanzielle</a:t>
            </a:r>
            <a:r>
              <a:rPr b="0" lang="fr-FR" sz="1800" spc="-1" strike="noStrike">
                <a:solidFill>
                  <a:srgbClr val="827360"/>
                </a:solidFill>
                <a:latin typeface="Arial"/>
                <a:ea typeface="MS PGothic"/>
              </a:rPr>
              <a:t> </a:t>
            </a:r>
            <a:r>
              <a:rPr b="0" lang="de-DE" sz="1800" spc="-1" strike="noStrike">
                <a:solidFill>
                  <a:srgbClr val="827360"/>
                </a:solidFill>
                <a:latin typeface="Arial"/>
                <a:ea typeface="MS PGothic"/>
              </a:rPr>
              <a:t>und inhaltliche Förderung von Alumni-Vereinen, breites Netzwerk fächerübergreifender Kontakte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74" name="Gruppieren 33"/>
          <p:cNvGrpSpPr/>
          <p:nvPr/>
        </p:nvGrpSpPr>
        <p:grpSpPr>
          <a:xfrm>
            <a:off x="487440" y="1474920"/>
            <a:ext cx="821520" cy="4617000"/>
            <a:chOff x="487440" y="1474920"/>
            <a:chExt cx="821520" cy="4617000"/>
          </a:xfrm>
        </p:grpSpPr>
        <p:pic>
          <p:nvPicPr>
            <p:cNvPr id="175" name="Grafik 12" descr=""/>
            <p:cNvPicPr/>
            <p:nvPr/>
          </p:nvPicPr>
          <p:blipFill>
            <a:blip r:embed="rId1"/>
            <a:stretch/>
          </p:blipFill>
          <p:spPr>
            <a:xfrm>
              <a:off x="487440" y="1474920"/>
              <a:ext cx="806400" cy="711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6" name="Grafik 13" descr=""/>
            <p:cNvPicPr/>
            <p:nvPr/>
          </p:nvPicPr>
          <p:blipFill>
            <a:blip r:embed="rId2"/>
            <a:stretch/>
          </p:blipFill>
          <p:spPr>
            <a:xfrm>
              <a:off x="487440" y="2689920"/>
              <a:ext cx="806400" cy="711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7" name="Grafik 10" descr=""/>
            <p:cNvPicPr/>
            <p:nvPr/>
          </p:nvPicPr>
          <p:blipFill>
            <a:blip r:embed="rId3"/>
            <a:stretch/>
          </p:blipFill>
          <p:spPr>
            <a:xfrm>
              <a:off x="502560" y="4007880"/>
              <a:ext cx="806400" cy="711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8" name="Grafik 14" descr=""/>
            <p:cNvPicPr/>
            <p:nvPr/>
          </p:nvPicPr>
          <p:blipFill>
            <a:blip r:embed="rId4"/>
            <a:stretch/>
          </p:blipFill>
          <p:spPr>
            <a:xfrm>
              <a:off x="502560" y="5383080"/>
              <a:ext cx="806400" cy="708840"/>
            </a:xfrm>
            <a:prstGeom prst="rect">
              <a:avLst/>
            </a:prstGeom>
            <a:ln w="0">
              <a:noFill/>
            </a:ln>
          </p:spPr>
        </p:pic>
      </p:grpSp>
    </p:spTree>
  </p:cSld>
  <p:transition spd="slow" advTm="5000">
    <p:push dir="u"/>
  </p:transition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/>
          </p:nvPr>
        </p:nvSpPr>
        <p:spPr>
          <a:xfrm>
            <a:off x="459360" y="356400"/>
            <a:ext cx="9113400" cy="34704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Weg frei für Eure Entfaltung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TextBox 7"/>
          <p:cNvSpPr/>
          <p:nvPr/>
        </p:nvSpPr>
        <p:spPr>
          <a:xfrm>
            <a:off x="459360" y="2108880"/>
            <a:ext cx="7348680" cy="420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Ausgezeichnetes Fachwissen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Sprachkompetenz allgemein &amp; spezifisch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Auslandserfahrung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Zugang zum Arbeitsmarkt dank Praktika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Flexibilität &amp; Mobilität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Engagement &amp; Belastbarkeit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Interkulturelle Kompetenz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Teamfähigkeit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Wingdings" charset="2"/>
              <a:buChar char=""/>
            </a:pPr>
            <a:r>
              <a:rPr b="0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Kurz gesagt: eine unvergleichliche </a:t>
            </a:r>
            <a:r>
              <a:rPr b="1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Persönlichkeitsentwicklung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TextBox 8"/>
          <p:cNvSpPr/>
          <p:nvPr/>
        </p:nvSpPr>
        <p:spPr>
          <a:xfrm>
            <a:off x="459360" y="1603080"/>
            <a:ext cx="5447520" cy="33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defTabSz="914400">
              <a:lnSpc>
                <a:spcPct val="90000"/>
              </a:lnSpc>
            </a:pPr>
            <a:r>
              <a:rPr b="1" lang="de-DE" sz="1800" spc="-1" strike="noStrike">
                <a:solidFill>
                  <a:schemeClr val="accent2"/>
                </a:solidFill>
                <a:latin typeface="Arial"/>
                <a:ea typeface="Arial Unicode MS"/>
              </a:rPr>
              <a:t>Kompetenzerwerb weit über das Studium hinaus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82" name="Gruppieren 5"/>
          <p:cNvGrpSpPr/>
          <p:nvPr/>
        </p:nvGrpSpPr>
        <p:grpSpPr>
          <a:xfrm>
            <a:off x="7976520" y="2287440"/>
            <a:ext cx="3603960" cy="4067280"/>
            <a:chOff x="7976520" y="2287440"/>
            <a:chExt cx="3603960" cy="4067280"/>
          </a:xfrm>
        </p:grpSpPr>
        <p:pic>
          <p:nvPicPr>
            <p:cNvPr id="183" name="Grafik 6" descr=""/>
            <p:cNvPicPr/>
            <p:nvPr/>
          </p:nvPicPr>
          <p:blipFill>
            <a:blip r:embed="rId1"/>
            <a:stretch/>
          </p:blipFill>
          <p:spPr>
            <a:xfrm flipH="1">
              <a:off x="8906040" y="2287440"/>
              <a:ext cx="2509560" cy="40672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84" name="Grafik 7" descr=""/>
            <p:cNvPicPr/>
            <p:nvPr/>
          </p:nvPicPr>
          <p:blipFill>
            <a:blip r:embed="rId2"/>
            <a:srcRect l="0" t="7071" r="0" b="23839"/>
            <a:stretch/>
          </p:blipFill>
          <p:spPr>
            <a:xfrm>
              <a:off x="7976520" y="4194360"/>
              <a:ext cx="3603960" cy="21600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2A0D7A67-F070-46F4-860B-819AFFFD4C6B}" type="slidenum">
              <a:t>14</a:t>
            </a:fld>
          </a:p>
        </p:txBody>
      </p:sp>
    </p:spTree>
  </p:cSld>
  <p:transition spd="slow" advTm="4000">
    <p:push dir="u"/>
  </p:transition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3400" cy="34704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Euer Karrieresprungbrett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6" name="Bild 30" descr=""/>
          <p:cNvPicPr/>
          <p:nvPr/>
        </p:nvPicPr>
        <p:blipFill>
          <a:blip r:embed="rId1"/>
          <a:stretch/>
        </p:blipFill>
        <p:spPr>
          <a:xfrm>
            <a:off x="459360" y="3171240"/>
            <a:ext cx="740160" cy="740160"/>
          </a:xfrm>
          <a:prstGeom prst="rect">
            <a:avLst/>
          </a:prstGeom>
          <a:ln w="0">
            <a:noFill/>
          </a:ln>
        </p:spPr>
      </p:pic>
      <p:sp>
        <p:nvSpPr>
          <p:cNvPr id="187" name="TextBox 10"/>
          <p:cNvSpPr/>
          <p:nvPr/>
        </p:nvSpPr>
        <p:spPr>
          <a:xfrm>
            <a:off x="1561320" y="2428560"/>
            <a:ext cx="2840040" cy="220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00" rIns="36000" tIns="36000" bIns="36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de-DE" sz="2800" spc="-1" strike="noStrike">
                <a:solidFill>
                  <a:schemeClr val="accent2"/>
                </a:solidFill>
                <a:latin typeface="Arial"/>
                <a:ea typeface="Arial Unicode MS"/>
              </a:rPr>
              <a:t>Euer Studium bei der DFH: Ein Plus auf dem internationalen Arbeitsmarkt!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TextBox 4"/>
          <p:cNvSpPr/>
          <p:nvPr/>
        </p:nvSpPr>
        <p:spPr>
          <a:xfrm>
            <a:off x="4763160" y="2111040"/>
            <a:ext cx="7014600" cy="283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Ein durch die DFH zertifizierter europäischer Bildungsweg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Eine perfekte Ausbildung, um auf einem internationalen Arbeitsmarkt erfolgreich zu sein und Euch zu entfalten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Ein europäisches und internationales Netzwerk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Angebot von interkulturellen Workshops, um Eure internationalen Bewerbungen zu unterstützen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D31F326D-4865-44B4-BD65-4D6F81EDB12F}" type="slidenum">
              <a:t>15</a:t>
            </a:fld>
          </a:p>
        </p:txBody>
      </p:sp>
    </p:spTree>
  </p:cSld>
  <p:transition spd="slow" advTm="5000">
    <p:push dir="u"/>
  </p:transition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rafik 6" descr=""/>
          <p:cNvPicPr/>
          <p:nvPr/>
        </p:nvPicPr>
        <p:blipFill>
          <a:blip r:embed="rId1"/>
          <a:srcRect l="-2" t="10767" r="239" b="18275"/>
          <a:stretch/>
        </p:blipFill>
        <p:spPr>
          <a:xfrm>
            <a:off x="-176760" y="-116280"/>
            <a:ext cx="12463920" cy="7168320"/>
          </a:xfrm>
          <a:prstGeom prst="rect">
            <a:avLst/>
          </a:prstGeom>
          <a:ln w="0">
            <a:noFill/>
          </a:ln>
        </p:spPr>
      </p:pic>
      <p:sp>
        <p:nvSpPr>
          <p:cNvPr id="190" name="Rechteck 11"/>
          <p:cNvSpPr/>
          <p:nvPr/>
        </p:nvSpPr>
        <p:spPr>
          <a:xfrm>
            <a:off x="-176760" y="-116280"/>
            <a:ext cx="12463920" cy="7168320"/>
          </a:xfrm>
          <a:prstGeom prst="rect">
            <a:avLst/>
          </a:prstGeom>
          <a:solidFill>
            <a:schemeClr val="bg1">
              <a:alpha val="8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pc="-1" strike="noStrike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sp>
        <p:nvSpPr>
          <p:cNvPr id="191" name="PlaceHolder 1"/>
          <p:cNvSpPr>
            <a:spLocks noGrp="1"/>
          </p:cNvSpPr>
          <p:nvPr>
            <p:ph/>
          </p:nvPr>
        </p:nvSpPr>
        <p:spPr>
          <a:xfrm>
            <a:off x="462240" y="389520"/>
            <a:ext cx="9113400" cy="34704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Kurz zusammengefasst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462240" y="1446120"/>
            <a:ext cx="11266200" cy="4223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0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Die DFH ist ein Netzwerk von </a:t>
            </a:r>
            <a:r>
              <a:rPr b="1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210 Hochschulen.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4040" indent="-28260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800" spc="-1" strike="noStrike">
                <a:solidFill>
                  <a:srgbClr val="009fe3"/>
                </a:solidFill>
                <a:latin typeface="Arial"/>
                <a:ea typeface="MS PGothic"/>
              </a:rPr>
              <a:t>    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0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Ihr studiert gleichzeitig an einer deutschen und einer französischen Hochschule und erhaltet einen </a:t>
            </a:r>
            <a:r>
              <a:rPr b="1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Doppelabschluss.</a:t>
            </a:r>
            <a:r>
              <a:rPr b="0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4040" indent="-28260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    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1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194 Studiengänge</a:t>
            </a:r>
            <a:r>
              <a:rPr b="0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 in </a:t>
            </a:r>
            <a:r>
              <a:rPr b="1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134 Partnerstädten unseres Netzwerks</a:t>
            </a:r>
            <a:r>
              <a:rPr b="0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 stehen euch zur Auswahl.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4040" indent="-28260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    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0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Die DFH unterstützt euren Auslandsaufenthalt mit </a:t>
            </a:r>
            <a:r>
              <a:rPr b="1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350 Euro pro Monat.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4040" indent="-28260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fr-FR" sz="1800" spc="-1" strike="noStrike">
                <a:solidFill>
                  <a:srgbClr val="009fe3"/>
                </a:solidFill>
                <a:latin typeface="Arial"/>
                <a:ea typeface="MS PGothic"/>
              </a:rPr>
              <a:t>    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2600" indent="-281160" defTabSz="914400">
              <a:lnSpc>
                <a:spcPct val="100000"/>
              </a:lnSpc>
              <a:spcBef>
                <a:spcPts val="1001"/>
              </a:spcBef>
              <a:buClr>
                <a:srgbClr val="827360"/>
              </a:buClr>
              <a:buSzPct val="85000"/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1280"/>
                <a:tab algn="l" pos="10780560"/>
              </a:tabLst>
            </a:pPr>
            <a:r>
              <a:rPr b="0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Der Doppelabschluss ist euer</a:t>
            </a:r>
            <a:r>
              <a:rPr b="1" lang="de-DE" sz="1800" spc="-1" strike="noStrike">
                <a:solidFill>
                  <a:srgbClr val="81725e"/>
                </a:solidFill>
                <a:latin typeface="Arial"/>
                <a:ea typeface="MS PGothic"/>
              </a:rPr>
              <a:t> Karrieresprungbrett.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4040" indent="-28260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600" spc="-1" strike="noStrike">
                <a:solidFill>
                  <a:srgbClr val="009fe3"/>
                </a:solidFill>
                <a:latin typeface="Arial"/>
                <a:ea typeface="MS PGothic"/>
              </a:rPr>
              <a:t>	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59AB1901-09D0-4897-A965-31036559B568}" type="slidenum">
              <a:t>16</a:t>
            </a:fld>
          </a:p>
        </p:txBody>
      </p:sp>
    </p:spTree>
  </p:cSld>
  <p:transition spd="slow" advTm="4000">
    <p:push dir="u"/>
  </p:transition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/>
          </p:nvPr>
        </p:nvSpPr>
        <p:spPr>
          <a:xfrm>
            <a:off x="429840" y="1343520"/>
            <a:ext cx="5254200" cy="117396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chemeClr val="accent2"/>
                </a:solidFill>
                <a:latin typeface="Arial"/>
                <a:ea typeface="Arial Unicode MS"/>
              </a:rPr>
              <a:t>Wie bewerbe ich mich?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429840" y="2577600"/>
            <a:ext cx="5254200" cy="169596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600" spc="-1" strike="noStrike">
                <a:solidFill>
                  <a:srgbClr val="81725e"/>
                </a:solidFill>
                <a:latin typeface="Arial"/>
                <a:ea typeface="Arial Unicode MS"/>
              </a:rPr>
              <a:t>Einfach diesen </a:t>
            </a:r>
            <a:r>
              <a:rPr b="1" lang="de-DE" sz="1600" spc="-1" strike="noStrike">
                <a:solidFill>
                  <a:srgbClr val="81725e"/>
                </a:solidFill>
                <a:latin typeface="Arial"/>
                <a:ea typeface="Arial Unicode MS"/>
              </a:rPr>
              <a:t>QR-Code einscannen </a:t>
            </a:r>
            <a:r>
              <a:rPr b="0" lang="de-DE" sz="1600" spc="-1" strike="noStrike">
                <a:solidFill>
                  <a:srgbClr val="81725e"/>
                </a:solidFill>
                <a:latin typeface="Arial"/>
                <a:ea typeface="Arial Unicode MS"/>
              </a:rPr>
              <a:t>und schon landet ihr in unserem </a:t>
            </a:r>
            <a:r>
              <a:rPr b="1" lang="de-DE" sz="1600" spc="-1" strike="noStrike">
                <a:solidFill>
                  <a:srgbClr val="81725e"/>
                </a:solidFill>
                <a:latin typeface="Arial"/>
                <a:ea typeface="Arial Unicode MS"/>
              </a:rPr>
              <a:t>interaktiven Online-Studienführer</a:t>
            </a:r>
            <a:r>
              <a:rPr b="0" lang="de-DE" sz="1600" spc="-1" strike="noStrike">
                <a:solidFill>
                  <a:srgbClr val="81725e"/>
                </a:solidFill>
                <a:latin typeface="Arial"/>
                <a:ea typeface="Arial Unicode MS"/>
              </a:rPr>
              <a:t>.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600" spc="-1" strike="noStrike">
                <a:solidFill>
                  <a:srgbClr val="81725e"/>
                </a:solidFill>
                <a:latin typeface="Arial"/>
                <a:ea typeface="Arial Unicode MS"/>
              </a:rPr>
              <a:t>Dort findet ihr alle Informationen zu </a:t>
            </a:r>
            <a:r>
              <a:rPr b="1" lang="de-DE" sz="1600" spc="-1" strike="noStrike">
                <a:solidFill>
                  <a:srgbClr val="81725e"/>
                </a:solidFill>
                <a:latin typeface="Arial"/>
                <a:ea typeface="Arial Unicode MS"/>
              </a:rPr>
              <a:t>Bewerbung, Studienverlauf</a:t>
            </a:r>
            <a:r>
              <a:rPr b="0" lang="de-DE" sz="1600" spc="-1" strike="noStrike">
                <a:solidFill>
                  <a:srgbClr val="81725e"/>
                </a:solidFill>
                <a:latin typeface="Arial"/>
                <a:ea typeface="Arial Unicode MS"/>
              </a:rPr>
              <a:t>, Studieninhalten und natürlich auch die richtigen </a:t>
            </a:r>
            <a:r>
              <a:rPr b="1" lang="de-DE" sz="1600" spc="-1" strike="noStrike">
                <a:solidFill>
                  <a:srgbClr val="81725e"/>
                </a:solidFill>
                <a:latin typeface="Arial"/>
                <a:ea typeface="Arial Unicode MS"/>
              </a:rPr>
              <a:t>Ansprechpartner*innen</a:t>
            </a:r>
            <a:r>
              <a:rPr b="0" lang="de-DE" sz="1600" spc="-1" strike="noStrike">
                <a:solidFill>
                  <a:srgbClr val="81725e"/>
                </a:solidFill>
                <a:latin typeface="Arial"/>
                <a:ea typeface="Arial Unicode MS"/>
              </a:rPr>
              <a:t> an unseren Partnerinstitutionen</a:t>
            </a:r>
            <a:endParaRPr b="0" lang="de-DE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5" name="Bildplatzhalter 8" descr=""/>
          <p:cNvPicPr/>
          <p:nvPr/>
        </p:nvPicPr>
        <p:blipFill>
          <a:blip r:embed="rId1"/>
          <a:srcRect l="5766" t="361" r="19165" b="-361"/>
          <a:stretch/>
        </p:blipFill>
        <p:spPr>
          <a:xfrm rot="5400000">
            <a:off x="5720040" y="382320"/>
            <a:ext cx="6856200" cy="6087960"/>
          </a:xfrm>
          <a:prstGeom prst="rect">
            <a:avLst/>
          </a:prstGeom>
          <a:ln w="0">
            <a:noFill/>
          </a:ln>
        </p:spPr>
      </p:pic>
      <p:pic>
        <p:nvPicPr>
          <p:cNvPr id="196" name="Grafik 9" descr=""/>
          <p:cNvPicPr/>
          <p:nvPr/>
        </p:nvPicPr>
        <p:blipFill>
          <a:blip r:embed="rId2"/>
          <a:srcRect l="4545" t="4564" r="4564" b="4545"/>
          <a:stretch/>
        </p:blipFill>
        <p:spPr>
          <a:xfrm>
            <a:off x="3410640" y="4333680"/>
            <a:ext cx="2273400" cy="2273400"/>
          </a:xfrm>
          <a:prstGeom prst="rect">
            <a:avLst/>
          </a:prstGeom>
          <a:ln w="0">
            <a:noFill/>
          </a:ln>
        </p:spPr>
      </p:pic>
    </p:spTree>
  </p:cSld>
  <p:transition spd="slow" advTm="5000">
    <p:push dir="u"/>
  </p:transition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rafik 2" descr=""/>
          <p:cNvPicPr/>
          <p:nvPr/>
        </p:nvPicPr>
        <p:blipFill>
          <a:blip r:embed="rId1"/>
          <a:stretch/>
        </p:blipFill>
        <p:spPr>
          <a:xfrm>
            <a:off x="429840" y="4695120"/>
            <a:ext cx="1944360" cy="1932120"/>
          </a:xfrm>
          <a:prstGeom prst="rect">
            <a:avLst/>
          </a:prstGeom>
          <a:ln w="0">
            <a:noFill/>
          </a:ln>
        </p:spPr>
      </p:pic>
      <p:pic>
        <p:nvPicPr>
          <p:cNvPr id="198" name="Bildplatzhalter 11" descr=""/>
          <p:cNvPicPr/>
          <p:nvPr/>
        </p:nvPicPr>
        <p:blipFill>
          <a:blip r:embed="rId2"/>
          <a:srcRect l="5601" t="0" r="5601" b="0"/>
          <a:stretch/>
        </p:blipFill>
        <p:spPr>
          <a:xfrm>
            <a:off x="6102360" y="0"/>
            <a:ext cx="6087600" cy="6856200"/>
          </a:xfrm>
          <a:prstGeom prst="rect">
            <a:avLst/>
          </a:prstGeom>
          <a:ln w="0">
            <a:noFill/>
          </a:ln>
        </p:spPr>
      </p:pic>
      <p:pic>
        <p:nvPicPr>
          <p:cNvPr id="199" name="Grafik 3" descr=""/>
          <p:cNvPicPr/>
          <p:nvPr/>
        </p:nvPicPr>
        <p:blipFill>
          <a:blip r:embed="rId3"/>
          <a:stretch/>
        </p:blipFill>
        <p:spPr>
          <a:xfrm>
            <a:off x="3555360" y="4606560"/>
            <a:ext cx="2109600" cy="2109600"/>
          </a:xfrm>
          <a:prstGeom prst="rect">
            <a:avLst/>
          </a:prstGeom>
          <a:ln w="0">
            <a:noFill/>
          </a:ln>
        </p:spPr>
      </p:pic>
      <p:sp>
        <p:nvSpPr>
          <p:cNvPr id="200" name="Textfeld 13"/>
          <p:cNvSpPr/>
          <p:nvPr/>
        </p:nvSpPr>
        <p:spPr>
          <a:xfrm>
            <a:off x="370440" y="3991680"/>
            <a:ext cx="194436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2000" spc="-1" strike="noStrike">
                <a:solidFill>
                  <a:schemeClr val="dk1"/>
                </a:solidFill>
                <a:latin typeface="Arial"/>
                <a:ea typeface="Arial Unicode MS"/>
              </a:rPr>
              <a:t>Instagram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Textfeld 14"/>
          <p:cNvSpPr/>
          <p:nvPr/>
        </p:nvSpPr>
        <p:spPr>
          <a:xfrm>
            <a:off x="3555360" y="3991680"/>
            <a:ext cx="210960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de-DE" sz="2000" spc="-1" strike="noStrike">
                <a:solidFill>
                  <a:schemeClr val="dk1"/>
                </a:solidFill>
                <a:latin typeface="Arial"/>
                <a:ea typeface="Arial Unicode MS"/>
              </a:rPr>
              <a:t>LinkedIn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1"/>
          <p:cNvSpPr>
            <a:spLocks noGrp="1"/>
          </p:cNvSpPr>
          <p:nvPr>
            <p:ph/>
          </p:nvPr>
        </p:nvSpPr>
        <p:spPr>
          <a:xfrm>
            <a:off x="429840" y="1429200"/>
            <a:ext cx="5254200" cy="22572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chemeClr val="accent2"/>
                </a:solidFill>
                <a:latin typeface="Arial"/>
                <a:ea typeface="Arial Unicode MS"/>
              </a:rPr>
              <a:t>Für weitere Informationen und Einblicke folgt uns auf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 advTm="6000">
    <p:push dir="u"/>
  </p:transition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ruppierung 10"/>
          <p:cNvGrpSpPr/>
          <p:nvPr/>
        </p:nvGrpSpPr>
        <p:grpSpPr>
          <a:xfrm>
            <a:off x="2224080" y="1206720"/>
            <a:ext cx="7724160" cy="2341440"/>
            <a:chOff x="2224080" y="1206720"/>
            <a:chExt cx="7724160" cy="2341440"/>
          </a:xfrm>
        </p:grpSpPr>
        <p:pic>
          <p:nvPicPr>
            <p:cNvPr id="204" name="Bild 8" descr=""/>
            <p:cNvPicPr/>
            <p:nvPr/>
          </p:nvPicPr>
          <p:blipFill>
            <a:blip r:embed="rId1"/>
            <a:srcRect l="50093" t="0" r="0" b="0"/>
            <a:stretch/>
          </p:blipFill>
          <p:spPr>
            <a:xfrm>
              <a:off x="6089760" y="1206720"/>
              <a:ext cx="3858480" cy="2341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05" name="Bild 9" descr=""/>
            <p:cNvPicPr/>
            <p:nvPr/>
          </p:nvPicPr>
          <p:blipFill>
            <a:blip r:embed="rId2"/>
            <a:srcRect l="0" t="0" r="50016" b="0"/>
            <a:stretch/>
          </p:blipFill>
          <p:spPr>
            <a:xfrm>
              <a:off x="2224080" y="1206720"/>
              <a:ext cx="3863880" cy="23414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06" name="PlaceHolder 1"/>
          <p:cNvSpPr>
            <a:spLocks noGrp="1"/>
          </p:cNvSpPr>
          <p:nvPr>
            <p:ph/>
          </p:nvPr>
        </p:nvSpPr>
        <p:spPr>
          <a:xfrm>
            <a:off x="6450840" y="3912120"/>
            <a:ext cx="4846320" cy="138312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Université franco-allemande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Deutsch-Französische Hochschule 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2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Villa Europa · Kohlweg 7 · 66123 Saarbrücken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Tel.: +49 681 93812 - 100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 u="sng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Arial"/>
                <a:ea typeface="Arial Unicode MS"/>
                <a:hlinkClick r:id="rId3"/>
              </a:rPr>
              <a:t>info@dfh-ufa.org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cs-CZ" sz="1200" spc="-1" strike="noStrike" u="sng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Arial"/>
                <a:ea typeface="Arial Unicode MS"/>
                <a:hlinkClick r:id="rId4"/>
              </a:rPr>
              <a:t>www.dfh-ufa.org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TextBox 50"/>
          <p:cNvSpPr/>
          <p:nvPr/>
        </p:nvSpPr>
        <p:spPr>
          <a:xfrm>
            <a:off x="6465600" y="5679000"/>
            <a:ext cx="256716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200" spc="-1" strike="noStrike"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  <a:ea typeface="Arial Unicode MS"/>
              </a:rPr>
              <a:t>Folgen Sie uns auf</a:t>
            </a:r>
            <a:endParaRPr b="0" lang="de-DE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8" name="Bild 7" descr="qr-code.png"/>
          <p:cNvPicPr/>
          <p:nvPr/>
        </p:nvPicPr>
        <p:blipFill>
          <a:blip r:embed="rId5"/>
          <a:stretch/>
        </p:blipFill>
        <p:spPr>
          <a:xfrm>
            <a:off x="8597160" y="5563800"/>
            <a:ext cx="920160" cy="920160"/>
          </a:xfrm>
          <a:prstGeom prst="rect">
            <a:avLst/>
          </a:prstGeom>
          <a:ln w="0">
            <a:noFill/>
          </a:ln>
        </p:spPr>
      </p:pic>
      <p:sp>
        <p:nvSpPr>
          <p:cNvPr id="209" name="Textfeld 22"/>
          <p:cNvSpPr/>
          <p:nvPr/>
        </p:nvSpPr>
        <p:spPr>
          <a:xfrm>
            <a:off x="656640" y="4672800"/>
            <a:ext cx="5253480" cy="36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de-DE" sz="2400" spc="-1" strike="noStrike">
                <a:solidFill>
                  <a:schemeClr val="lt1"/>
                </a:solidFill>
                <a:latin typeface="Arial"/>
                <a:ea typeface="Arial Unicode MS"/>
              </a:rPr>
              <a:t>Vielen Dank für Eure Aufmerksamkeit!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0" name="Bild 6" descr=""/>
          <p:cNvPicPr/>
          <p:nvPr/>
        </p:nvPicPr>
        <p:blipFill>
          <a:blip r:embed="rId6"/>
          <a:stretch/>
        </p:blipFill>
        <p:spPr>
          <a:xfrm>
            <a:off x="656640" y="3912120"/>
            <a:ext cx="595800" cy="569880"/>
          </a:xfrm>
          <a:prstGeom prst="rect">
            <a:avLst/>
          </a:prstGeom>
          <a:ln w="0">
            <a:noFill/>
          </a:ln>
        </p:spPr>
      </p:pic>
      <p:pic>
        <p:nvPicPr>
          <p:cNvPr id="211" name="Grafik 8" descr=""/>
          <p:cNvPicPr/>
          <p:nvPr/>
        </p:nvPicPr>
        <p:blipFill>
          <a:blip r:embed="rId7"/>
          <a:srcRect l="0" t="1380" r="19904" b="0"/>
          <a:stretch/>
        </p:blipFill>
        <p:spPr>
          <a:xfrm>
            <a:off x="6408000" y="5935320"/>
            <a:ext cx="1798920" cy="523800"/>
          </a:xfrm>
          <a:prstGeom prst="rect">
            <a:avLst/>
          </a:prstGeom>
          <a:ln w="0">
            <a:noFill/>
          </a:ln>
        </p:spPr>
      </p:pic>
    </p:spTree>
  </p:cSld>
  <p:transition spd="slow" advTm="5000">
    <p:push dir="u"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/>
          </p:nvPr>
        </p:nvSpPr>
        <p:spPr>
          <a:xfrm>
            <a:off x="429840" y="3588480"/>
            <a:ext cx="5254200" cy="117396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chemeClr val="lt1"/>
                </a:solidFill>
                <a:latin typeface="Arial"/>
                <a:ea typeface="Arial Unicode MS"/>
              </a:rPr>
              <a:t>Die DFH – mehr als nur eine Hochschule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1" name="Grafik 4" descr=""/>
          <p:cNvPicPr/>
          <p:nvPr/>
        </p:nvPicPr>
        <p:blipFill>
          <a:blip r:embed="rId1"/>
          <a:srcRect l="0" t="13046" r="0" b="11871"/>
          <a:stretch/>
        </p:blipFill>
        <p:spPr>
          <a:xfrm>
            <a:off x="6102360" y="0"/>
            <a:ext cx="6087600" cy="6856200"/>
          </a:xfrm>
          <a:prstGeom prst="rect">
            <a:avLst/>
          </a:prstGeom>
          <a:ln w="0">
            <a:noFill/>
          </a:ln>
        </p:spPr>
      </p:pic>
    </p:spTree>
  </p:cSld>
  <p:transition spd="slow" advTm="4000">
    <p:push dir="u"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/>
          </p:nvPr>
        </p:nvSpPr>
        <p:spPr>
          <a:xfrm>
            <a:off x="459360" y="333720"/>
            <a:ext cx="9113400" cy="34704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Die DFH auf einem Blick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3" name="Bild 30" descr=""/>
          <p:cNvPicPr/>
          <p:nvPr/>
        </p:nvPicPr>
        <p:blipFill>
          <a:blip r:embed="rId1"/>
          <a:stretch/>
        </p:blipFill>
        <p:spPr>
          <a:xfrm>
            <a:off x="459360" y="3171240"/>
            <a:ext cx="740160" cy="740160"/>
          </a:xfrm>
          <a:prstGeom prst="rect">
            <a:avLst/>
          </a:prstGeom>
          <a:ln w="0">
            <a:noFill/>
          </a:ln>
        </p:spPr>
      </p:pic>
      <p:sp>
        <p:nvSpPr>
          <p:cNvPr id="124" name="TextBox 10"/>
          <p:cNvSpPr/>
          <p:nvPr/>
        </p:nvSpPr>
        <p:spPr>
          <a:xfrm>
            <a:off x="1541880" y="2824560"/>
            <a:ext cx="3037680" cy="159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36000" rIns="36000" tIns="36000" bIns="36000" anchor="t">
            <a:spAutoFit/>
          </a:bodyPr>
          <a:p>
            <a:pPr defTabSz="914400">
              <a:lnSpc>
                <a:spcPts val="2999"/>
              </a:lnSpc>
            </a:pPr>
            <a:r>
              <a:rPr b="0" lang="de-DE" sz="2800" spc="-1" strike="noStrike">
                <a:solidFill>
                  <a:schemeClr val="accent2"/>
                </a:solidFill>
                <a:latin typeface="Arial"/>
                <a:ea typeface="Arial Unicode MS"/>
              </a:rPr>
              <a:t>Die DFH ist eine internationale Organisation wie keine Andere.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TextBox 4"/>
          <p:cNvSpPr/>
          <p:nvPr/>
        </p:nvSpPr>
        <p:spPr>
          <a:xfrm>
            <a:off x="4763160" y="2507040"/>
            <a:ext cx="7014600" cy="222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Gründung 1997 </a:t>
            </a:r>
            <a:r>
              <a:rPr b="0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durch die Regierungen Deutschlands </a:t>
            </a:r>
            <a:br>
              <a:rPr sz="2000"/>
            </a:br>
            <a:r>
              <a:rPr b="0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und Frankreichs 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Finanzierung zu gleichen Teilen durch beide Partnerländer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b="0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Ein </a:t>
            </a: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Netzwerk aus 210 Hochschulen in 134 Städten </a:t>
            </a:r>
            <a:r>
              <a:rPr b="0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in Deutschland, Frankreich, ganz Europa und darüber hinaus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CE217886-07B4-48C7-BE47-5032FF0BC2CA}" type="slidenum">
              <a:t>3</a:t>
            </a:fld>
          </a:p>
        </p:txBody>
      </p:sp>
    </p:spTree>
  </p:cSld>
  <p:transition spd="slow" advTm="4000">
    <p:push dir="u"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/>
          </p:nvPr>
        </p:nvSpPr>
        <p:spPr>
          <a:xfrm>
            <a:off x="459360" y="365760"/>
            <a:ext cx="9113400" cy="34704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Unsere Kennzahlen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Foliennummernplatzhalter 9"/>
          <p:cNvSpPr/>
          <p:nvPr/>
        </p:nvSpPr>
        <p:spPr>
          <a:xfrm>
            <a:off x="873756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fld id="{14EBB2DB-9C97-4A7F-B867-60665BC9192B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28" name="Gruppieren 2"/>
          <p:cNvGrpSpPr/>
          <p:nvPr/>
        </p:nvGrpSpPr>
        <p:grpSpPr>
          <a:xfrm>
            <a:off x="471600" y="1487880"/>
            <a:ext cx="10989360" cy="4218840"/>
            <a:chOff x="471600" y="1487880"/>
            <a:chExt cx="10989360" cy="4218840"/>
          </a:xfrm>
        </p:grpSpPr>
        <p:sp>
          <p:nvSpPr>
            <p:cNvPr id="129" name="Textplatzhalter 35"/>
            <p:cNvSpPr/>
            <p:nvPr/>
          </p:nvSpPr>
          <p:spPr>
            <a:xfrm>
              <a:off x="3400200" y="1738800"/>
              <a:ext cx="8060760" cy="295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algn="l" pos="0"/>
                </a:tabLst>
              </a:pPr>
              <a:r>
                <a:rPr b="0" lang="de-DE" sz="1600" spc="-1" strike="noStrike">
                  <a:solidFill>
                    <a:schemeClr val="accent2"/>
                  </a:solidFill>
                  <a:latin typeface="Arial"/>
                  <a:ea typeface="Arial Unicode MS"/>
                </a:rPr>
                <a:t>deutsche, französische sowie internationale Hochschuleinrichtungen</a:t>
              </a:r>
              <a:endParaRPr b="0" lang="de-DE" sz="16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0" name="Textplatzhalter 35"/>
            <p:cNvSpPr/>
            <p:nvPr/>
          </p:nvSpPr>
          <p:spPr>
            <a:xfrm>
              <a:off x="3400200" y="2615040"/>
              <a:ext cx="8060760" cy="295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algn="l" pos="0"/>
                </a:tabLst>
              </a:pPr>
              <a:r>
                <a:rPr b="0" lang="de-DE" sz="1600" spc="-1" strike="noStrike">
                  <a:solidFill>
                    <a:schemeClr val="accent2"/>
                  </a:solidFill>
                  <a:latin typeface="Arial"/>
                  <a:ea typeface="Arial Unicode MS"/>
                </a:rPr>
                <a:t>integrierte Studiengänge in über 20 Fachbereichen</a:t>
              </a:r>
              <a:endParaRPr b="0" lang="de-DE" sz="16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1" name="Textplatzhalter 35"/>
            <p:cNvSpPr/>
            <p:nvPr/>
          </p:nvSpPr>
          <p:spPr>
            <a:xfrm>
              <a:off x="3400200" y="3523680"/>
              <a:ext cx="8060760" cy="295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algn="l" pos="0"/>
                </a:tabLst>
              </a:pPr>
              <a:r>
                <a:rPr b="0" lang="de-DE" sz="1600" spc="-1" strike="noStrike">
                  <a:solidFill>
                    <a:schemeClr val="accent2"/>
                  </a:solidFill>
                  <a:latin typeface="Arial"/>
                  <a:ea typeface="Arial Unicode MS"/>
                </a:rPr>
                <a:t>aktuell eingeschriebene Studierende</a:t>
              </a:r>
              <a:endParaRPr b="0" lang="de-DE" sz="16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2" name="Textplatzhalter 35"/>
            <p:cNvSpPr/>
            <p:nvPr/>
          </p:nvSpPr>
          <p:spPr>
            <a:xfrm>
              <a:off x="3399480" y="4377600"/>
              <a:ext cx="8061480" cy="295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algn="l" pos="0"/>
                </a:tabLst>
              </a:pPr>
              <a:r>
                <a:rPr b="0" lang="de-DE" sz="1600" spc="-1" strike="noStrike">
                  <a:solidFill>
                    <a:schemeClr val="accent2"/>
                  </a:solidFill>
                  <a:latin typeface="Arial"/>
                  <a:ea typeface="Arial Unicode MS"/>
                </a:rPr>
                <a:t>Absolvent*innen seit unserer Gründung</a:t>
              </a:r>
              <a:endParaRPr b="0" lang="de-DE" sz="16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3" name="Textplatzhalter 35"/>
            <p:cNvSpPr/>
            <p:nvPr/>
          </p:nvSpPr>
          <p:spPr>
            <a:xfrm>
              <a:off x="3400200" y="5213880"/>
              <a:ext cx="8060760" cy="295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algn="l" pos="0"/>
                </a:tabLst>
              </a:pPr>
              <a:r>
                <a:rPr b="0" lang="de-DE" sz="1600" spc="-1" strike="noStrike">
                  <a:solidFill>
                    <a:schemeClr val="accent2"/>
                  </a:solidFill>
                  <a:latin typeface="Arial"/>
                  <a:ea typeface="Arial Unicode MS"/>
                </a:rPr>
                <a:t>bi- und trinational Promovierte</a:t>
              </a:r>
              <a:endParaRPr b="0" lang="de-DE" sz="1600" spc="-1" strike="noStrike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34" name="Grafik 15" descr=""/>
            <p:cNvPicPr/>
            <p:nvPr/>
          </p:nvPicPr>
          <p:blipFill>
            <a:blip r:embed="rId1"/>
            <a:stretch/>
          </p:blipFill>
          <p:spPr>
            <a:xfrm>
              <a:off x="2590920" y="1522800"/>
              <a:ext cx="695520" cy="6969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5" name="Grafik 14" descr=""/>
            <p:cNvPicPr/>
            <p:nvPr/>
          </p:nvPicPr>
          <p:blipFill>
            <a:blip r:embed="rId2"/>
            <a:stretch/>
          </p:blipFill>
          <p:spPr>
            <a:xfrm>
              <a:off x="2590920" y="3265920"/>
              <a:ext cx="695520" cy="6969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6" name="Grafik 3" descr=""/>
            <p:cNvPicPr/>
            <p:nvPr/>
          </p:nvPicPr>
          <p:blipFill>
            <a:blip r:embed="rId3"/>
            <a:stretch/>
          </p:blipFill>
          <p:spPr>
            <a:xfrm>
              <a:off x="2590920" y="4137480"/>
              <a:ext cx="696960" cy="6969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7" name="Grafik 1" descr=""/>
            <p:cNvPicPr/>
            <p:nvPr/>
          </p:nvPicPr>
          <p:blipFill>
            <a:blip r:embed="rId4"/>
            <a:stretch/>
          </p:blipFill>
          <p:spPr>
            <a:xfrm>
              <a:off x="2590920" y="5009040"/>
              <a:ext cx="696960" cy="6969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8" name="TextBox 6"/>
            <p:cNvSpPr/>
            <p:nvPr/>
          </p:nvSpPr>
          <p:spPr>
            <a:xfrm>
              <a:off x="1323720" y="1487880"/>
              <a:ext cx="1014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pPr algn="r" defTabSz="914400">
                <a:lnSpc>
                  <a:spcPct val="100000"/>
                </a:lnSpc>
              </a:pPr>
              <a:r>
                <a:rPr b="1" lang="en-US" sz="48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210</a:t>
              </a:r>
              <a:endParaRPr b="0" lang="de-DE" sz="4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9" name="TextBox 6"/>
            <p:cNvSpPr/>
            <p:nvPr/>
          </p:nvSpPr>
          <p:spPr>
            <a:xfrm>
              <a:off x="1323720" y="2354760"/>
              <a:ext cx="1014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pPr algn="r" defTabSz="914400">
                <a:lnSpc>
                  <a:spcPct val="100000"/>
                </a:lnSpc>
              </a:pPr>
              <a:r>
                <a:rPr b="1" lang="en-US" sz="48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194</a:t>
              </a:r>
              <a:endParaRPr b="0" lang="de-DE" sz="4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0" name="TextBox 6"/>
            <p:cNvSpPr/>
            <p:nvPr/>
          </p:nvSpPr>
          <p:spPr>
            <a:xfrm>
              <a:off x="812160" y="3231720"/>
              <a:ext cx="15220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pPr algn="r" defTabSz="914400">
                <a:lnSpc>
                  <a:spcPct val="100000"/>
                </a:lnSpc>
              </a:pPr>
              <a:r>
                <a:rPr b="1" lang="en-US" sz="48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5.810</a:t>
              </a:r>
              <a:endParaRPr b="0" lang="de-DE" sz="4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1" name="TextBox 6"/>
            <p:cNvSpPr/>
            <p:nvPr/>
          </p:nvSpPr>
          <p:spPr>
            <a:xfrm>
              <a:off x="471600" y="4098600"/>
              <a:ext cx="1860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pPr algn="r" defTabSz="914400">
                <a:lnSpc>
                  <a:spcPct val="100000"/>
                </a:lnSpc>
              </a:pPr>
              <a:r>
                <a:rPr b="1" lang="en-US" sz="48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26.941</a:t>
              </a:r>
              <a:endParaRPr b="0" lang="de-DE" sz="4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2" name="TextBox 6"/>
            <p:cNvSpPr/>
            <p:nvPr/>
          </p:nvSpPr>
          <p:spPr>
            <a:xfrm>
              <a:off x="1323720" y="4975560"/>
              <a:ext cx="1014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0" rIns="0" tIns="0" bIns="0" anchor="t">
              <a:spAutoFit/>
            </a:bodyPr>
            <a:p>
              <a:pPr algn="r" defTabSz="914400">
                <a:lnSpc>
                  <a:spcPct val="100000"/>
                </a:lnSpc>
              </a:pPr>
              <a:r>
                <a:rPr b="1" lang="en-US" sz="4800" spc="-1" strike="noStrike">
                  <a:solidFill>
                    <a:schemeClr val="accent1"/>
                  </a:solidFill>
                  <a:latin typeface="Arial"/>
                  <a:ea typeface="Arial Unicode MS"/>
                </a:rPr>
                <a:t>550</a:t>
              </a:r>
              <a:endParaRPr b="0" lang="de-DE" sz="4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43" name="Gruppierung 10"/>
          <p:cNvGrpSpPr/>
          <p:nvPr/>
        </p:nvGrpSpPr>
        <p:grpSpPr>
          <a:xfrm>
            <a:off x="3737520" y="3664800"/>
            <a:ext cx="7724520" cy="2341440"/>
            <a:chOff x="3737520" y="3664800"/>
            <a:chExt cx="7724520" cy="2341440"/>
          </a:xfrm>
        </p:grpSpPr>
        <p:pic>
          <p:nvPicPr>
            <p:cNvPr id="144" name="Bild 8" descr=""/>
            <p:cNvPicPr/>
            <p:nvPr/>
          </p:nvPicPr>
          <p:blipFill>
            <a:blip r:embed="rId5"/>
            <a:srcRect l="50093" t="0" r="0" b="0"/>
            <a:stretch/>
          </p:blipFill>
          <p:spPr>
            <a:xfrm>
              <a:off x="7603560" y="3664800"/>
              <a:ext cx="3858480" cy="2341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5" name="Bild 9" descr=""/>
            <p:cNvPicPr/>
            <p:nvPr/>
          </p:nvPicPr>
          <p:blipFill>
            <a:blip r:embed="rId6">
              <a:lum contrast="20000"/>
            </a:blip>
            <a:srcRect l="0" t="0" r="50016" b="0"/>
            <a:stretch/>
          </p:blipFill>
          <p:spPr>
            <a:xfrm>
              <a:off x="3737520" y="3664800"/>
              <a:ext cx="3863880" cy="23414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46" name="Grafik 23" descr=""/>
          <p:cNvPicPr/>
          <p:nvPr/>
        </p:nvPicPr>
        <p:blipFill>
          <a:blip r:embed="rId7"/>
          <a:stretch/>
        </p:blipFill>
        <p:spPr>
          <a:xfrm>
            <a:off x="2591640" y="2394360"/>
            <a:ext cx="695160" cy="696600"/>
          </a:xfrm>
          <a:prstGeom prst="rect">
            <a:avLst/>
          </a:prstGeom>
          <a:ln w="0">
            <a:noFill/>
          </a:ln>
        </p:spPr>
      </p:pic>
    </p:spTree>
  </p:cSld>
  <p:transition spd="slow" advTm="4000">
    <p:push dir="u"/>
  </p:transition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/>
          </p:nvPr>
        </p:nvSpPr>
        <p:spPr>
          <a:xfrm>
            <a:off x="470520" y="3184920"/>
            <a:ext cx="5254200" cy="63216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chemeClr val="accent2"/>
                </a:solidFill>
                <a:latin typeface="Arial"/>
                <a:ea typeface="Arial Unicode MS"/>
              </a:rPr>
              <a:t>Unsere Mission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/>
          </p:nvPr>
        </p:nvSpPr>
        <p:spPr>
          <a:xfrm>
            <a:off x="6438960" y="1845000"/>
            <a:ext cx="5497200" cy="331200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81725e"/>
              </a:buClr>
              <a:buSzPct val="85000"/>
              <a:buFont typeface="Arial"/>
              <a:buChar char="•"/>
            </a:pPr>
            <a:r>
              <a:rPr b="0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Stärkung der </a:t>
            </a: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Zusammenarbeit</a:t>
            </a:r>
            <a:r>
              <a:rPr b="0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 zwischen Deutschland und Frankreich in den Bereichen Hochschule &amp; Forschung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81725e"/>
              </a:buClr>
              <a:buSzPct val="85000"/>
              <a:buFont typeface="Arial"/>
              <a:buChar char="•"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Initiierung, Evaluierung und finanzielle Förderung </a:t>
            </a:r>
            <a:r>
              <a:rPr b="0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von deutsch-französischen Studiengängen und Doktorandenprogrammen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r" defTabSz="914400">
              <a:lnSpc>
                <a:spcPct val="80000"/>
              </a:lnSpc>
              <a:spcBef>
                <a:spcPts val="1001"/>
              </a:spcBef>
              <a:buClr>
                <a:srgbClr val="81725e"/>
              </a:buClr>
              <a:buSzPct val="85000"/>
              <a:buFont typeface="Arial"/>
              <a:buChar char="•"/>
              <a:tabLst>
                <a:tab algn="l" pos="0"/>
              </a:tabLst>
            </a:pPr>
            <a:r>
              <a:rPr b="0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Förderung der </a:t>
            </a: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Mobilität und internationaler Karrierechancen</a:t>
            </a:r>
            <a:r>
              <a:rPr b="0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 für Studierende und</a:t>
            </a:r>
            <a:br>
              <a:rPr sz="2000"/>
            </a:br>
            <a:r>
              <a:rPr b="0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Junge Wissenschaftler*innen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Foliennummernplatzhalter 3"/>
          <p:cNvSpPr/>
          <p:nvPr/>
        </p:nvSpPr>
        <p:spPr>
          <a:xfrm>
            <a:off x="9198360" y="6492960"/>
            <a:ext cx="2842920" cy="36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fld id="{56AB7905-EE5D-4433-AA1A-2F64397359D9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 advTm="5000">
    <p:push dir="u"/>
  </p:transition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/>
          </p:nvPr>
        </p:nvSpPr>
        <p:spPr>
          <a:xfrm>
            <a:off x="18000" y="3832920"/>
            <a:ext cx="5254200" cy="171576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chemeClr val="accent2"/>
                </a:solidFill>
                <a:latin typeface="Arial"/>
                <a:ea typeface="Arial Unicode MS"/>
              </a:rPr>
              <a:t>Unser Netzwerk: 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chemeClr val="accent2"/>
                </a:solidFill>
                <a:latin typeface="Arial"/>
                <a:ea typeface="Arial Unicode MS"/>
              </a:rPr>
              <a:t>134 Universitäts-städte zur Auswahl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Foliennummernplatzhalter 1"/>
          <p:cNvSpPr/>
          <p:nvPr/>
        </p:nvSpPr>
        <p:spPr>
          <a:xfrm>
            <a:off x="9347040" y="6356520"/>
            <a:ext cx="2842920" cy="36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914400">
              <a:lnSpc>
                <a:spcPct val="100000"/>
              </a:lnSpc>
            </a:pPr>
            <a:fld id="{549ADC64-95D3-4733-BAE0-BB7A6E5CACCC}" type="slidenum">
              <a:rPr b="0" lang="de-DE" sz="1000" spc="-1" strike="noStrike">
                <a:solidFill>
                  <a:schemeClr val="accent1"/>
                </a:solidFill>
                <a:latin typeface="Arial"/>
                <a:ea typeface="Arial Unicode MS"/>
              </a:rPr>
              <a:t>&lt;Foliennummer&gt;</a:t>
            </a:fld>
            <a:endParaRPr b="0" lang="de-DE" sz="1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2" name="" descr=""/>
          <p:cNvPicPr/>
          <p:nvPr/>
        </p:nvPicPr>
        <p:blipFill>
          <a:blip r:embed="rId1"/>
          <a:srcRect l="0" t="3454" r="0" b="30925"/>
          <a:stretch/>
        </p:blipFill>
        <p:spPr>
          <a:xfrm>
            <a:off x="4812840" y="360"/>
            <a:ext cx="7378200" cy="6855480"/>
          </a:xfrm>
          <a:prstGeom prst="rect">
            <a:avLst/>
          </a:prstGeom>
          <a:ln w="0">
            <a:noFill/>
          </a:ln>
        </p:spPr>
      </p:pic>
      <p:sp>
        <p:nvSpPr>
          <p:cNvPr id="153" name=""/>
          <p:cNvSpPr/>
          <p:nvPr/>
        </p:nvSpPr>
        <p:spPr>
          <a:xfrm>
            <a:off x="5220000" y="36000"/>
            <a:ext cx="2519280" cy="107928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latin typeface="Arial"/>
              <a:ea typeface="Arial Unicode MS"/>
            </a:endParaRPr>
          </a:p>
        </p:txBody>
      </p:sp>
    </p:spTree>
  </p:cSld>
  <p:transition spd="slow" advTm="5000">
    <p:push dir="u"/>
  </p:transition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/>
          </p:nvPr>
        </p:nvSpPr>
        <p:spPr>
          <a:xfrm>
            <a:off x="429840" y="3588480"/>
            <a:ext cx="5254200" cy="171576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de-DE" sz="4400" spc="-1" strike="noStrike">
                <a:solidFill>
                  <a:schemeClr val="lt1"/>
                </a:solidFill>
                <a:latin typeface="Arial"/>
                <a:ea typeface="Arial Unicode MS"/>
              </a:rPr>
              <a:t>Unser Studienangebot…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  <a:p>
            <a:pPr indent="0" algn="r" defTabSz="914400">
              <a:lnSpc>
                <a:spcPct val="80000"/>
              </a:lnSpc>
              <a:buNone/>
              <a:tabLst>
                <a:tab algn="l" pos="0"/>
              </a:tabLst>
            </a:pP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5" name="Grafik 9" descr=""/>
          <p:cNvPicPr/>
          <p:nvPr/>
        </p:nvPicPr>
        <p:blipFill>
          <a:blip r:embed="rId1"/>
          <a:srcRect l="0" t="0" r="43913" b="0"/>
          <a:stretch/>
        </p:blipFill>
        <p:spPr>
          <a:xfrm>
            <a:off x="6102360" y="0"/>
            <a:ext cx="6087600" cy="6856200"/>
          </a:xfrm>
          <a:prstGeom prst="rect">
            <a:avLst/>
          </a:prstGeom>
          <a:ln w="0">
            <a:noFill/>
          </a:ln>
        </p:spPr>
      </p:pic>
    </p:spTree>
  </p:cSld>
  <p:transition spd="slow" advTm="5000">
    <p:push dir="u"/>
  </p:transition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/>
          </p:nvPr>
        </p:nvSpPr>
        <p:spPr>
          <a:xfrm>
            <a:off x="462240" y="290160"/>
            <a:ext cx="9113400" cy="71136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… </a:t>
            </a: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eine Riesenauswahl auf allen Ebenen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462240" y="1837440"/>
            <a:ext cx="5224320" cy="318096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marL="285840" indent="-285840" defTabSz="914400">
              <a:lnSpc>
                <a:spcPct val="100000"/>
              </a:lnSpc>
              <a:spcBef>
                <a:spcPts val="1001"/>
              </a:spcBef>
              <a:buClr>
                <a:srgbClr val="81725e"/>
              </a:buClr>
              <a:buSzPct val="85000"/>
              <a:buFont typeface="Arial"/>
              <a:buChar char="•"/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Bachelor- und Masterniveau</a:t>
            </a:r>
            <a:r>
              <a:rPr b="0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: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2" marL="573840" indent="-285840" defTabSz="914400">
              <a:lnSpc>
                <a:spcPct val="100000"/>
              </a:lnSpc>
              <a:spcBef>
                <a:spcPts val="499"/>
              </a:spcBef>
              <a:buClr>
                <a:srgbClr val="81725e"/>
              </a:buClr>
              <a:buSzPct val="65000"/>
              <a:buFont typeface="Arial"/>
              <a:buChar char="•"/>
            </a:pPr>
            <a:r>
              <a:rPr b="0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integrierte Studiengänge (bi- und trinational) mit Doppelabschluss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spcBef>
                <a:spcPts val="1001"/>
              </a:spcBef>
              <a:buClr>
                <a:srgbClr val="81725e"/>
              </a:buClr>
              <a:buSzPct val="85000"/>
              <a:buFont typeface="Arial"/>
              <a:buChar char="•"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Promotion</a:t>
            </a:r>
            <a:r>
              <a:rPr b="0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: Programme zur Förderung von Jungen Wissenschaftler*innen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lvl="2" marL="573840" indent="-285840" defTabSz="914400">
              <a:lnSpc>
                <a:spcPct val="100000"/>
              </a:lnSpc>
              <a:spcBef>
                <a:spcPts val="499"/>
              </a:spcBef>
              <a:buClr>
                <a:srgbClr val="81725e"/>
              </a:buClr>
              <a:buSzPct val="65000"/>
              <a:buFont typeface="Arial"/>
              <a:buChar char="•"/>
              <a:tabLst>
                <a:tab algn="l" pos="0"/>
              </a:tabLst>
            </a:pPr>
            <a:r>
              <a:rPr b="0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(PhD-Tracks, Doktorandenkollegs, Cotutelles de thèse, Wissenschaftliche Veranstaltungen)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8" name="Bildplatzhalter 11" descr=""/>
          <p:cNvPicPr/>
          <p:nvPr/>
        </p:nvPicPr>
        <p:blipFill>
          <a:blip r:embed="rId1"/>
          <a:stretch/>
        </p:blipFill>
        <p:spPr>
          <a:xfrm>
            <a:off x="5195160" y="1150920"/>
            <a:ext cx="8385120" cy="5589360"/>
          </a:xfrm>
          <a:prstGeom prst="rect">
            <a:avLst/>
          </a:prstGeom>
          <a:ln w="0">
            <a:noFill/>
          </a:ln>
        </p:spPr>
      </p:pic>
      <p:pic>
        <p:nvPicPr>
          <p:cNvPr id="159" name="Grafik 1" descr=""/>
          <p:cNvPicPr/>
          <p:nvPr/>
        </p:nvPicPr>
        <p:blipFill>
          <a:blip r:embed="rId2"/>
          <a:stretch/>
        </p:blipFill>
        <p:spPr>
          <a:xfrm>
            <a:off x="7202160" y="1152000"/>
            <a:ext cx="2178360" cy="894600"/>
          </a:xfrm>
          <a:prstGeom prst="rect">
            <a:avLst/>
          </a:prstGeom>
          <a:ln w="0">
            <a:noFill/>
          </a:ln>
        </p:spPr>
      </p:pic>
    </p:spTree>
  </p:cSld>
  <p:transition spd="slow" advTm="4000">
    <p:push dir="u"/>
  </p:transition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/>
          </p:nvPr>
        </p:nvSpPr>
        <p:spPr>
          <a:xfrm>
            <a:off x="459360" y="356400"/>
            <a:ext cx="9113400" cy="347040"/>
          </a:xfrm>
          <a:prstGeom prst="rect">
            <a:avLst/>
          </a:prstGeom>
          <a:noFill/>
          <a:ln w="0">
            <a:noFill/>
          </a:ln>
        </p:spPr>
        <p:txBody>
          <a:bodyPr lIns="0" rIns="0" tIns="45720" bIns="45720" anchor="t">
            <a:noAutofit/>
          </a:bodyPr>
          <a:p>
            <a:pPr indent="0" defTabSz="914400">
              <a:lnSpc>
                <a:spcPct val="8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… </a:t>
            </a:r>
            <a:r>
              <a:rPr b="1" lang="de-DE" sz="2000" spc="-1" strike="noStrike">
                <a:solidFill>
                  <a:schemeClr val="accent2"/>
                </a:solidFill>
                <a:latin typeface="Arial"/>
                <a:ea typeface="Arial Unicode MS"/>
              </a:rPr>
              <a:t>eine breite Auswahl an Disziplinen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1" name="Grafik 154" descr=""/>
          <p:cNvPicPr/>
          <p:nvPr/>
        </p:nvPicPr>
        <p:blipFill>
          <a:blip r:embed="rId1"/>
          <a:stretch/>
        </p:blipFill>
        <p:spPr>
          <a:xfrm>
            <a:off x="459360" y="1067040"/>
            <a:ext cx="9789120" cy="524952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8115F9B2-D693-4D9B-ADF2-EDED36FEB91D}" type="slidenum">
              <a:t>9</a:t>
            </a:fld>
          </a:p>
        </p:txBody>
      </p:sp>
    </p:spTree>
  </p:cSld>
  <p:transition spd="slow" advTm="5000">
    <p:push dir="u"/>
  </p:transition>
</p:sld>
</file>

<file path=ppt/theme/theme1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8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9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0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 pitchFamily="0" charset="1"/>
        <a:ea typeface="Arial Unicode MS" pitchFamily="0" charset="1"/>
        <a:cs typeface=""/>
      </a:majorFont>
      <a:minorFont>
        <a:latin typeface="Arial" pitchFamily="0" charset="1"/>
        <a:ea typeface="Arial Unicode MS" pitchFamily="0" charset="1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DFH_Vorlage_De_Neues_Template</Template>
  <TotalTime>6</TotalTime>
  <Application>LibreOffice/7.6.7.2$Windows_X86_64 LibreOffice_project/dd47e4b30cb7dab30588d6c79c651f218165e3c5</Application>
  <AppVersion>15.0000</AppVersion>
  <Words>667</Words>
  <Paragraphs>149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2023-09-15T06:22:59Z</dcterms:created>
  <dc:creator>Svea Fuchs</dc:creator>
  <dc:description/>
  <dc:language>de-DE</dc:language>
  <cp:lastModifiedBy/>
  <cp:lastPrinted>2023-05-02T09:48:39Z</cp:lastPrinted>
  <dcterms:modified xsi:type="dcterms:W3CDTF">2025-03-18T10:51:13Z</dcterms:modified>
  <cp:revision>63</cp:revision>
  <dc:subject/>
  <dc:title>PowerPoint-Präsentation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Breitbild</vt:lpwstr>
  </property>
  <property fmtid="{D5CDD505-2E9C-101B-9397-08002B2CF9AE}" pid="3" name="Slides">
    <vt:i4>19</vt:i4>
  </property>
</Properties>
</file>