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19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.wmf" ContentType="image/x-wmf"/>
  <Override PartName="/ppt/media/image2.wmf" ContentType="image/x-wmf"/>
  <Override PartName="/ppt/media/image3.wmf" ContentType="image/x-wmf"/>
  <Override PartName="/ppt/media/image4.png" ContentType="image/png"/>
  <Override PartName="/ppt/media/image21.png" ContentType="image/png"/>
  <Override PartName="/ppt/media/image6.jpeg" ContentType="image/jpeg"/>
  <Override PartName="/ppt/media/image11.png" ContentType="image/png"/>
  <Override PartName="/ppt/media/image5.jpeg" ContentType="image/jpeg"/>
  <Override PartName="/ppt/media/image8.wmf" ContentType="image/x-wmf"/>
  <Override PartName="/ppt/media/image7.jpeg" ContentType="image/jpeg"/>
  <Override PartName="/ppt/media/image31.png" ContentType="image/png"/>
  <Override PartName="/ppt/media/image9.wmf" ContentType="image/x-wmf"/>
  <Override PartName="/ppt/media/image10.png" ContentType="image/png"/>
  <Override PartName="/ppt/media/image29.jpeg" ContentType="image/jpeg"/>
  <Override PartName="/ppt/media/image12.png" ContentType="image/png"/>
  <Override PartName="/ppt/media/image18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9.png" ContentType="image/png"/>
  <Override PartName="/ppt/media/image20.png" ContentType="image/png"/>
  <Override PartName="/ppt/media/hdphoto1.wdp" ContentType="image/vnd.ms-photo"/>
  <Override PartName="/ppt/media/image25.png" ContentType="image/png"/>
  <Override PartName="/ppt/media/image22.png" ContentType="image/png"/>
  <Override PartName="/ppt/media/image34.wmf" ContentType="image/x-wmf"/>
  <Override PartName="/ppt/media/image23.png" ContentType="image/png"/>
  <Override PartName="/ppt/media/image35.wmf" ContentType="image/x-wmf"/>
  <Override PartName="/ppt/media/image24.png" ContentType="image/png"/>
  <Override PartName="/ppt/media/image36.wmf" ContentType="image/x-wmf"/>
  <Override PartName="/ppt/media/image26.png" ContentType="image/png"/>
  <Override PartName="/ppt/media/image27.png" ContentType="image/png"/>
  <Override PartName="/ppt/media/image28.png" ContentType="image/png"/>
  <Override PartName="/ppt/media/image30.png" ContentType="image/png"/>
  <Override PartName="/ppt/media/image32.jpeg" ContentType="image/jpeg"/>
  <Override PartName="/ppt/media/image33.png" ContentType="image/png"/>
  <Override PartName="/ppt/media/image37.png" ContentType="image/png"/>
  <Override PartName="/ppt/media/image38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30" Type="http://schemas.openxmlformats.org/officeDocument/2006/relationships/slide" Target="slides/slide10.xml"/><Relationship Id="rId31" Type="http://schemas.openxmlformats.org/officeDocument/2006/relationships/slide" Target="slides/slide11.xml"/><Relationship Id="rId32" Type="http://schemas.openxmlformats.org/officeDocument/2006/relationships/slide" Target="slides/slide12.xml"/><Relationship Id="rId33" Type="http://schemas.openxmlformats.org/officeDocument/2006/relationships/slide" Target="slides/slide13.xml"/><Relationship Id="rId34" Type="http://schemas.openxmlformats.org/officeDocument/2006/relationships/slide" Target="slides/slide14.xml"/><Relationship Id="rId35" Type="http://schemas.openxmlformats.org/officeDocument/2006/relationships/slide" Target="slides/slide15.xml"/><Relationship Id="rId36" Type="http://schemas.openxmlformats.org/officeDocument/2006/relationships/slide" Target="slides/slide16.xml"/><Relationship Id="rId37" Type="http://schemas.openxmlformats.org/officeDocument/2006/relationships/slide" Target="slides/slide17.xml"/><Relationship Id="rId38" Type="http://schemas.openxmlformats.org/officeDocument/2006/relationships/slide" Target="slides/slide18.xml"/><Relationship Id="rId39" Type="http://schemas.openxmlformats.org/officeDocument/2006/relationships/slide" Target="slides/slide19.xml"/><Relationship Id="rId40" Type="http://schemas.openxmlformats.org/officeDocument/2006/relationships/slide" Target="slides/slide20.xml"/><Relationship Id="rId41" Type="http://schemas.openxmlformats.org/officeDocument/2006/relationships/presProps" Target="presProps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350 €</a:t>
          </a:r>
        </a:p>
        <a:p>
          <a:r>
            <a:rPr lang="fr-FR" sz="1600" noProof="0" dirty="0" smtClean="0">
              <a:solidFill>
                <a:schemeClr val="accent1"/>
              </a:solidFill>
            </a:rPr>
            <a:t>Aide mensuelle à la mobilité </a:t>
          </a:r>
        </a:p>
        <a:p>
          <a:r>
            <a:rPr lang="de-DE" sz="1600" dirty="0" smtClean="0">
              <a:solidFill>
                <a:schemeClr val="accent2"/>
              </a:solidFill>
            </a:rPr>
            <a:t>Monatliche Mobilitätbeihilfe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Expériences interculturelles </a:t>
          </a:r>
          <a:r>
            <a:rPr lang="de-DE" sz="1800" b="1" dirty="0" smtClean="0">
              <a:solidFill>
                <a:schemeClr val="tx2"/>
              </a:solidFill>
            </a:rPr>
            <a:t>/ Interkulturelle Erfahrungen</a:t>
          </a:r>
        </a:p>
        <a:p>
          <a:r>
            <a:rPr lang="fr-FR" sz="1600" dirty="0" smtClean="0">
              <a:solidFill>
                <a:schemeClr val="accent1"/>
              </a:solidFill>
            </a:rPr>
            <a:t>Découvrir de nouvelles cultures et créer des liens sociaux durables</a:t>
          </a:r>
        </a:p>
        <a:p>
          <a:r>
            <a:rPr lang="de-DE" sz="1600" dirty="0" smtClean="0">
              <a:solidFill>
                <a:schemeClr val="accent2"/>
              </a:solidFill>
            </a:rPr>
            <a:t>Neue Kulturen erleben und Freundschaften fürs Leben bauen</a:t>
          </a:r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Top Organisation</a:t>
          </a:r>
        </a:p>
        <a:p>
          <a:r>
            <a:rPr lang="fr-FR" sz="1600" noProof="0" dirty="0" smtClean="0">
              <a:solidFill>
                <a:schemeClr val="accent1"/>
              </a:solidFill>
            </a:rPr>
            <a:t>Pas d’allongement de la durée d’études</a:t>
          </a:r>
        </a:p>
        <a:p>
          <a:r>
            <a:rPr lang="de-DE" sz="1600" dirty="0" smtClean="0">
              <a:solidFill>
                <a:schemeClr val="accent2"/>
              </a:solidFill>
            </a:rPr>
            <a:t>Keine Verlängerung der Regelstudienzeit</a:t>
          </a:r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Encadrement</a:t>
          </a:r>
          <a:r>
            <a:rPr lang="de-DE" sz="1800" b="1" dirty="0" smtClean="0">
              <a:solidFill>
                <a:schemeClr val="tx2"/>
              </a:solidFill>
            </a:rPr>
            <a:t> / Betreuung</a:t>
          </a:r>
        </a:p>
        <a:p>
          <a:r>
            <a:rPr lang="fr-FR" sz="1600" b="0" noProof="0" dirty="0" smtClean="0">
              <a:solidFill>
                <a:schemeClr val="accent1"/>
              </a:solidFill>
            </a:rPr>
            <a:t>Préparation ciblée et interlocuteur*</a:t>
          </a:r>
          <a:r>
            <a:rPr lang="fr-FR" sz="1600" b="0" noProof="0" dirty="0" err="1" smtClean="0">
              <a:solidFill>
                <a:schemeClr val="accent1"/>
              </a:solidFill>
            </a:rPr>
            <a:t>trices</a:t>
          </a:r>
          <a:r>
            <a:rPr lang="fr-FR" sz="1600" b="0" noProof="0" dirty="0" smtClean="0">
              <a:solidFill>
                <a:schemeClr val="accent1"/>
              </a:solidFill>
            </a:rPr>
            <a:t> personnel*les dans les deux pays</a:t>
          </a:r>
        </a:p>
        <a:p>
          <a:r>
            <a:rPr lang="de-DE" sz="1600" b="0" dirty="0" smtClean="0">
              <a:solidFill>
                <a:schemeClr val="accent2"/>
              </a:solidFill>
            </a:rPr>
            <a:t>Gezielte Vorbereitung und persönliche Ansprechpersonen in beiden Ländern</a:t>
          </a:r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1 année</a:t>
          </a:r>
          <a:r>
            <a:rPr lang="de-DE" sz="1800" b="1" dirty="0" smtClean="0">
              <a:solidFill>
                <a:schemeClr val="tx2"/>
              </a:solidFill>
            </a:rPr>
            <a:t> / 1 Jahr</a:t>
          </a:r>
        </a:p>
        <a:p>
          <a:r>
            <a:rPr lang="fr-FR" sz="1600" noProof="0" dirty="0" smtClean="0">
              <a:solidFill>
                <a:schemeClr val="accent1"/>
              </a:solidFill>
            </a:rPr>
            <a:t>Au minimum passée à l’étranger</a:t>
          </a:r>
        </a:p>
        <a:p>
          <a:r>
            <a:rPr lang="de-DE" sz="1600" dirty="0" smtClean="0">
              <a:solidFill>
                <a:schemeClr val="accent2"/>
              </a:solidFill>
            </a:rPr>
            <a:t>Mindestens im Ausland</a:t>
          </a:r>
          <a:endParaRPr lang="de-DE" sz="1600" dirty="0">
            <a:solidFill>
              <a:schemeClr val="accent2"/>
            </a:solidFill>
          </a:endParaRP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101396" custRadScaleInc="109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  <dgm:t>
        <a:bodyPr/>
        <a:lstStyle/>
        <a:p>
          <a:endParaRPr lang="de-DE"/>
        </a:p>
      </dgm:t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9731" custRadScaleInc="2399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  <dgm:t>
        <a:bodyPr/>
        <a:lstStyle/>
        <a:p>
          <a:endParaRPr lang="de-DE"/>
        </a:p>
      </dgm:t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  <dgm:t>
        <a:bodyPr/>
        <a:lstStyle/>
        <a:p>
          <a:endParaRPr lang="de-DE"/>
        </a:p>
      </dgm:t>
    </dgm:pt>
    <dgm:pt modelId="{F61C1193-09E7-4EF9-AE58-93A734096A07}" type="pres">
      <dgm:prSet presAssocID="{610E0514-766C-4B3E-A97C-99CE58BF8288}" presName="node" presStyleLbl="node1" presStyleIdx="3" presStyleCnt="5" custScaleX="188636" custScaleY="158649" custRadScaleRad="100636" custRadScaleInc="523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  <dgm:t>
        <a:bodyPr/>
        <a:lstStyle/>
        <a:p>
          <a:endParaRPr lang="de-DE"/>
        </a:p>
      </dgm:t>
    </dgm:pt>
    <dgm:pt modelId="{31265F50-6117-4F15-8167-C36E6377825B}" type="pres">
      <dgm:prSet presAssocID="{70D702A9-ADE0-4F29-8D10-8AFE7D2FD395}" presName="node" presStyleLbl="node1" presStyleIdx="4" presStyleCnt="5" custScaleX="188536" custScaleY="12283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  <dgm:t>
        <a:bodyPr/>
        <a:lstStyle/>
        <a:p>
          <a:endParaRPr lang="de-DE"/>
        </a:p>
      </dgm:t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4446173" y="-188268"/>
          <a:ext cx="2186670" cy="141276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350 €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noProof="0" dirty="0" smtClean="0">
              <a:solidFill>
                <a:schemeClr val="accent1"/>
              </a:solidFill>
            </a:rPr>
            <a:t>Aide mensuelle à la mobilité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Monatliche Mobilitätbeihilfe </a:t>
          </a:r>
        </a:p>
      </dsp:txBody>
      <dsp:txXfrm>
        <a:off x="4515138" y="-119303"/>
        <a:ext cx="2048740" cy="1274831"/>
      </dsp:txXfrm>
    </dsp:sp>
    <dsp:sp modelId="{D574633F-D9C1-4F28-B66A-255E9437A762}">
      <dsp:nvSpPr>
        <dsp:cNvPr id="0" name=""/>
        <dsp:cNvSpPr/>
      </dsp:nvSpPr>
      <dsp:spPr>
        <a:xfrm>
          <a:off x="3115040" y="511546"/>
          <a:ext cx="4801554" cy="4801554"/>
        </a:xfrm>
        <a:custGeom>
          <a:avLst/>
          <a:gdLst/>
          <a:ahLst/>
          <a:cxnLst/>
          <a:rect l="0" t="0" r="0" b="0"/>
          <a:pathLst>
            <a:path>
              <a:moveTo>
                <a:pt x="3527805" y="280980"/>
              </a:moveTo>
              <a:arcTo wR="2400777" hR="2400777" stAng="17879889" swAng="1603146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971449" y="1534858"/>
          <a:ext cx="3793567" cy="175281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Expériences interculturelles </a:t>
          </a:r>
          <a:r>
            <a:rPr lang="de-DE" sz="1800" b="1" kern="1200" dirty="0" smtClean="0">
              <a:solidFill>
                <a:schemeClr val="tx2"/>
              </a:solidFill>
            </a:rPr>
            <a:t>/ Interkulturelle Erfahrungen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accent1"/>
              </a:solidFill>
            </a:rPr>
            <a:t>Découvrir de nouvelles cultures et créer des liens sociaux durables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Neue Kulturen erleben und Freundschaften fürs Leben bauen</a:t>
          </a:r>
        </a:p>
      </dsp:txBody>
      <dsp:txXfrm>
        <a:off x="6057015" y="1620424"/>
        <a:ext cx="3622435" cy="1581686"/>
      </dsp:txXfrm>
    </dsp:sp>
    <dsp:sp modelId="{150FDA99-C239-4A33-916D-26FBE3AF8FD2}">
      <dsp:nvSpPr>
        <dsp:cNvPr id="0" name=""/>
        <dsp:cNvSpPr/>
      </dsp:nvSpPr>
      <dsp:spPr>
        <a:xfrm>
          <a:off x="3140643" y="408697"/>
          <a:ext cx="4801554" cy="4801554"/>
        </a:xfrm>
        <a:custGeom>
          <a:avLst/>
          <a:gdLst/>
          <a:ahLst/>
          <a:cxnLst/>
          <a:rect l="0" t="0" r="0" b="0"/>
          <a:pathLst>
            <a:path>
              <a:moveTo>
                <a:pt x="4752497" y="2883628"/>
              </a:moveTo>
              <a:arcTo wR="2400777" hR="2400777" stAng="696158" swAng="667059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6110619" y="3741109"/>
          <a:ext cx="2407487" cy="147966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Top Organisation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noProof="0" dirty="0" smtClean="0">
              <a:solidFill>
                <a:schemeClr val="accent1"/>
              </a:solidFill>
            </a:rPr>
            <a:t>Pas d’allongement de la durée d’études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Keine Verlängerung der Regelstudienzeit</a:t>
          </a:r>
        </a:p>
      </dsp:txBody>
      <dsp:txXfrm>
        <a:off x="6182850" y="3813340"/>
        <a:ext cx="2263025" cy="1335207"/>
      </dsp:txXfrm>
    </dsp:sp>
    <dsp:sp modelId="{D424AD5B-B878-4801-B80B-D49D04BA3AC7}">
      <dsp:nvSpPr>
        <dsp:cNvPr id="0" name=""/>
        <dsp:cNvSpPr/>
      </dsp:nvSpPr>
      <dsp:spPr>
        <a:xfrm>
          <a:off x="2970517" y="534189"/>
          <a:ext cx="4801554" cy="4801554"/>
        </a:xfrm>
        <a:custGeom>
          <a:avLst/>
          <a:gdLst/>
          <a:ahLst/>
          <a:cxnLst/>
          <a:rect l="0" t="0" r="0" b="0"/>
          <a:pathLst>
            <a:path>
              <a:moveTo>
                <a:pt x="3133832" y="4686901"/>
              </a:moveTo>
              <a:arcTo wR="2400777" hR="2400777" stAng="4333280" swAng="927268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972295" y="3564067"/>
          <a:ext cx="3489777" cy="19077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Encadrement</a:t>
          </a:r>
          <a:r>
            <a:rPr lang="de-DE" sz="1800" b="1" kern="1200" dirty="0" smtClean="0">
              <a:solidFill>
                <a:schemeClr val="tx2"/>
              </a:solidFill>
            </a:rPr>
            <a:t> / Betreuung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0" kern="1200" noProof="0" dirty="0" smtClean="0">
              <a:solidFill>
                <a:schemeClr val="accent1"/>
              </a:solidFill>
            </a:rPr>
            <a:t>Préparation ciblée et interlocuteur*</a:t>
          </a:r>
          <a:r>
            <a:rPr lang="fr-FR" sz="1600" b="0" kern="1200" noProof="0" dirty="0" err="1" smtClean="0">
              <a:solidFill>
                <a:schemeClr val="accent1"/>
              </a:solidFill>
            </a:rPr>
            <a:t>trices</a:t>
          </a:r>
          <a:r>
            <a:rPr lang="fr-FR" sz="1600" b="0" kern="1200" noProof="0" dirty="0" smtClean="0">
              <a:solidFill>
                <a:schemeClr val="accent1"/>
              </a:solidFill>
            </a:rPr>
            <a:t> personnel*les dans les deux pays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0" kern="1200" dirty="0" smtClean="0">
              <a:solidFill>
                <a:schemeClr val="accent2"/>
              </a:solidFill>
            </a:rPr>
            <a:t>Gezielte Vorbereitung und persönliche Ansprechpersonen in beiden Ländern</a:t>
          </a:r>
        </a:p>
      </dsp:txBody>
      <dsp:txXfrm>
        <a:off x="2065424" y="3657196"/>
        <a:ext cx="3303519" cy="1721502"/>
      </dsp:txXfrm>
    </dsp:sp>
    <dsp:sp modelId="{5AD4D56A-9BDD-496B-8391-7ECE530B6ED7}">
      <dsp:nvSpPr>
        <dsp:cNvPr id="0" name=""/>
        <dsp:cNvSpPr/>
      </dsp:nvSpPr>
      <dsp:spPr>
        <a:xfrm>
          <a:off x="3126815" y="574903"/>
          <a:ext cx="4801554" cy="4801554"/>
        </a:xfrm>
        <a:custGeom>
          <a:avLst/>
          <a:gdLst/>
          <a:ahLst/>
          <a:cxnLst/>
          <a:rect l="0" t="0" r="0" b="0"/>
          <a:pathLst>
            <a:path>
              <a:moveTo>
                <a:pt x="71627" y="2982835"/>
              </a:moveTo>
              <a:arcTo wR="2400777" hR="2400777" stAng="9958144" swAng="918589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501104" y="1438443"/>
          <a:ext cx="3487927" cy="147713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1 année</a:t>
          </a:r>
          <a:r>
            <a:rPr lang="de-DE" sz="1800" b="1" kern="1200" dirty="0" smtClean="0">
              <a:solidFill>
                <a:schemeClr val="tx2"/>
              </a:solidFill>
            </a:rPr>
            <a:t> / 1 Jahr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noProof="0" dirty="0" smtClean="0">
              <a:solidFill>
                <a:schemeClr val="accent1"/>
              </a:solidFill>
            </a:rPr>
            <a:t>Au minimum passée à l’étranger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Mindestens im Ausland</a:t>
          </a:r>
          <a:endParaRPr lang="de-DE" sz="1600" kern="1200" dirty="0">
            <a:solidFill>
              <a:schemeClr val="accent2"/>
            </a:solidFill>
          </a:endParaRPr>
        </a:p>
      </dsp:txBody>
      <dsp:txXfrm>
        <a:off x="1573212" y="1510551"/>
        <a:ext cx="3343711" cy="1332916"/>
      </dsp:txXfrm>
    </dsp:sp>
    <dsp:sp modelId="{5F204080-90B0-4401-BA20-5CB230059800}">
      <dsp:nvSpPr>
        <dsp:cNvPr id="0" name=""/>
        <dsp:cNvSpPr/>
      </dsp:nvSpPr>
      <dsp:spPr>
        <a:xfrm>
          <a:off x="3127603" y="518064"/>
          <a:ext cx="4801554" cy="4801554"/>
        </a:xfrm>
        <a:custGeom>
          <a:avLst/>
          <a:gdLst/>
          <a:ahLst/>
          <a:cxnLst/>
          <a:rect l="0" t="0" r="0" b="0"/>
          <a:pathLst>
            <a:path>
              <a:moveTo>
                <a:pt x="517224" y="912167"/>
              </a:moveTo>
              <a:arcTo wR="2400777" hR="2400777" stAng="13099202" swAng="1478237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5EB321F4-0A2D-4DA2-8F85-50F0000AEA7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6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5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_Titelfolie_mit 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EF11CA1F-8E22-4812-B266-23D593D0E85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53BE413A-ABB1-4E78-A367-D8D73721147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F4A6605-061C-406B-B136-0144898C868B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5E54841-212B-4750-B05F-BA604EB5777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7134C67-AC59-4CB8-B13D-E3590EFB2CE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42BFBD9-52B3-4A06-A0D7-95F947ECA0D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80FD6113-337A-41CD-90CE-E6DD08A9769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wmf"/><Relationship Id="rId3" Type="http://schemas.openxmlformats.org/officeDocument/2006/relationships/image" Target="../media/image4.png"/><Relationship Id="rId4" Type="http://schemas.openxmlformats.org/officeDocument/2006/relationships/image" Target="../media/image2.wmf"/><Relationship Id="rId5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1.wmf"/><Relationship Id="rId3" Type="http://schemas.openxmlformats.org/officeDocument/2006/relationships/image" Target="../media/image3.wmf"/><Relationship Id="rId4" Type="http://schemas.openxmlformats.org/officeDocument/2006/relationships/image" Target="../media/image2.wmf"/><Relationship Id="rId5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Bild 14" descr=""/>
          <p:cNvPicPr/>
          <p:nvPr/>
        </p:nvPicPr>
        <p:blipFill>
          <a:blip r:embed="rId2"/>
          <a:srcRect l="0" t="9397" r="0" b="48669"/>
          <a:stretch/>
        </p:blipFill>
        <p:spPr>
          <a:xfrm>
            <a:off x="797400" y="0"/>
            <a:ext cx="8485560" cy="3432600"/>
          </a:xfrm>
          <a:prstGeom prst="rect">
            <a:avLst/>
          </a:prstGeom>
          <a:ln w="0">
            <a:noFill/>
          </a:ln>
        </p:spPr>
      </p:pic>
      <p:sp>
        <p:nvSpPr>
          <p:cNvPr id="1" name="Rectangle 8"/>
          <p:cNvSpPr/>
          <p:nvPr/>
        </p:nvSpPr>
        <p:spPr>
          <a:xfrm>
            <a:off x="0" y="3430440"/>
            <a:ext cx="12189600" cy="34250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" name="Bild 11" descr="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pic>
        <p:nvPicPr>
          <p:cNvPr id="3" name="Bild 15" descr=""/>
          <p:cNvPicPr/>
          <p:nvPr/>
        </p:nvPicPr>
        <p:blipFill>
          <a:blip r:embed="rId4"/>
          <a:srcRect l="0" t="51219" r="0" b="6888"/>
          <a:stretch/>
        </p:blipFill>
        <p:spPr>
          <a:xfrm>
            <a:off x="797400" y="3426120"/>
            <a:ext cx="8485560" cy="3429360"/>
          </a:xfrm>
          <a:prstGeom prst="rect">
            <a:avLst/>
          </a:prstGeom>
          <a:ln w="0">
            <a:noFill/>
          </a:ln>
        </p:spPr>
      </p:pic>
      <p:sp>
        <p:nvSpPr>
          <p:cNvPr id="4" name="Bogen 9"/>
          <p:cNvSpPr/>
          <p:nvPr/>
        </p:nvSpPr>
        <p:spPr>
          <a:xfrm flipH="1" rot="16200000">
            <a:off x="2064960" y="880560"/>
            <a:ext cx="729000" cy="6181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5" name="Bogen 12"/>
          <p:cNvSpPr/>
          <p:nvPr/>
        </p:nvSpPr>
        <p:spPr>
          <a:xfrm rot="5400000">
            <a:off x="3565080" y="1346760"/>
            <a:ext cx="729000" cy="1091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6" name="Oval 13"/>
          <p:cNvSpPr/>
          <p:nvPr/>
        </p:nvSpPr>
        <p:spPr>
          <a:xfrm>
            <a:off x="3904920" y="223524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7" name="Bogen 16"/>
          <p:cNvSpPr/>
          <p:nvPr/>
        </p:nvSpPr>
        <p:spPr>
          <a:xfrm rot="5400000">
            <a:off x="5182200" y="494280"/>
            <a:ext cx="729000" cy="1091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8" name="Oval 17"/>
          <p:cNvSpPr/>
          <p:nvPr/>
        </p:nvSpPr>
        <p:spPr>
          <a:xfrm>
            <a:off x="5522400" y="138528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9" name="Bogen 18"/>
          <p:cNvSpPr/>
          <p:nvPr/>
        </p:nvSpPr>
        <p:spPr>
          <a:xfrm rot="5400000">
            <a:off x="1351080" y="1681560"/>
            <a:ext cx="729000" cy="1091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0" name="Oval 19"/>
          <p:cNvSpPr/>
          <p:nvPr/>
        </p:nvSpPr>
        <p:spPr>
          <a:xfrm>
            <a:off x="1690920" y="2570040"/>
            <a:ext cx="45720" cy="457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1" name="Abgerundetes Rechteck 20"/>
          <p:cNvSpPr/>
          <p:nvPr/>
        </p:nvSpPr>
        <p:spPr>
          <a:xfrm>
            <a:off x="1832040" y="914760"/>
            <a:ext cx="5900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mobil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Abgerundetes Rechteck 21"/>
          <p:cNvSpPr/>
          <p:nvPr/>
        </p:nvSpPr>
        <p:spPr>
          <a:xfrm>
            <a:off x="1520640" y="1956240"/>
            <a:ext cx="87516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weltoffen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Abgerundetes Rechteck 22"/>
          <p:cNvSpPr/>
          <p:nvPr/>
        </p:nvSpPr>
        <p:spPr>
          <a:xfrm>
            <a:off x="3821760" y="1627560"/>
            <a:ext cx="1059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scientifique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Oval 23"/>
          <p:cNvSpPr/>
          <p:nvPr/>
        </p:nvSpPr>
        <p:spPr>
          <a:xfrm>
            <a:off x="2408760" y="153216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5" name="Abgerundetes Rechteck 24"/>
          <p:cNvSpPr/>
          <p:nvPr/>
        </p:nvSpPr>
        <p:spPr>
          <a:xfrm>
            <a:off x="7536240" y="245088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excellent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Bogen 25"/>
          <p:cNvSpPr/>
          <p:nvPr/>
        </p:nvSpPr>
        <p:spPr>
          <a:xfrm flipH="1" rot="16200000">
            <a:off x="8259840" y="2293920"/>
            <a:ext cx="704160" cy="802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7" name="Abgerundetes Rechteck 26"/>
          <p:cNvSpPr/>
          <p:nvPr/>
        </p:nvSpPr>
        <p:spPr>
          <a:xfrm>
            <a:off x="5122080" y="2134440"/>
            <a:ext cx="103824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europäisch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Abgerundetes Rechteck 27"/>
          <p:cNvSpPr/>
          <p:nvPr/>
        </p:nvSpPr>
        <p:spPr>
          <a:xfrm>
            <a:off x="5831280" y="771480"/>
            <a:ext cx="5018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dual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Abgerundetes Rechteck 28"/>
          <p:cNvSpPr/>
          <p:nvPr/>
        </p:nvSpPr>
        <p:spPr>
          <a:xfrm>
            <a:off x="8401320" y="160596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innovativ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Bogen 29"/>
          <p:cNvSpPr/>
          <p:nvPr/>
        </p:nvSpPr>
        <p:spPr>
          <a:xfrm flipV="1" rot="5400000">
            <a:off x="5511240" y="1989360"/>
            <a:ext cx="756720" cy="8388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1" name="Oval 30"/>
          <p:cNvSpPr/>
          <p:nvPr/>
        </p:nvSpPr>
        <p:spPr>
          <a:xfrm>
            <a:off x="5875200" y="2765160"/>
            <a:ext cx="45720" cy="457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2" name="Bogen 31"/>
          <p:cNvSpPr/>
          <p:nvPr/>
        </p:nvSpPr>
        <p:spPr>
          <a:xfrm flipH="1" rot="16200000">
            <a:off x="8565120" y="1550520"/>
            <a:ext cx="729000" cy="6181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3" name="Oval 32"/>
          <p:cNvSpPr/>
          <p:nvPr/>
        </p:nvSpPr>
        <p:spPr>
          <a:xfrm>
            <a:off x="8908560" y="2202120"/>
            <a:ext cx="45720" cy="45720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4" name="Oval 33"/>
          <p:cNvSpPr/>
          <p:nvPr/>
        </p:nvSpPr>
        <p:spPr>
          <a:xfrm>
            <a:off x="8620200" y="3025080"/>
            <a:ext cx="45720" cy="45720"/>
          </a:xfrm>
          <a:prstGeom prst="ellipse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5" name="Abgerundetes Rechteck 34"/>
          <p:cNvSpPr/>
          <p:nvPr/>
        </p:nvSpPr>
        <p:spPr>
          <a:xfrm>
            <a:off x="2719800" y="2471040"/>
            <a:ext cx="8596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integriert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Bogen 35"/>
          <p:cNvSpPr/>
          <p:nvPr/>
        </p:nvSpPr>
        <p:spPr>
          <a:xfrm flipH="1" rot="16200000">
            <a:off x="3438000" y="2333880"/>
            <a:ext cx="704160" cy="802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7" name="Oval 36"/>
          <p:cNvSpPr/>
          <p:nvPr/>
        </p:nvSpPr>
        <p:spPr>
          <a:xfrm>
            <a:off x="3798360" y="3065040"/>
            <a:ext cx="45720" cy="457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ieren 18"/>
          <p:cNvGrpSpPr/>
          <p:nvPr/>
        </p:nvGrpSpPr>
        <p:grpSpPr>
          <a:xfrm>
            <a:off x="453960" y="320760"/>
            <a:ext cx="11278440" cy="6037560"/>
            <a:chOff x="453960" y="320760"/>
            <a:chExt cx="11278440" cy="6037560"/>
          </a:xfrm>
        </p:grpSpPr>
        <p:cxnSp>
          <p:nvCxnSpPr>
            <p:cNvPr id="64" name="Gerade Verbindung 6"/>
            <p:cNvCxnSpPr/>
            <p:nvPr/>
          </p:nvCxnSpPr>
          <p:spPr>
            <a:xfrm>
              <a:off x="457200" y="322920"/>
              <a:ext cx="11275560" cy="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5" name="Gerade Verbindung 7"/>
            <p:cNvCxnSpPr/>
            <p:nvPr/>
          </p:nvCxnSpPr>
          <p:spPr>
            <a:xfrm>
              <a:off x="457200" y="6349680"/>
              <a:ext cx="11268720" cy="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6" name="Gerade Verbindung 8"/>
            <p:cNvCxnSpPr/>
            <p:nvPr/>
          </p:nvCxnSpPr>
          <p:spPr>
            <a:xfrm>
              <a:off x="453960" y="320760"/>
              <a:ext cx="2520" cy="60318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7" name="Gerade Verbindung 9"/>
            <p:cNvCxnSpPr/>
            <p:nvPr/>
          </p:nvCxnSpPr>
          <p:spPr>
            <a:xfrm>
              <a:off x="11730240" y="327600"/>
              <a:ext cx="2520" cy="60249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8" name="Gerade Verbindung 10"/>
            <p:cNvCxnSpPr/>
            <p:nvPr/>
          </p:nvCxnSpPr>
          <p:spPr>
            <a:xfrm>
              <a:off x="6087960" y="1078560"/>
              <a:ext cx="10800" cy="52801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9" name="Gerade Verbindung 11"/>
            <p:cNvCxnSpPr/>
            <p:nvPr/>
          </p:nvCxnSpPr>
          <p:spPr>
            <a:xfrm>
              <a:off x="457200" y="1074240"/>
              <a:ext cx="11268720" cy="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0" name="Gerade Verbindung 12"/>
            <p:cNvCxnSpPr/>
            <p:nvPr/>
          </p:nvCxnSpPr>
          <p:spPr>
            <a:xfrm>
              <a:off x="457200" y="3712680"/>
              <a:ext cx="11268720" cy="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1" name="Gerade Verbindung 13"/>
            <p:cNvCxnSpPr/>
            <p:nvPr/>
          </p:nvCxnSpPr>
          <p:spPr>
            <a:xfrm>
              <a:off x="3275280" y="1071720"/>
              <a:ext cx="2520" cy="52664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2" name="Gerade Verbindung 14"/>
            <p:cNvCxnSpPr/>
            <p:nvPr/>
          </p:nvCxnSpPr>
          <p:spPr>
            <a:xfrm>
              <a:off x="8908560" y="1071720"/>
              <a:ext cx="11520" cy="52801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</p:grpSp>
      <p:sp>
        <p:nvSpPr>
          <p:cNvPr id="73" name="PlaceHolder 1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0E78877-A223-4BC9-A7DC-4D1321830158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Bild 17" descr=""/>
          <p:cNvPicPr/>
          <p:nvPr/>
        </p:nvPicPr>
        <p:blipFill>
          <a:blip r:embed="rId2"/>
          <a:srcRect l="-2496" t="9397" r="30683" b="6888"/>
          <a:stretch/>
        </p:blipFill>
        <p:spPr>
          <a:xfrm>
            <a:off x="0" y="0"/>
            <a:ext cx="6093000" cy="6855480"/>
          </a:xfrm>
          <a:prstGeom prst="rect">
            <a:avLst/>
          </a:prstGeom>
          <a:ln w="0">
            <a:noFill/>
          </a:ln>
        </p:spPr>
      </p:pic>
      <p:pic>
        <p:nvPicPr>
          <p:cNvPr id="77" name="Bild 12" descr=""/>
          <p:cNvPicPr/>
          <p:nvPr/>
        </p:nvPicPr>
        <p:blipFill>
          <a:blip r:embed="rId3"/>
          <a:stretch/>
        </p:blipFill>
        <p:spPr>
          <a:xfrm>
            <a:off x="457560" y="32076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8"/>
          <p:cNvSpPr/>
          <p:nvPr/>
        </p:nvSpPr>
        <p:spPr>
          <a:xfrm>
            <a:off x="0" y="3430440"/>
            <a:ext cx="12189600" cy="34250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1" name="Bild 15" descr=""/>
          <p:cNvPicPr/>
          <p:nvPr/>
        </p:nvPicPr>
        <p:blipFill>
          <a:blip r:embed="rId2"/>
          <a:srcRect l="0" t="51219" r="0" b="6888"/>
          <a:stretch/>
        </p:blipFill>
        <p:spPr>
          <a:xfrm>
            <a:off x="797400" y="3426120"/>
            <a:ext cx="8485560" cy="34293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0"/>
            <a:ext cx="6099840" cy="685548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 descr=""/>
          <p:cNvPicPr/>
          <p:nvPr/>
        </p:nvPicPr>
        <p:blipFill>
          <a:blip r:embed="rId2"/>
          <a:srcRect l="2883" t="9397" r="25301" b="6888"/>
          <a:stretch/>
        </p:blipFill>
        <p:spPr>
          <a:xfrm>
            <a:off x="0" y="0"/>
            <a:ext cx="6093360" cy="685548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Bild 17" descr=""/>
          <p:cNvPicPr/>
          <p:nvPr/>
        </p:nvPicPr>
        <p:blipFill>
          <a:blip r:embed="rId2"/>
          <a:srcRect l="-2496" t="9397" r="30683" b="6888"/>
          <a:stretch/>
        </p:blipFill>
        <p:spPr>
          <a:xfrm>
            <a:off x="0" y="0"/>
            <a:ext cx="6093000" cy="6855480"/>
          </a:xfrm>
          <a:prstGeom prst="rect">
            <a:avLst/>
          </a:prstGeom>
          <a:ln w="0">
            <a:noFill/>
          </a:ln>
        </p:spPr>
      </p:pic>
      <p:pic>
        <p:nvPicPr>
          <p:cNvPr id="87" name="Bild 12" descr=""/>
          <p:cNvPicPr/>
          <p:nvPr/>
        </p:nvPicPr>
        <p:blipFill>
          <a:blip r:embed="rId3"/>
          <a:stretch/>
        </p:blipFill>
        <p:spPr>
          <a:xfrm>
            <a:off x="457560" y="32076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Bild 17" descr=""/>
          <p:cNvPicPr/>
          <p:nvPr/>
        </p:nvPicPr>
        <p:blipFill>
          <a:blip r:embed="rId2"/>
          <a:srcRect l="-2496" t="9397" r="30683" b="6888"/>
          <a:stretch/>
        </p:blipFill>
        <p:spPr>
          <a:xfrm>
            <a:off x="0" y="0"/>
            <a:ext cx="6093000" cy="6855480"/>
          </a:xfrm>
          <a:prstGeom prst="rect">
            <a:avLst/>
          </a:prstGeom>
          <a:ln w="0">
            <a:noFill/>
          </a:ln>
        </p:spPr>
      </p:pic>
      <p:pic>
        <p:nvPicPr>
          <p:cNvPr id="91" name="Bildplatzhalter 2" descr="alumni-club-logo.png"/>
          <p:cNvPicPr/>
          <p:nvPr/>
        </p:nvPicPr>
        <p:blipFill>
          <a:blip r:embed="rId3"/>
          <a:srcRect l="0" t="12120" r="0" b="9413"/>
          <a:stretch/>
        </p:blipFill>
        <p:spPr>
          <a:xfrm>
            <a:off x="457560" y="1354320"/>
            <a:ext cx="1995840" cy="651960"/>
          </a:xfrm>
          <a:prstGeom prst="rect">
            <a:avLst/>
          </a:prstGeom>
          <a:ln w="0">
            <a:noFill/>
          </a:ln>
        </p:spPr>
      </p:pic>
      <p:pic>
        <p:nvPicPr>
          <p:cNvPr id="92" name="Bild 12" descr=""/>
          <p:cNvPicPr/>
          <p:nvPr/>
        </p:nvPicPr>
        <p:blipFill>
          <a:blip r:embed="rId4"/>
          <a:stretch/>
        </p:blipFill>
        <p:spPr>
          <a:xfrm>
            <a:off x="457560" y="320760"/>
            <a:ext cx="1995840" cy="6609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5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Bild 14" descr=""/>
          <p:cNvPicPr/>
          <p:nvPr/>
        </p:nvPicPr>
        <p:blipFill>
          <a:blip r:embed="rId2"/>
          <a:srcRect l="0" t="9397" r="0" b="48669"/>
          <a:stretch/>
        </p:blipFill>
        <p:spPr>
          <a:xfrm>
            <a:off x="797400" y="0"/>
            <a:ext cx="8485560" cy="3432600"/>
          </a:xfrm>
          <a:prstGeom prst="rect">
            <a:avLst/>
          </a:prstGeom>
          <a:ln w="0">
            <a:noFill/>
          </a:ln>
        </p:spPr>
      </p:pic>
      <p:sp>
        <p:nvSpPr>
          <p:cNvPr id="96" name="Rectangle 8"/>
          <p:cNvSpPr/>
          <p:nvPr/>
        </p:nvSpPr>
        <p:spPr>
          <a:xfrm>
            <a:off x="0" y="3430440"/>
            <a:ext cx="12189600" cy="34250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97" name="Bild 15" descr=""/>
          <p:cNvPicPr/>
          <p:nvPr/>
        </p:nvPicPr>
        <p:blipFill>
          <a:blip r:embed="rId3"/>
          <a:srcRect l="0" t="51219" r="0" b="6888"/>
          <a:stretch/>
        </p:blipFill>
        <p:spPr>
          <a:xfrm>
            <a:off x="797400" y="3426120"/>
            <a:ext cx="8485560" cy="3429360"/>
          </a:xfrm>
          <a:prstGeom prst="rect">
            <a:avLst/>
          </a:prstGeom>
          <a:ln w="0">
            <a:noFill/>
          </a:ln>
        </p:spPr>
      </p:pic>
      <p:pic>
        <p:nvPicPr>
          <p:cNvPr id="98" name="Bild 11" descr=""/>
          <p:cNvPicPr/>
          <p:nvPr/>
        </p:nvPicPr>
        <p:blipFill>
          <a:blip r:embed="rId4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5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100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D950F06-2DED-41C7-A711-A58DA4844C96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3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106" name="PlaceHolder 1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F4CCD7F-FEBD-440A-8BC7-2CC6701A4029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8"/>
          <p:cNvSpPr/>
          <p:nvPr/>
        </p:nvSpPr>
        <p:spPr>
          <a:xfrm>
            <a:off x="0" y="0"/>
            <a:ext cx="1789560" cy="685548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9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sldNum" idx="1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97FBE5E-4AC4-4A81-9441-0C2B57931807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18"/>
          <p:cNvSpPr/>
          <p:nvPr/>
        </p:nvSpPr>
        <p:spPr>
          <a:xfrm>
            <a:off x="0" y="0"/>
            <a:ext cx="2772000" cy="6855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2" name="그룹 6"/>
          <p:cNvGrpSpPr/>
          <p:nvPr/>
        </p:nvGrpSpPr>
        <p:grpSpPr>
          <a:xfrm>
            <a:off x="1059120" y="3809880"/>
            <a:ext cx="587520" cy="585000"/>
            <a:chOff x="1059120" y="3809880"/>
            <a:chExt cx="587520" cy="585000"/>
          </a:xfrm>
        </p:grpSpPr>
        <p:sp>
          <p:nvSpPr>
            <p:cNvPr id="33" name="직사각형 7"/>
            <p:cNvSpPr/>
            <p:nvPr/>
          </p:nvSpPr>
          <p:spPr>
            <a:xfrm>
              <a:off x="1059120" y="3809880"/>
              <a:ext cx="144360" cy="585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직사각형 10"/>
            <p:cNvSpPr/>
            <p:nvPr/>
          </p:nvSpPr>
          <p:spPr>
            <a:xfrm rot="5400000">
              <a:off x="1355400" y="4103640"/>
              <a:ext cx="144360" cy="4381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pic>
        <p:nvPicPr>
          <p:cNvPr id="35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"/>
          <p:cNvSpPr/>
          <p:nvPr/>
        </p:nvSpPr>
        <p:spPr>
          <a:xfrm>
            <a:off x="0" y="0"/>
            <a:ext cx="6100920" cy="6855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7" name="그룹 3"/>
          <p:cNvGrpSpPr/>
          <p:nvPr/>
        </p:nvGrpSpPr>
        <p:grpSpPr>
          <a:xfrm>
            <a:off x="4937400" y="323280"/>
            <a:ext cx="587520" cy="585000"/>
            <a:chOff x="4937400" y="323280"/>
            <a:chExt cx="587520" cy="585000"/>
          </a:xfrm>
        </p:grpSpPr>
        <p:sp>
          <p:nvSpPr>
            <p:cNvPr id="38" name="직사각형 4"/>
            <p:cNvSpPr/>
            <p:nvPr/>
          </p:nvSpPr>
          <p:spPr>
            <a:xfrm rot="10800000">
              <a:off x="5380560" y="323280"/>
              <a:ext cx="144360" cy="585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9" name="직사각형 5"/>
            <p:cNvSpPr/>
            <p:nvPr/>
          </p:nvSpPr>
          <p:spPr>
            <a:xfrm rot="16200000">
              <a:off x="5084280" y="176400"/>
              <a:ext cx="144360" cy="4381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40" name="그룹 6"/>
          <p:cNvGrpSpPr/>
          <p:nvPr/>
        </p:nvGrpSpPr>
        <p:grpSpPr>
          <a:xfrm>
            <a:off x="678960" y="5597640"/>
            <a:ext cx="587520" cy="585000"/>
            <a:chOff x="678960" y="5597640"/>
            <a:chExt cx="587520" cy="585000"/>
          </a:xfrm>
        </p:grpSpPr>
        <p:sp>
          <p:nvSpPr>
            <p:cNvPr id="41" name="직사각형 7"/>
            <p:cNvSpPr/>
            <p:nvPr/>
          </p:nvSpPr>
          <p:spPr>
            <a:xfrm>
              <a:off x="678960" y="5597640"/>
              <a:ext cx="144360" cy="585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42" name="직사각형 10"/>
            <p:cNvSpPr/>
            <p:nvPr/>
          </p:nvSpPr>
          <p:spPr>
            <a:xfrm rot="5400000">
              <a:off x="975240" y="5891400"/>
              <a:ext cx="144360" cy="4381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2DC3CE9-E34D-48D9-A4B7-F53C7C1CF543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07F55EE-84E7-4FBC-9BAC-13D60FD2D689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79D44DB-FA18-49C3-A917-82C23A32D098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05F6F7F-13EA-474B-93DC-A280D5736DEA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7600" cy="685548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6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microsoft.com/office/2007/relationships/hdphoto" Target="../media/hdphoto1.wdp"/><Relationship Id="rId3" Type="http://schemas.openxmlformats.org/officeDocument/2006/relationships/slideLayout" Target="../slideLayouts/slideLayout1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slideLayout" Target="../slideLayouts/slideLayout1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1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wmf"/><Relationship Id="rId3" Type="http://schemas.openxmlformats.org/officeDocument/2006/relationships/slideLayout" Target="../slideLayouts/slideLayout18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8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jpe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1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5.wmf"/><Relationship Id="rId3" Type="http://schemas.openxmlformats.org/officeDocument/2006/relationships/image" Target="../media/image36.wmf"/><Relationship Id="rId4" Type="http://schemas.openxmlformats.org/officeDocument/2006/relationships/image" Target="../media/image37.png"/><Relationship Id="rId5" Type="http://schemas.openxmlformats.org/officeDocument/2006/relationships/hyperlink" Target="mailto:info@dfh-ufa.org" TargetMode="External"/><Relationship Id="rId6" Type="http://schemas.openxmlformats.org/officeDocument/2006/relationships/hyperlink" Target="http://www.dfh-ufa.org/" TargetMode="External"/><Relationship Id="rId7" Type="http://schemas.openxmlformats.org/officeDocument/2006/relationships/image" Target="../media/image38.png"/><Relationship Id="rId8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wmf"/><Relationship Id="rId3" Type="http://schemas.openxmlformats.org/officeDocument/2006/relationships/slideLayout" Target="../slideLayouts/slideLayout1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slideLayout" Target="../slideLayouts/slideLayout1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rafik 1" descr=""/>
          <p:cNvPicPr/>
          <p:nvPr/>
        </p:nvPicPr>
        <p:blipFill>
          <a:blip r:embed="rId1"/>
          <a:srcRect l="-157" t="3722" r="157" b="11906"/>
          <a:stretch/>
        </p:blipFill>
        <p:spPr>
          <a:xfrm>
            <a:off x="-22320" y="-12600"/>
            <a:ext cx="12220560" cy="6873120"/>
          </a:xfrm>
          <a:prstGeom prst="rect">
            <a:avLst/>
          </a:prstGeom>
          <a:ln w="0">
            <a:noFill/>
          </a:ln>
        </p:spPr>
      </p:pic>
      <p:sp>
        <p:nvSpPr>
          <p:cNvPr id="112" name="PlaceHolder 1"/>
          <p:cNvSpPr>
            <a:spLocks noGrp="1"/>
          </p:cNvSpPr>
          <p:nvPr>
            <p:ph/>
          </p:nvPr>
        </p:nvSpPr>
        <p:spPr>
          <a:xfrm>
            <a:off x="4004280" y="4244400"/>
            <a:ext cx="7575840" cy="612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rIns="72000" tIns="72000" bIns="0" anchor="ctr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L’Université franco-allemande 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7016760" y="4910040"/>
            <a:ext cx="4563000" cy="2556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rIns="72000" tIns="36000" bIns="0" anchor="ctr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Un cursus – deux</a:t>
            </a:r>
            <a:r>
              <a:rPr b="0" lang="fr-FR" sz="1800" spc="-1" strike="noStrike" baseline="30000">
                <a:solidFill>
                  <a:srgbClr val="ffffff"/>
                </a:solidFill>
                <a:latin typeface="Arial"/>
                <a:ea typeface="Arial Unicode MS"/>
              </a:rPr>
              <a:t> </a:t>
            </a:r>
            <a:r>
              <a:rPr b="0" lang="fr-FR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pays</a:t>
            </a:r>
            <a:r>
              <a:rPr b="0" lang="de-DE" sz="1800" spc="-1" strike="noStrike" baseline="3000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b="0" lang="fr-FR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 – deux diplômes</a:t>
            </a:r>
            <a:r>
              <a:rPr b="0" lang="de-DE" sz="1800" spc="-1" strike="noStrike" baseline="3000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1742040" y="5456160"/>
            <a:ext cx="9837720" cy="61200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txBody>
          <a:bodyPr lIns="72000" rIns="72000" tIns="72000" bIns="0" anchor="ctr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Arial"/>
                <a:ea typeface="Arial Unicode MS"/>
              </a:rPr>
              <a:t>Die Deutsch-Französische Hochschule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6451560" y="6124320"/>
            <a:ext cx="5128200" cy="25560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txBody>
          <a:bodyPr lIns="72000" rIns="72000" tIns="36000" bIns="0" anchor="t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Ein Studium – Zwei Länder</a:t>
            </a:r>
            <a:r>
              <a:rPr b="0" lang="de-DE" sz="1800" spc="-1" strike="noStrike" baseline="3000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b="0" lang="de-DE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 – Zwei Zeugnisse</a:t>
            </a:r>
            <a:r>
              <a:rPr b="0" lang="de-DE" sz="1800" spc="-1" strike="noStrike" baseline="3000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b="0" lang="de-DE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advTm="5000" p14:dur="700">
        <p:fade/>
      </p:transition>
    </mc:Choice>
    <mc:Fallback>
      <p:transition spd="med" advTm="5000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/>
          </p:nvPr>
        </p:nvSpPr>
        <p:spPr>
          <a:xfrm>
            <a:off x="459360" y="36936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large éventail de disciplines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…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eine breite Auswahl an Disziplinen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Grafik 154" descr=""/>
          <p:cNvPicPr/>
          <p:nvPr/>
        </p:nvPicPr>
        <p:blipFill>
          <a:blip r:embed="rId1"/>
          <a:stretch/>
        </p:blipFill>
        <p:spPr>
          <a:xfrm>
            <a:off x="459360" y="1067040"/>
            <a:ext cx="9788400" cy="52488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9CE1ABA0-BBC1-49E1-B625-110B3E150570}" type="slidenum">
              <a:t>10</a:t>
            </a:fld>
          </a:p>
        </p:txBody>
      </p:sp>
    </p:spTree>
  </p:cSld>
  <p:transition spd="slow" advTm="5000">
    <p:push dir="u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/>
          </p:nvPr>
        </p:nvSpPr>
        <p:spPr>
          <a:xfrm>
            <a:off x="459360" y="71820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…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stets innovativ, dank regelmäßiger Neuzugänge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toujours innovante, grâce à des ajouts réguliers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89" name="Tabelle 14"/>
          <p:cNvGraphicFramePr/>
          <p:nvPr/>
        </p:nvGraphicFramePr>
        <p:xfrm>
          <a:off x="468720" y="1160640"/>
          <a:ext cx="11113200" cy="5117400"/>
        </p:xfrm>
        <a:graphic>
          <a:graphicData uri="http://schemas.openxmlformats.org/drawingml/2006/table">
            <a:tbl>
              <a:tblPr/>
              <a:tblGrid>
                <a:gridCol w="6081840"/>
                <a:gridCol w="3982680"/>
                <a:gridCol w="1049040"/>
              </a:tblGrid>
              <a:tr h="458640">
                <a:tc>
                  <a:txBody>
                    <a:bodyPr lIns="72000" rIns="72000" anchor="t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1" lang="de-DE" sz="1400" spc="-1" strike="noStrike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Nouveau cursus à partir de la rentrée 2024 //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1" lang="de-DE" sz="1400" spc="-1" strike="noStrike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Neue DFH-Studiengänge ab dem Wintersemsester 2024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72000" rIns="72000" anchor="t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1" lang="fr-FR" sz="1400" spc="-1" strike="noStrike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Lieu</a:t>
                      </a:r>
                      <a:r>
                        <a:rPr b="1" lang="de-DE" sz="1400" spc="-1" strike="noStrike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 et Institution partenaire française //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1" lang="de-DE" sz="1400" spc="-1" strike="noStrike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Ort und Deutsche Partnerinstitution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72000" rIns="72000" anchor="t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1" lang="de-DE" sz="1400" spc="-1" strike="noStrike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Niveau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64728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fr-FR" sz="1400" spc="-1" strike="noStrike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Cursus Intégré pour la Formation Transfrontalière des Enseignants (CIFTE) second degré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Integrierter Bachelorstudiengang Lehramt Sekundarstufe 1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Mulhouse (UHA Mulhouse)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Freiburg (PH Freiburg)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Licence //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Bachelor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  <a:tr h="9306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Etudes franco-allemandes: communication et coopération internationales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Deutsch-Französische Studien: Internationale Kommunikation und Kooperation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Metz (</a:t>
                      </a: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U Lorraine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Speyer (U Speyer)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Saarbrücken (U Saarland)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192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Philosophie et études culturelles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Philosophie und Kulturwissenschaften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Paris (</a:t>
                      </a: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U Paris 1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Frankfurt (Oder) (U Frankfurt (Oder))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  <a:tr h="9306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Études franco-allemandes : communication interculturelle : langue, littérature, média, arts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Deutsch-Französischen Studien – Interkulturelle Kommunikation: Sprache, Literatur, Medien, Kunst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Toulouse (</a:t>
                      </a: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U Toulouse 2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Düsseldorf (</a:t>
                      </a: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U Düsseldorf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174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Génie électrique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Elektrotechnik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Strasbourg (INSA Strasbourg)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Karlsruhe (HS Karlsruhe)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Diplôme //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  <a:tr h="6174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Ingénerie des Systèmes Complexes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Communications and Signal Processing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Metz (U Lorraine)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Ilmenau (TU Ilmenau)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85DC7259-5B3D-4901-8A13-D25804228D80}" type="slidenum">
              <a:t>11</a:t>
            </a:fld>
          </a:p>
        </p:txBody>
      </p:sp>
    </p:spTree>
  </p:cSld>
  <p:transition spd="slow" advTm="5000">
    <p:push dir="u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Bildplatzhalter 11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55" t="42" r="1843" b="42"/>
          <a:stretch/>
        </p:blipFill>
        <p:spPr>
          <a:xfrm>
            <a:off x="5891400" y="0"/>
            <a:ext cx="6305760" cy="6855480"/>
          </a:xfrm>
          <a:prstGeom prst="rect">
            <a:avLst/>
          </a:prstGeom>
          <a:ln w="0">
            <a:noFill/>
          </a:ln>
        </p:spPr>
      </p:pic>
      <p:sp>
        <p:nvSpPr>
          <p:cNvPr id="191" name="PlaceHolder 1"/>
          <p:cNvSpPr>
            <a:spLocks noGrp="1"/>
          </p:cNvSpPr>
          <p:nvPr>
            <p:ph/>
          </p:nvPr>
        </p:nvSpPr>
        <p:spPr>
          <a:xfrm>
            <a:off x="452880" y="2437560"/>
            <a:ext cx="5253480" cy="11959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Pourquoi des études franco-allemandes ?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52880" y="4320000"/>
            <a:ext cx="5253480" cy="1715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accent2"/>
                </a:solidFill>
                <a:latin typeface="Arial"/>
                <a:ea typeface="Arial Unicode MS"/>
              </a:rPr>
              <a:t>Warum deutsch-französisch studieren?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5000">
    <p:push dir="u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hteck 9"/>
          <p:cNvSpPr/>
          <p:nvPr/>
        </p:nvSpPr>
        <p:spPr>
          <a:xfrm>
            <a:off x="0" y="0"/>
            <a:ext cx="12222360" cy="685548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94" name="PlaceHolder 1"/>
          <p:cNvSpPr>
            <a:spLocks noGrp="1"/>
          </p:cNvSpPr>
          <p:nvPr>
            <p:ph/>
          </p:nvPr>
        </p:nvSpPr>
        <p:spPr>
          <a:xfrm>
            <a:off x="459360" y="30780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Vos avantages en un coup d'œil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Eure Vorteile auf einen Blick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sldNum" idx="25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660050D-D318-4CDC-8FDF-7D6930DD73AD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97" name="Gruppieren 13"/>
          <p:cNvGrpSpPr/>
          <p:nvPr/>
        </p:nvGrpSpPr>
        <p:grpSpPr>
          <a:xfrm>
            <a:off x="0" y="2287440"/>
            <a:ext cx="3603240" cy="4066560"/>
            <a:chOff x="0" y="2287440"/>
            <a:chExt cx="3603240" cy="4066560"/>
          </a:xfrm>
        </p:grpSpPr>
        <p:pic>
          <p:nvPicPr>
            <p:cNvPr id="198" name="Grafik 12" descr=""/>
            <p:cNvPicPr/>
            <p:nvPr/>
          </p:nvPicPr>
          <p:blipFill>
            <a:blip r:embed="rId1"/>
            <a:stretch/>
          </p:blipFill>
          <p:spPr>
            <a:xfrm flipH="1">
              <a:off x="148320" y="2287440"/>
              <a:ext cx="2508840" cy="4066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9" name="Grafik 11" descr=""/>
            <p:cNvPicPr/>
            <p:nvPr/>
          </p:nvPicPr>
          <p:blipFill>
            <a:blip r:embed="rId2"/>
            <a:srcRect l="0" t="7071" r="0" b="23839"/>
            <a:stretch/>
          </p:blipFill>
          <p:spPr>
            <a:xfrm>
              <a:off x="0" y="4194360"/>
              <a:ext cx="3603240" cy="215928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726694047"/>
              </p:ext>
            </p:extLst>
          </p:nvPr>
        </p:nvGraphicFramePr>
        <p:xfrm>
          <a:off x="982440" y="964440"/>
          <a:ext cx="11207160" cy="5624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transition spd="slow" advTm="5000">
    <p:push dir="u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/>
          </p:nvPr>
        </p:nvSpPr>
        <p:spPr>
          <a:xfrm>
            <a:off x="483840" y="345240"/>
            <a:ext cx="9112680" cy="3358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Nos offres supplémentaires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sldNum" idx="26"/>
          </p:nvPr>
        </p:nvSpPr>
        <p:spPr>
          <a:xfrm>
            <a:off x="8659080" y="633024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75AF10C-8782-4520-A580-F07573264135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202" name="Gruppieren 33"/>
          <p:cNvGrpSpPr/>
          <p:nvPr/>
        </p:nvGrpSpPr>
        <p:grpSpPr>
          <a:xfrm>
            <a:off x="5803920" y="1674000"/>
            <a:ext cx="716040" cy="3831480"/>
            <a:chOff x="5803920" y="1674000"/>
            <a:chExt cx="716040" cy="3831480"/>
          </a:xfrm>
        </p:grpSpPr>
        <p:pic>
          <p:nvPicPr>
            <p:cNvPr id="203" name="Grafik 12" descr=""/>
            <p:cNvPicPr/>
            <p:nvPr/>
          </p:nvPicPr>
          <p:blipFill>
            <a:blip r:embed="rId1"/>
            <a:stretch/>
          </p:blipFill>
          <p:spPr>
            <a:xfrm>
              <a:off x="5803920" y="1674000"/>
              <a:ext cx="694440" cy="617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4" name="Grafik 13" descr=""/>
            <p:cNvPicPr/>
            <p:nvPr/>
          </p:nvPicPr>
          <p:blipFill>
            <a:blip r:embed="rId2"/>
            <a:stretch/>
          </p:blipFill>
          <p:spPr>
            <a:xfrm>
              <a:off x="5814720" y="2745720"/>
              <a:ext cx="694440" cy="617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5" name="Grafik 10" descr=""/>
            <p:cNvPicPr/>
            <p:nvPr/>
          </p:nvPicPr>
          <p:blipFill>
            <a:blip r:embed="rId3"/>
            <a:stretch/>
          </p:blipFill>
          <p:spPr>
            <a:xfrm>
              <a:off x="5825520" y="3817080"/>
              <a:ext cx="694440" cy="617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6" name="Grafik 14" descr=""/>
            <p:cNvPicPr/>
            <p:nvPr/>
          </p:nvPicPr>
          <p:blipFill>
            <a:blip r:embed="rId4"/>
            <a:stretch/>
          </p:blipFill>
          <p:spPr>
            <a:xfrm>
              <a:off x="5803920" y="4888800"/>
              <a:ext cx="696960" cy="616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07" name="Text Box 6"/>
          <p:cNvSpPr/>
          <p:nvPr/>
        </p:nvSpPr>
        <p:spPr>
          <a:xfrm>
            <a:off x="6692040" y="1570320"/>
            <a:ext cx="4833360" cy="399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Interkulturelle</a:t>
            </a:r>
            <a:r>
              <a:rPr b="1" lang="fr-FR" sz="1600" spc="-1" strike="noStrike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b="1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Workshops</a:t>
            </a:r>
            <a:r>
              <a:rPr b="1" lang="fr-FR" sz="1600" spc="-1" strike="noStrike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b="0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ideale Vorbereitung auf die Arbeitssuche auf dem internationalen Arbeitsmarkt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Exzellenz- und Dissertationspreise</a:t>
            </a:r>
            <a:r>
              <a:rPr b="0" lang="fr-FR" sz="1600" spc="-1" strike="noStrike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b="0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Auszeichnung</a:t>
            </a:r>
            <a:r>
              <a:rPr b="0" lang="fr-FR" sz="1600" spc="-1" strike="noStrike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b="0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von Absolvent*innen, die fachliche und interkulturelle Exzellenz bewiesen haben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Wirtschaftskontakte</a:t>
            </a:r>
            <a:r>
              <a:rPr b="0" lang="fr-FR" sz="1600" spc="-1" strike="noStrike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b="0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Kooperationen mit diversen Wirtschaftsakteuren, gemeinsame Veranstaltungen, Finanzierung von Stipendien, Weiterleitung relevanter Stellenangebote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Alumni-Netzwerke</a:t>
            </a:r>
            <a:r>
              <a:rPr b="0" lang="fr-FR" sz="1600" spc="-1" strike="noStrike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b="0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finanzielle</a:t>
            </a:r>
            <a:r>
              <a:rPr b="0" lang="fr-FR" sz="1600" spc="-1" strike="noStrike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b="0" lang="de-DE" sz="1600" spc="-1" strike="noStrike">
                <a:solidFill>
                  <a:srgbClr val="827360"/>
                </a:solidFill>
                <a:latin typeface="Arial"/>
                <a:ea typeface="MS PGothic"/>
              </a:rPr>
              <a:t>und inhaltliche Förderung von Alumni-Vereinen, breites Netzwerk fächerübergreifender Kontakte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Text Box 5"/>
          <p:cNvSpPr/>
          <p:nvPr/>
        </p:nvSpPr>
        <p:spPr>
          <a:xfrm>
            <a:off x="483840" y="1570320"/>
            <a:ext cx="5148360" cy="399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Ateliers interculturels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préparation idéale pour la recherche d’emploi sur le marché du travail international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Prix d’Excellence et Prix de la Meilleure Thèse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récompense pour les diplômé*es ayant démontré leur excellence aux niveaux scientifique et interculturel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Relations entreprises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partenariats avec différents acteurs économiques, manifestations communes, bourses d’entreprises, relai d’offres d’emploi pertinentes 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Réseaux de diplômé*es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soutien financier et conceptuel pour les associations de diplômé*es, large réseau de contacts interdisciplinaires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/>
          </p:nvPr>
        </p:nvSpPr>
        <p:spPr>
          <a:xfrm>
            <a:off x="459360" y="71820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Unsere Zusatzangebote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5000">
    <p:push dir="u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/>
          </p:nvPr>
        </p:nvSpPr>
        <p:spPr>
          <a:xfrm>
            <a:off x="459360" y="71820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Weg frei für Eure Entfaltung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Voie libre pour votre épanouissement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TextBox 3"/>
          <p:cNvSpPr/>
          <p:nvPr/>
        </p:nvSpPr>
        <p:spPr>
          <a:xfrm>
            <a:off x="459360" y="2230200"/>
            <a:ext cx="5294160" cy="37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Excellence dans la discipline étudiée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Compétences linguistiques, générales et spécialisées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Expérience à l’étranger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Accès au monde du travail grâce aux stages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Flexibilité &amp; mobilité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Engagement &amp; persévérance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Compétences interculturelles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Esprit d’équipe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Wingdings" charset="2"/>
              <a:buChar char="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En bref : un développement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personnel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 incomparable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TextBox 4"/>
          <p:cNvSpPr/>
          <p:nvPr/>
        </p:nvSpPr>
        <p:spPr>
          <a:xfrm>
            <a:off x="459360" y="1603080"/>
            <a:ext cx="5294160" cy="58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defTabSz="914400">
              <a:lnSpc>
                <a:spcPct val="90000"/>
              </a:lnSpc>
            </a:pP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L’acquisition de compétences bien au-delà des études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TextBox 7"/>
          <p:cNvSpPr/>
          <p:nvPr/>
        </p:nvSpPr>
        <p:spPr>
          <a:xfrm>
            <a:off x="6132960" y="2191680"/>
            <a:ext cx="5446800" cy="410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Ausgezeichnetes Fachwissen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Sprachkompetenz allgemein &amp; spezifisch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Auslandserfahrung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Berufserfahrung durch Praktika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Flexibilität &amp; Mobilität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Engagement &amp; Belastbarkeit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Interkulturelle Kompetenz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Teamfähigkeit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Wingdings" charset="2"/>
              <a:buChar char="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Kurz gesagt: eine unvergleichliche </a:t>
            </a:r>
            <a:r>
              <a:rPr b="1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Persönlichkeitsentwicklung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TextBox 8"/>
          <p:cNvSpPr/>
          <p:nvPr/>
        </p:nvSpPr>
        <p:spPr>
          <a:xfrm>
            <a:off x="6132960" y="1603080"/>
            <a:ext cx="5446800" cy="33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defTabSz="914400">
              <a:lnSpc>
                <a:spcPct val="90000"/>
              </a:lnSpc>
            </a:pPr>
            <a:r>
              <a:rPr b="1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Kompetenzerwerb weit über das Studium hinaus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CCE5CA66-0114-48BA-A8B6-672E2F2853AA}" type="slidenum">
              <a:t>15</a:t>
            </a:fld>
          </a:p>
        </p:txBody>
      </p:sp>
    </p:spTree>
  </p:cSld>
  <p:transition spd="slow" advTm="4000">
    <p:push dir="u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/>
          </p:nvPr>
        </p:nvSpPr>
        <p:spPr>
          <a:xfrm>
            <a:off x="459360" y="30708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Votre tremplin professionnel 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459360" y="70200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Euer Karrieresprungbrett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TextBox 4"/>
          <p:cNvSpPr/>
          <p:nvPr/>
        </p:nvSpPr>
        <p:spPr>
          <a:xfrm>
            <a:off x="4692960" y="1495080"/>
            <a:ext cx="7013880" cy="18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parcours européen certifié par l’UFA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Une qualification idéale pour réussir et vous épanouir sur un marché du travail international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réseau européen et international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Offre d’ateliers pour booster vos candidature à l’international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TextBox 10"/>
          <p:cNvSpPr/>
          <p:nvPr/>
        </p:nvSpPr>
        <p:spPr>
          <a:xfrm>
            <a:off x="1477800" y="1646280"/>
            <a:ext cx="303696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ts val="2999"/>
              </a:lnSpc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Vos études avec l’UFA : Une plus-value indéniable sur le marché du travail à l’international !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Foliennummernplatzhalter 9"/>
          <p:cNvSpPr/>
          <p:nvPr/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2A23F577-7876-47F1-94BC-0EF351B364F2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TextBox 4"/>
          <p:cNvSpPr/>
          <p:nvPr/>
        </p:nvSpPr>
        <p:spPr>
          <a:xfrm>
            <a:off x="4685760" y="3656160"/>
            <a:ext cx="7013880" cy="228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 durch die DFH zertifizierter europäischer Bildungsweg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Eine perfekte Ausbildung, um in einem internationalen Arbeitsmarkt erfolgreich zu sein und sich zu entfalten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 europäisches und internationales Netzwerk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Angebot von interkulturellen Workshops, um Eure internationalen Bewerbungen zu unterstützen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TextBox 10"/>
          <p:cNvSpPr/>
          <p:nvPr/>
        </p:nvSpPr>
        <p:spPr>
          <a:xfrm>
            <a:off x="1470600" y="4000320"/>
            <a:ext cx="3036960" cy="159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ts val="2999"/>
              </a:lnSpc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Euer Studium bei der DFH: Ein Plus auf dem internationalen Arbeitsmarkt!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3" name="Bild 30" descr=""/>
          <p:cNvPicPr/>
          <p:nvPr/>
        </p:nvPicPr>
        <p:blipFill>
          <a:blip r:embed="rId1"/>
          <a:stretch/>
        </p:blipFill>
        <p:spPr>
          <a:xfrm>
            <a:off x="552960" y="4435200"/>
            <a:ext cx="739440" cy="739440"/>
          </a:xfrm>
          <a:prstGeom prst="rect">
            <a:avLst/>
          </a:prstGeom>
          <a:ln w="0">
            <a:noFill/>
          </a:ln>
        </p:spPr>
      </p:pic>
      <p:pic>
        <p:nvPicPr>
          <p:cNvPr id="224" name="Bild 2" descr=""/>
          <p:cNvPicPr/>
          <p:nvPr/>
        </p:nvPicPr>
        <p:blipFill>
          <a:blip r:embed="rId2"/>
          <a:stretch/>
        </p:blipFill>
        <p:spPr>
          <a:xfrm>
            <a:off x="552960" y="2058840"/>
            <a:ext cx="746280" cy="746280"/>
          </a:xfrm>
          <a:prstGeom prst="rect">
            <a:avLst/>
          </a:prstGeom>
          <a:ln w="0">
            <a:noFill/>
          </a:ln>
        </p:spPr>
      </p:pic>
    </p:spTree>
  </p:cSld>
  <p:transition spd="slow" advTm="5000">
    <p:push dir="u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rafik 6" descr=""/>
          <p:cNvPicPr/>
          <p:nvPr/>
        </p:nvPicPr>
        <p:blipFill>
          <a:blip r:embed="rId1"/>
          <a:srcRect l="-2" t="10767" r="239" b="18275"/>
          <a:stretch/>
        </p:blipFill>
        <p:spPr>
          <a:xfrm>
            <a:off x="-176760" y="-116280"/>
            <a:ext cx="12463200" cy="7167600"/>
          </a:xfrm>
          <a:prstGeom prst="rect">
            <a:avLst/>
          </a:prstGeom>
          <a:ln w="0">
            <a:noFill/>
          </a:ln>
        </p:spPr>
      </p:pic>
      <p:sp>
        <p:nvSpPr>
          <p:cNvPr id="226" name="Rechteck 11"/>
          <p:cNvSpPr/>
          <p:nvPr/>
        </p:nvSpPr>
        <p:spPr>
          <a:xfrm>
            <a:off x="-176760" y="-116280"/>
            <a:ext cx="12463200" cy="7167600"/>
          </a:xfrm>
          <a:prstGeom prst="rect">
            <a:avLst/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27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En résumé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Kurz zusammengefasst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459360" y="1596600"/>
            <a:ext cx="11265480" cy="4584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Die DFH ist ein Netzwerk von 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210 Hochschulen.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009fe3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Le réseau de l’UFA est composé de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210 établissements.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Ihr studiert gleichzeitig an einer deutschen und einer französischen Hochschule und erhaltet einen 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Doppelabschluss.</a:t>
            </a: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009fe3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L’UFA permet d’étudier simultanément dans un établissement allemand et un établissement français et d’obtenir un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double diplôme</a:t>
            </a: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194 Studiengänge in 134 Partnerstädten unseres Netzwerks stehen euch zur Auswahl.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MS PGothic"/>
              </a:rPr>
              <a:t>Vous pouvez choisir parmi </a:t>
            </a: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MS PGothic"/>
              </a:rPr>
              <a:t>194 cursus</a:t>
            </a: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MS PGothic"/>
              </a:rPr>
              <a:t> dans </a:t>
            </a: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MS PGothic"/>
              </a:rPr>
              <a:t>134 villes partenaires de notre réseau.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Die DFH unterstützt euren Auslandsaufenthalt mit 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350 Euro pro Monat.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009fe3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L’UFA vous soutient pour votre séjour à l'étranger à hauteur de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350 euros par mois</a:t>
            </a: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Der Doppelabschluss ist euer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 Karrieresprungbrett.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291240" indent="-285840" defTabSz="914400">
              <a:lnSpc>
                <a:spcPct val="100000"/>
              </a:lnSpc>
              <a:spcBef>
                <a:spcPts val="499"/>
              </a:spcBef>
              <a:buClr>
                <a:srgbClr val="009fe3"/>
              </a:buClr>
              <a:buSzPct val="6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Le double diplôme représente un véritable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tremplin professionnel</a:t>
            </a: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BEA034B0-5E8F-4818-9D02-0BD482D992A6}" type="slidenum">
              <a:t>17</a:t>
            </a:fld>
          </a:p>
        </p:txBody>
      </p:sp>
    </p:spTree>
  </p:cSld>
  <p:transition spd="slow" advTm="5000">
    <p:push dir="u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/>
          </p:nvPr>
        </p:nvSpPr>
        <p:spPr>
          <a:xfrm>
            <a:off x="235080" y="1319760"/>
            <a:ext cx="5459400" cy="5821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0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Comment candidater ?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235080" y="1904760"/>
            <a:ext cx="5459400" cy="1695240"/>
          </a:xfrm>
          <a:prstGeom prst="rect">
            <a:avLst/>
          </a:prstGeom>
          <a:solidFill>
            <a:schemeClr val="lt1">
              <a:alpha val="70000"/>
            </a:schemeClr>
          </a:solidFill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Scannez simplement ce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code QR 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pour accéder à notre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guide des études interactif en ligne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Vous y trouverez toutes les informations utiles sur votre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candidature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, le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déroulement des études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, leur contenu et, bien sûr, les bons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interlocuteur*trices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 dans nos institutions partenaires.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235080" y="3711960"/>
            <a:ext cx="5459400" cy="5821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000" spc="-1" strike="noStrike">
                <a:solidFill>
                  <a:schemeClr val="accent2"/>
                </a:solidFill>
                <a:latin typeface="Arial"/>
                <a:ea typeface="Arial Unicode MS"/>
              </a:rPr>
              <a:t>Wie bewerbe ich mich?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/>
          </p:nvPr>
        </p:nvSpPr>
        <p:spPr>
          <a:xfrm>
            <a:off x="235080" y="4296600"/>
            <a:ext cx="5459400" cy="1449000"/>
          </a:xfrm>
          <a:prstGeom prst="rect">
            <a:avLst/>
          </a:prstGeom>
          <a:solidFill>
            <a:schemeClr val="lt1">
              <a:alpha val="70000"/>
            </a:schemeClr>
          </a:solidFill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Einfach diesen </a:t>
            </a:r>
            <a:r>
              <a:rPr b="1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QR-Code einscannen </a:t>
            </a: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und schon landet ihr in unserem </a:t>
            </a:r>
            <a:r>
              <a:rPr b="1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interaktiven Online-Studienführer</a:t>
            </a: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Dort findet ihr alle Informationen zu </a:t>
            </a:r>
            <a:r>
              <a:rPr b="1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Bewerbung, Studienverlauf</a:t>
            </a: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, Studieninhalten und natürlich auch die richtigen </a:t>
            </a:r>
            <a:r>
              <a:rPr b="1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Ansprechpartner</a:t>
            </a: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 an unseren Partnerinstitutionen,.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5"/>
          <p:cNvSpPr>
            <a:spLocks noGrp="1"/>
          </p:cNvSpPr>
          <p:nvPr>
            <p:ph type="sldNum" idx="27"/>
          </p:nvPr>
        </p:nvSpPr>
        <p:spPr>
          <a:xfrm>
            <a:off x="934704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8902538-192A-4632-B1CB-1CB7BEB6A932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Bildplatzhalter 8" descr=""/>
          <p:cNvPicPr/>
          <p:nvPr/>
        </p:nvPicPr>
        <p:blipFill>
          <a:blip r:embed="rId1"/>
          <a:srcRect l="-190" t="366" r="6940" b="-366"/>
          <a:stretch/>
        </p:blipFill>
        <p:spPr>
          <a:xfrm rot="5400000">
            <a:off x="6289560" y="966240"/>
            <a:ext cx="6884640" cy="4920480"/>
          </a:xfrm>
          <a:prstGeom prst="rect">
            <a:avLst/>
          </a:prstGeom>
          <a:ln w="0">
            <a:noFill/>
          </a:ln>
        </p:spPr>
      </p:pic>
      <p:pic>
        <p:nvPicPr>
          <p:cNvPr id="236" name="Grafik 13" descr=""/>
          <p:cNvPicPr/>
          <p:nvPr/>
        </p:nvPicPr>
        <p:blipFill>
          <a:blip r:embed="rId2"/>
          <a:srcRect l="4545" t="4564" r="4564" b="4545"/>
          <a:stretch/>
        </p:blipFill>
        <p:spPr>
          <a:xfrm>
            <a:off x="6131520" y="2291400"/>
            <a:ext cx="2272680" cy="2272680"/>
          </a:xfrm>
          <a:prstGeom prst="rect">
            <a:avLst/>
          </a:prstGeom>
          <a:ln w="0">
            <a:noFill/>
          </a:ln>
        </p:spPr>
      </p:pic>
    </p:spTree>
  </p:cSld>
  <p:transition spd="slow" advTm="4000">
    <p:push dir="u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/>
          </p:nvPr>
        </p:nvSpPr>
        <p:spPr>
          <a:xfrm>
            <a:off x="452160" y="3213720"/>
            <a:ext cx="5429880" cy="11239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buNone/>
              <a:tabLst>
                <a:tab algn="l" pos="0"/>
              </a:tabLst>
            </a:pPr>
            <a:br>
              <a:rPr sz="2800"/>
            </a:br>
            <a:br>
              <a:rPr sz="2800"/>
            </a:br>
            <a:r>
              <a:rPr b="0" lang="en-US" sz="2800" spc="-1" strike="noStrike">
                <a:solidFill>
                  <a:schemeClr val="dk1"/>
                </a:solidFill>
                <a:latin typeface="Arial"/>
                <a:ea typeface="Arial Unicode MS"/>
              </a:rPr>
              <a:t>Instagram                    LinkedIn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8" name="Grafik 2" descr=""/>
          <p:cNvPicPr/>
          <p:nvPr/>
        </p:nvPicPr>
        <p:blipFill>
          <a:blip r:embed="rId1"/>
          <a:stretch/>
        </p:blipFill>
        <p:spPr>
          <a:xfrm>
            <a:off x="235080" y="4606560"/>
            <a:ext cx="1943640" cy="1931400"/>
          </a:xfrm>
          <a:prstGeom prst="rect">
            <a:avLst/>
          </a:prstGeom>
          <a:ln w="0">
            <a:noFill/>
          </a:ln>
        </p:spPr>
      </p:pic>
      <p:pic>
        <p:nvPicPr>
          <p:cNvPr id="239" name="Bildplatzhalter 11" descr=""/>
          <p:cNvPicPr/>
          <p:nvPr/>
        </p:nvPicPr>
        <p:blipFill>
          <a:blip r:embed="rId2"/>
          <a:srcRect l="5601" t="0" r="5601" b="0"/>
          <a:stretch/>
        </p:blipFill>
        <p:spPr>
          <a:xfrm>
            <a:off x="6102360" y="0"/>
            <a:ext cx="6086880" cy="6855480"/>
          </a:xfrm>
          <a:prstGeom prst="rect">
            <a:avLst/>
          </a:prstGeom>
          <a:ln w="0">
            <a:noFill/>
          </a:ln>
        </p:spPr>
      </p:pic>
      <p:pic>
        <p:nvPicPr>
          <p:cNvPr id="240" name="Grafik 3" descr=""/>
          <p:cNvPicPr/>
          <p:nvPr/>
        </p:nvPicPr>
        <p:blipFill>
          <a:blip r:embed="rId3"/>
          <a:stretch/>
        </p:blipFill>
        <p:spPr>
          <a:xfrm>
            <a:off x="3555360" y="4517640"/>
            <a:ext cx="2108880" cy="2108880"/>
          </a:xfrm>
          <a:prstGeom prst="rect">
            <a:avLst/>
          </a:prstGeom>
          <a:ln w="0">
            <a:noFill/>
          </a:ln>
        </p:spPr>
      </p:pic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235080" y="1545120"/>
            <a:ext cx="2510280" cy="1813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2800" spc="-1" strike="noStrike">
                <a:solidFill>
                  <a:schemeClr val="accent1"/>
                </a:solidFill>
                <a:latin typeface="Arial"/>
                <a:ea typeface="Arial Unicode MS"/>
              </a:rPr>
              <a:t>Pour plus d’informations et d’aperçus, suivez-nous sur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Rechteck 10"/>
          <p:cNvSpPr/>
          <p:nvPr/>
        </p:nvSpPr>
        <p:spPr>
          <a:xfrm>
            <a:off x="2730960" y="1545120"/>
            <a:ext cx="3423600" cy="179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2800" spc="-1" strike="noStrike">
                <a:solidFill>
                  <a:schemeClr val="accent2"/>
                </a:solidFill>
                <a:latin typeface="Arial"/>
                <a:ea typeface="Arial Unicode MS"/>
              </a:rPr>
              <a:t>Für weitere Informationen </a:t>
            </a:r>
            <a:br>
              <a:rPr sz="2800"/>
            </a:br>
            <a:r>
              <a:rPr b="0" lang="de-DE" sz="28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und Einblicke </a:t>
            </a:r>
            <a:br>
              <a:rPr sz="2800"/>
            </a:br>
            <a:r>
              <a:rPr b="0" lang="de-DE" sz="2800" spc="-1" strike="noStrike">
                <a:solidFill>
                  <a:schemeClr val="accent2"/>
                </a:solidFill>
                <a:latin typeface="Arial"/>
                <a:ea typeface="Arial Unicode MS"/>
              </a:rPr>
              <a:t>folgt uns auf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/>
          </p:nvPr>
        </p:nvSpPr>
        <p:spPr>
          <a:xfrm>
            <a:off x="429840" y="2646000"/>
            <a:ext cx="5253480" cy="6314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Votre interlocutrice :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29840" y="4528080"/>
            <a:ext cx="5253480" cy="11732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Eure Ansprechpartnerin: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7616880" y="683640"/>
            <a:ext cx="38113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3000" spc="-1" strike="noStrike">
                <a:solidFill>
                  <a:schemeClr val="accent2"/>
                </a:solidFill>
                <a:latin typeface="Arial"/>
                <a:ea typeface="Arial Unicode MS"/>
              </a:rPr>
              <a:t>Name</a:t>
            </a:r>
            <a:endParaRPr b="0" lang="de-DE" sz="3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endParaRPr b="0" lang="de-DE" sz="3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3000" spc="-1" strike="noStrike">
                <a:solidFill>
                  <a:schemeClr val="accent2"/>
                </a:solidFill>
                <a:latin typeface="Arial"/>
                <a:ea typeface="Arial Unicode MS"/>
              </a:rPr>
              <a:t>Kontakt:</a:t>
            </a:r>
            <a:endParaRPr b="0" lang="de-DE" sz="3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3000" spc="-1" strike="noStrike" u="sng">
                <a:solidFill>
                  <a:schemeClr val="accent2"/>
                </a:solidFill>
                <a:uFillTx/>
                <a:latin typeface="Arial"/>
                <a:ea typeface="Arial Unicode MS"/>
              </a:rPr>
              <a:t>Mailadresse</a:t>
            </a:r>
            <a:endParaRPr b="0" lang="de-DE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103440" y="2622960"/>
            <a:ext cx="5324760" cy="1106280"/>
          </a:xfrm>
          <a:prstGeom prst="rect">
            <a:avLst/>
          </a:prstGeom>
          <a:noFill/>
          <a:ln w="0">
            <a:noFill/>
          </a:ln>
        </p:spPr>
        <p:txBody>
          <a:bodyPr numCol="2" spcCol="0" lIns="0" rIns="0" tIns="45720" bIns="45720" anchor="t">
            <a:noAutofit/>
          </a:bodyPr>
          <a:p>
            <a:pPr marL="571680" indent="-571680" algn="r" defTabSz="914400">
              <a:lnSpc>
                <a:spcPct val="80000"/>
              </a:lnSpc>
              <a:buClr>
                <a:srgbClr val="009cdd"/>
              </a:buClr>
              <a:buSzPct val="85000"/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XX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571680"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571680"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br>
              <a:rPr sz="1600"/>
            </a:br>
            <a:br>
              <a:rPr sz="1600"/>
            </a:b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571680" indent="-571680" algn="r" defTabSz="914400">
              <a:lnSpc>
                <a:spcPct val="80000"/>
              </a:lnSpc>
              <a:buClr>
                <a:srgbClr val="81725e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XX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103440" y="4023360"/>
            <a:ext cx="5324760" cy="1194480"/>
          </a:xfrm>
          <a:prstGeom prst="rect">
            <a:avLst/>
          </a:prstGeom>
          <a:noFill/>
          <a:ln w="0">
            <a:noFill/>
          </a:ln>
        </p:spPr>
        <p:txBody>
          <a:bodyPr numCol="2" spcCol="0" lIns="0" rIns="0" tIns="45720" bIns="45720" anchor="t">
            <a:noAutofit/>
          </a:bodyPr>
          <a:p>
            <a:pPr marL="571680" indent="-571680" algn="r" defTabSz="914400">
              <a:lnSpc>
                <a:spcPct val="80000"/>
              </a:lnSpc>
              <a:buClr>
                <a:srgbClr val="009cdd"/>
              </a:buClr>
              <a:buSzPct val="85000"/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XX</a:t>
            </a:r>
            <a:br>
              <a:rPr sz="1600"/>
            </a:br>
            <a:br>
              <a:rPr sz="1600"/>
            </a:b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 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571680" indent="-571680" algn="r" defTabSz="914400">
              <a:lnSpc>
                <a:spcPct val="80000"/>
              </a:lnSpc>
              <a:buClr>
                <a:srgbClr val="81725e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XX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"/>
          <p:cNvSpPr/>
          <p:nvPr/>
        </p:nvSpPr>
        <p:spPr>
          <a:xfrm>
            <a:off x="3060000" y="2520000"/>
            <a:ext cx="5039640" cy="1259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de-DE" sz="4000" spc="-1" strike="noStrike">
                <a:solidFill>
                  <a:srgbClr val="ffff00"/>
                </a:solidFill>
                <a:latin typeface="Arial"/>
                <a:ea typeface="Arial Unicode MS"/>
              </a:rPr>
              <a:t>À modifier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ruppierung 10"/>
          <p:cNvGrpSpPr/>
          <p:nvPr/>
        </p:nvGrpSpPr>
        <p:grpSpPr>
          <a:xfrm>
            <a:off x="2224080" y="1206720"/>
            <a:ext cx="7723440" cy="2340720"/>
            <a:chOff x="2224080" y="1206720"/>
            <a:chExt cx="7723440" cy="2340720"/>
          </a:xfrm>
        </p:grpSpPr>
        <p:pic>
          <p:nvPicPr>
            <p:cNvPr id="244" name="Bild 8" descr=""/>
            <p:cNvPicPr/>
            <p:nvPr/>
          </p:nvPicPr>
          <p:blipFill>
            <a:blip r:embed="rId1"/>
            <a:srcRect l="50093" t="0" r="0" b="0"/>
            <a:stretch/>
          </p:blipFill>
          <p:spPr>
            <a:xfrm>
              <a:off x="6089760" y="1206720"/>
              <a:ext cx="3857760" cy="2340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5" name="Bild 9" descr=""/>
            <p:cNvPicPr/>
            <p:nvPr/>
          </p:nvPicPr>
          <p:blipFill>
            <a:blip r:embed="rId2"/>
            <a:srcRect l="0" t="0" r="50016" b="0"/>
            <a:stretch/>
          </p:blipFill>
          <p:spPr>
            <a:xfrm>
              <a:off x="2224080" y="1206720"/>
              <a:ext cx="3863160" cy="2340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46" name="TextBox 50"/>
          <p:cNvSpPr/>
          <p:nvPr/>
        </p:nvSpPr>
        <p:spPr>
          <a:xfrm>
            <a:off x="6465600" y="5509440"/>
            <a:ext cx="25664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Suivez-nous sur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Folgen Sie uns auf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Textfeld 5"/>
          <p:cNvSpPr/>
          <p:nvPr/>
        </p:nvSpPr>
        <p:spPr>
          <a:xfrm>
            <a:off x="656640" y="5214600"/>
            <a:ext cx="515160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2400" spc="-1" strike="noStrike">
                <a:solidFill>
                  <a:schemeClr val="lt1"/>
                </a:solidFill>
                <a:latin typeface="Arial"/>
                <a:ea typeface="Arial Unicode MS"/>
              </a:rPr>
              <a:t>Vielen Dank für Eure Aufmerksamkeit!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8" name="Bild 6" descr=""/>
          <p:cNvPicPr/>
          <p:nvPr/>
        </p:nvPicPr>
        <p:blipFill>
          <a:blip r:embed="rId3"/>
          <a:stretch/>
        </p:blipFill>
        <p:spPr>
          <a:xfrm>
            <a:off x="656640" y="3912120"/>
            <a:ext cx="595080" cy="569160"/>
          </a:xfrm>
          <a:prstGeom prst="rect">
            <a:avLst/>
          </a:prstGeom>
          <a:ln w="0">
            <a:noFill/>
          </a:ln>
        </p:spPr>
      </p:pic>
      <p:pic>
        <p:nvPicPr>
          <p:cNvPr id="249" name="Bild 7" descr="qr-code.png"/>
          <p:cNvPicPr/>
          <p:nvPr/>
        </p:nvPicPr>
        <p:blipFill>
          <a:blip r:embed="rId4"/>
          <a:stretch/>
        </p:blipFill>
        <p:spPr>
          <a:xfrm>
            <a:off x="8669160" y="5563800"/>
            <a:ext cx="919440" cy="919440"/>
          </a:xfrm>
          <a:prstGeom prst="rect">
            <a:avLst/>
          </a:prstGeom>
          <a:ln w="0">
            <a:noFill/>
          </a:ln>
        </p:spPr>
      </p:pic>
      <p:sp>
        <p:nvSpPr>
          <p:cNvPr id="250" name="Textfeld 14"/>
          <p:cNvSpPr/>
          <p:nvPr/>
        </p:nvSpPr>
        <p:spPr>
          <a:xfrm>
            <a:off x="656640" y="4683240"/>
            <a:ext cx="391248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fr-FR" sz="2400" spc="-1" strike="noStrike">
                <a:solidFill>
                  <a:schemeClr val="lt1"/>
                </a:solidFill>
                <a:latin typeface="Arial"/>
                <a:ea typeface="Arial Unicode MS"/>
              </a:rPr>
              <a:t>Merci de votre attention 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1"/>
          <p:cNvSpPr>
            <a:spLocks noGrp="1"/>
          </p:cNvSpPr>
          <p:nvPr>
            <p:ph/>
          </p:nvPr>
        </p:nvSpPr>
        <p:spPr>
          <a:xfrm>
            <a:off x="6450840" y="3912120"/>
            <a:ext cx="4845600" cy="13824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Université franco-allemande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Deutsch-Französische Hochschule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Villa Europa · Kohlweg 7 · 66123 Saarbrücken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Tel.: +49 681 93812 - 100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 u="sng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5"/>
              </a:rPr>
              <a:t>info@dfh-ufa.org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 u="sng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6"/>
              </a:rPr>
              <a:t>www.dfh-ufa.org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Grafik 15" descr=""/>
          <p:cNvPicPr/>
          <p:nvPr/>
        </p:nvPicPr>
        <p:blipFill>
          <a:blip r:embed="rId7"/>
          <a:srcRect l="0" t="1380" r="19904" b="0"/>
          <a:stretch/>
        </p:blipFill>
        <p:spPr>
          <a:xfrm>
            <a:off x="6408000" y="5935320"/>
            <a:ext cx="1798920" cy="523800"/>
          </a:xfrm>
          <a:prstGeom prst="rect">
            <a:avLst/>
          </a:prstGeom>
          <a:ln w="0">
            <a:noFill/>
          </a:ln>
        </p:spPr>
      </p:pic>
    </p:spTree>
  </p:cSld>
  <p:transition spd="slow" advTm="6000">
    <p:push dir="u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Bildplatzhalter 4" descr=""/>
          <p:cNvPicPr/>
          <p:nvPr/>
        </p:nvPicPr>
        <p:blipFill>
          <a:blip r:embed="rId1"/>
          <a:srcRect l="14610" t="0" r="14610" b="0"/>
          <a:stretch/>
        </p:blipFill>
        <p:spPr>
          <a:xfrm>
            <a:off x="6102360" y="0"/>
            <a:ext cx="6086880" cy="6855480"/>
          </a:xfrm>
          <a:prstGeom prst="rect">
            <a:avLst/>
          </a:prstGeom>
          <a:ln w="0">
            <a:noFill/>
          </a:ln>
        </p:spPr>
      </p:pic>
      <p:sp>
        <p:nvSpPr>
          <p:cNvPr id="123" name="PlaceHolder 1"/>
          <p:cNvSpPr>
            <a:spLocks noGrp="1"/>
          </p:cNvSpPr>
          <p:nvPr>
            <p:ph/>
          </p:nvPr>
        </p:nvSpPr>
        <p:spPr>
          <a:xfrm>
            <a:off x="783720" y="1262160"/>
            <a:ext cx="4899240" cy="1715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L’UFA – bien plus qu’une simple  université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783720" y="3588480"/>
            <a:ext cx="4899240" cy="17474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Die DFH – mehr als nur eine Hochschule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5" name="Grafik 3" descr=""/>
          <p:cNvPicPr/>
          <p:nvPr/>
        </p:nvPicPr>
        <p:blipFill>
          <a:blip r:embed="rId2"/>
          <a:srcRect l="0" t="13046" r="0" b="11871"/>
          <a:stretch/>
        </p:blipFill>
        <p:spPr>
          <a:xfrm>
            <a:off x="6102360" y="0"/>
            <a:ext cx="6086880" cy="6855480"/>
          </a:xfrm>
          <a:prstGeom prst="rect">
            <a:avLst/>
          </a:prstGeom>
          <a:ln w="0">
            <a:noFill/>
          </a:ln>
        </p:spPr>
      </p:pic>
    </p:spTree>
  </p:cSld>
  <p:transition spd="slow" advTm="5000">
    <p:push dir="u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L’UFA en bref :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Die DFH auf einen Blick: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Box 4"/>
          <p:cNvSpPr/>
          <p:nvPr/>
        </p:nvSpPr>
        <p:spPr>
          <a:xfrm>
            <a:off x="4692960" y="1753200"/>
            <a:ext cx="7013880" cy="140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Créée en 1997 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par les gouvernements de France et d’Allemagne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Financée à parts égales par les deux pays partenaires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réseau de 210 établissements d’enseignement supérieur dans 134 villes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 en France, Allemagne, dans toute l’Europe et au delà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TextBox 10"/>
          <p:cNvSpPr/>
          <p:nvPr/>
        </p:nvSpPr>
        <p:spPr>
          <a:xfrm>
            <a:off x="1477800" y="1658520"/>
            <a:ext cx="303696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ts val="2999"/>
              </a:lnSpc>
            </a:pPr>
            <a:r>
              <a:rPr b="0" lang="fr-FR" sz="28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L’UFA est une institution internationale unique au monde.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Foliennummernplatzhalter 9"/>
          <p:cNvSpPr/>
          <p:nvPr/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A30322E9-F3EE-47BE-82E3-E83C1D8337E3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TextBox 4"/>
          <p:cNvSpPr/>
          <p:nvPr/>
        </p:nvSpPr>
        <p:spPr>
          <a:xfrm>
            <a:off x="4692960" y="3706560"/>
            <a:ext cx="7013880" cy="179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1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Gründung 1997 </a:t>
            </a: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durch die Regierungen Deutschlands </a:t>
            </a:r>
            <a:br>
              <a:rPr sz="1600"/>
            </a:b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und Frankreichs 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Finanzierung zu gleichen Teilen durch beide Partnerländer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 </a:t>
            </a:r>
            <a:r>
              <a:rPr b="1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Netzwerk aus 210 Hochschulen in 134 Städten </a:t>
            </a:r>
            <a:r>
              <a:rPr b="0" lang="de-DE" sz="1600" spc="-1" strike="noStrike">
                <a:solidFill>
                  <a:schemeClr val="accent2"/>
                </a:solidFill>
                <a:latin typeface="Arial"/>
                <a:ea typeface="Arial Unicode MS"/>
              </a:rPr>
              <a:t>in Deutschland, Frankreich, ganz Europa und darüber hinaus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TextBox 10"/>
          <p:cNvSpPr/>
          <p:nvPr/>
        </p:nvSpPr>
        <p:spPr>
          <a:xfrm>
            <a:off x="1477800" y="3808440"/>
            <a:ext cx="3036960" cy="159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ts val="2999"/>
              </a:lnSpc>
            </a:pPr>
            <a:r>
              <a:rPr b="0" lang="de-DE" sz="2800" spc="-1" strike="noStrike">
                <a:solidFill>
                  <a:schemeClr val="accent2"/>
                </a:solidFill>
                <a:latin typeface="Arial"/>
                <a:ea typeface="Arial Unicode MS"/>
              </a:rPr>
              <a:t>Die DFH ist eine internationale Organisation wie keine Andere.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" name="Bild 30" descr=""/>
          <p:cNvPicPr/>
          <p:nvPr/>
        </p:nvPicPr>
        <p:blipFill>
          <a:blip r:embed="rId1"/>
          <a:stretch/>
        </p:blipFill>
        <p:spPr>
          <a:xfrm>
            <a:off x="567360" y="4243320"/>
            <a:ext cx="739440" cy="739440"/>
          </a:xfrm>
          <a:prstGeom prst="rect">
            <a:avLst/>
          </a:prstGeom>
          <a:ln w="0">
            <a:noFill/>
          </a:ln>
        </p:spPr>
      </p:pic>
      <p:pic>
        <p:nvPicPr>
          <p:cNvPr id="134" name="Bild 2" descr=""/>
          <p:cNvPicPr/>
          <p:nvPr/>
        </p:nvPicPr>
        <p:blipFill>
          <a:blip r:embed="rId2"/>
          <a:stretch/>
        </p:blipFill>
        <p:spPr>
          <a:xfrm>
            <a:off x="560160" y="1995120"/>
            <a:ext cx="746280" cy="746280"/>
          </a:xfrm>
          <a:prstGeom prst="rect">
            <a:avLst/>
          </a:prstGeom>
          <a:ln w="0">
            <a:noFill/>
          </a:ln>
        </p:spPr>
      </p:pic>
    </p:spTree>
  </p:cSld>
  <p:transition spd="slow" advTm="5000">
    <p:push dir="u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Nos chiffres clés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Unsere Kennzahlen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Foliennummernplatzhalter 9"/>
          <p:cNvSpPr/>
          <p:nvPr/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7627464D-24ED-4BC7-B3BD-8BA7A49B0B17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8" name="Gruppieren 2"/>
          <p:cNvGrpSpPr/>
          <p:nvPr/>
        </p:nvGrpSpPr>
        <p:grpSpPr>
          <a:xfrm>
            <a:off x="471600" y="1487880"/>
            <a:ext cx="10989360" cy="4218840"/>
            <a:chOff x="471600" y="1487880"/>
            <a:chExt cx="10989360" cy="4218840"/>
          </a:xfrm>
        </p:grpSpPr>
        <p:grpSp>
          <p:nvGrpSpPr>
            <p:cNvPr id="139" name="Gruppierung 13"/>
            <p:cNvGrpSpPr/>
            <p:nvPr/>
          </p:nvGrpSpPr>
          <p:grpSpPr>
            <a:xfrm>
              <a:off x="3400920" y="1576800"/>
              <a:ext cx="8060040" cy="601200"/>
              <a:chOff x="3400920" y="1576800"/>
              <a:chExt cx="8060040" cy="601200"/>
            </a:xfrm>
          </p:grpSpPr>
          <p:sp>
            <p:nvSpPr>
              <p:cNvPr id="140" name="Textplatzhalter 35"/>
              <p:cNvSpPr/>
              <p:nvPr/>
            </p:nvSpPr>
            <p:spPr>
              <a:xfrm>
                <a:off x="3400920" y="1576800"/>
                <a:ext cx="8060040" cy="2948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fr-FR" sz="1600" spc="-1" strike="noStrike">
                    <a:solidFill>
                      <a:schemeClr val="accent1"/>
                    </a:solidFill>
                    <a:latin typeface="Arial"/>
                    <a:ea typeface="Arial Unicode MS"/>
                  </a:rPr>
                  <a:t>établissements français, allemands et internationaux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1" name="Textplatzhalter 35"/>
              <p:cNvSpPr/>
              <p:nvPr/>
            </p:nvSpPr>
            <p:spPr>
              <a:xfrm>
                <a:off x="3400920" y="1883160"/>
                <a:ext cx="8060040" cy="2948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de-DE" sz="1600" spc="-1" strike="noStrike">
                    <a:solidFill>
                      <a:schemeClr val="accent2"/>
                    </a:solidFill>
                    <a:latin typeface="Arial"/>
                    <a:ea typeface="Arial Unicode MS"/>
                  </a:rPr>
                  <a:t>deutsche, französische sowie internationale Hochschuleinrichtungen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2" name="Gruppierung 16"/>
            <p:cNvGrpSpPr/>
            <p:nvPr/>
          </p:nvGrpSpPr>
          <p:grpSpPr>
            <a:xfrm>
              <a:off x="3400920" y="2453040"/>
              <a:ext cx="8060040" cy="601200"/>
              <a:chOff x="3400920" y="2453040"/>
              <a:chExt cx="8060040" cy="601200"/>
            </a:xfrm>
          </p:grpSpPr>
          <p:sp>
            <p:nvSpPr>
              <p:cNvPr id="143" name="Textplatzhalter 35"/>
              <p:cNvSpPr/>
              <p:nvPr/>
            </p:nvSpPr>
            <p:spPr>
              <a:xfrm>
                <a:off x="3400920" y="2453040"/>
                <a:ext cx="8060040" cy="2948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fr-FR" sz="1600" spc="-1" strike="noStrike">
                    <a:solidFill>
                      <a:schemeClr val="accent1"/>
                    </a:solidFill>
                    <a:latin typeface="Arial"/>
                    <a:ea typeface="Arial Unicode MS"/>
                  </a:rPr>
                  <a:t>cursus intégrés dans plus de 20 disciplines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4" name="Textplatzhalter 35"/>
              <p:cNvSpPr/>
              <p:nvPr/>
            </p:nvSpPr>
            <p:spPr>
              <a:xfrm>
                <a:off x="3400920" y="2759400"/>
                <a:ext cx="8060040" cy="2948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de-DE" sz="1600" spc="-1" strike="noStrike">
                    <a:solidFill>
                      <a:schemeClr val="accent2"/>
                    </a:solidFill>
                    <a:latin typeface="Arial"/>
                    <a:ea typeface="Arial Unicode MS"/>
                  </a:rPr>
                  <a:t>integrierte Studiengänge in über 20 Fachbereichen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5" name="Gruppierung 19"/>
            <p:cNvGrpSpPr/>
            <p:nvPr/>
          </p:nvGrpSpPr>
          <p:grpSpPr>
            <a:xfrm>
              <a:off x="3400920" y="3329280"/>
              <a:ext cx="8060040" cy="601200"/>
              <a:chOff x="3400920" y="3329280"/>
              <a:chExt cx="8060040" cy="601200"/>
            </a:xfrm>
          </p:grpSpPr>
          <p:sp>
            <p:nvSpPr>
              <p:cNvPr id="146" name="Textplatzhalter 35"/>
              <p:cNvSpPr/>
              <p:nvPr/>
            </p:nvSpPr>
            <p:spPr>
              <a:xfrm>
                <a:off x="3400920" y="3329280"/>
                <a:ext cx="8060040" cy="2948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fr-FR" sz="1600" spc="-1" strike="noStrike">
                    <a:solidFill>
                      <a:schemeClr val="accent1"/>
                    </a:solidFill>
                    <a:latin typeface="Arial"/>
                    <a:ea typeface="Arial Unicode MS"/>
                  </a:rPr>
                  <a:t>étudiant*es actuellement inscrit*es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7" name="Textplatzhalter 35"/>
              <p:cNvSpPr/>
              <p:nvPr/>
            </p:nvSpPr>
            <p:spPr>
              <a:xfrm>
                <a:off x="3400920" y="3635640"/>
                <a:ext cx="8060040" cy="2948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de-DE" sz="1600" spc="-1" strike="noStrike">
                    <a:solidFill>
                      <a:schemeClr val="accent2"/>
                    </a:solidFill>
                    <a:latin typeface="Arial"/>
                    <a:ea typeface="Arial Unicode MS"/>
                  </a:rPr>
                  <a:t>aktuell eingeschriebene Studierende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8" name="Gruppierung 22"/>
            <p:cNvGrpSpPr/>
            <p:nvPr/>
          </p:nvGrpSpPr>
          <p:grpSpPr>
            <a:xfrm>
              <a:off x="3400200" y="4205520"/>
              <a:ext cx="8060760" cy="601200"/>
              <a:chOff x="3400200" y="4205520"/>
              <a:chExt cx="8060760" cy="601200"/>
            </a:xfrm>
          </p:grpSpPr>
          <p:sp>
            <p:nvSpPr>
              <p:cNvPr id="149" name="Textplatzhalter 35"/>
              <p:cNvSpPr/>
              <p:nvPr/>
            </p:nvSpPr>
            <p:spPr>
              <a:xfrm>
                <a:off x="3400200" y="4205520"/>
                <a:ext cx="8060760" cy="2948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fr-FR" sz="1600" spc="-1" strike="noStrike">
                    <a:solidFill>
                      <a:schemeClr val="accent1"/>
                    </a:solidFill>
                    <a:latin typeface="Arial"/>
                    <a:ea typeface="Arial Unicode MS"/>
                  </a:rPr>
                  <a:t>diplômé*es depuis notre fondation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0" name="Textplatzhalter 35"/>
              <p:cNvSpPr/>
              <p:nvPr/>
            </p:nvSpPr>
            <p:spPr>
              <a:xfrm>
                <a:off x="3400200" y="4511880"/>
                <a:ext cx="8060760" cy="2948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de-DE" sz="1600" spc="-1" strike="noStrike">
                    <a:solidFill>
                      <a:schemeClr val="accent2"/>
                    </a:solidFill>
                    <a:latin typeface="Arial"/>
                    <a:ea typeface="Arial Unicode MS"/>
                  </a:rPr>
                  <a:t>Absolvent*innen seit unserer Gründung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51" name="Gruppierung 34"/>
            <p:cNvGrpSpPr/>
            <p:nvPr/>
          </p:nvGrpSpPr>
          <p:grpSpPr>
            <a:xfrm>
              <a:off x="3400920" y="5082120"/>
              <a:ext cx="8060040" cy="601200"/>
              <a:chOff x="3400920" y="5082120"/>
              <a:chExt cx="8060040" cy="601200"/>
            </a:xfrm>
          </p:grpSpPr>
          <p:sp>
            <p:nvSpPr>
              <p:cNvPr id="152" name="Textplatzhalter 35"/>
              <p:cNvSpPr/>
              <p:nvPr/>
            </p:nvSpPr>
            <p:spPr>
              <a:xfrm>
                <a:off x="3400920" y="5082120"/>
                <a:ext cx="8060040" cy="2948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fr-FR" sz="1600" spc="-1" strike="noStrike">
                    <a:solidFill>
                      <a:schemeClr val="accent1"/>
                    </a:solidFill>
                    <a:latin typeface="Arial"/>
                    <a:ea typeface="Arial Unicode MS"/>
                  </a:rPr>
                  <a:t>docteur*es bi- et trinationaux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3" name="Textplatzhalter 35"/>
              <p:cNvSpPr/>
              <p:nvPr/>
            </p:nvSpPr>
            <p:spPr>
              <a:xfrm>
                <a:off x="3400920" y="5388480"/>
                <a:ext cx="8060040" cy="2948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algn="l" pos="0"/>
                  </a:tabLst>
                </a:pPr>
                <a:r>
                  <a:rPr b="0" lang="de-DE" sz="1600" spc="-1" strike="noStrike">
                    <a:solidFill>
                      <a:schemeClr val="accent2"/>
                    </a:solidFill>
                    <a:latin typeface="Arial"/>
                    <a:ea typeface="Arial Unicode MS"/>
                  </a:rPr>
                  <a:t>bi- und Trinationale Promovierte</a:t>
                </a:r>
                <a:endParaRPr b="0" lang="de-DE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154" name="Grafik 15" descr=""/>
            <p:cNvPicPr/>
            <p:nvPr/>
          </p:nvPicPr>
          <p:blipFill>
            <a:blip r:embed="rId1"/>
            <a:stretch/>
          </p:blipFill>
          <p:spPr>
            <a:xfrm>
              <a:off x="2590920" y="1522800"/>
              <a:ext cx="694800" cy="696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5" name="Grafik 14" descr=""/>
            <p:cNvPicPr/>
            <p:nvPr/>
          </p:nvPicPr>
          <p:blipFill>
            <a:blip r:embed="rId2"/>
            <a:stretch/>
          </p:blipFill>
          <p:spPr>
            <a:xfrm>
              <a:off x="2590920" y="3265920"/>
              <a:ext cx="694800" cy="696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Grafik 3" descr=""/>
            <p:cNvPicPr/>
            <p:nvPr/>
          </p:nvPicPr>
          <p:blipFill>
            <a:blip r:embed="rId3"/>
            <a:stretch/>
          </p:blipFill>
          <p:spPr>
            <a:xfrm>
              <a:off x="2590920" y="4137480"/>
              <a:ext cx="696240" cy="696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Grafik 1" descr=""/>
            <p:cNvPicPr/>
            <p:nvPr/>
          </p:nvPicPr>
          <p:blipFill>
            <a:blip r:embed="rId4"/>
            <a:stretch/>
          </p:blipFill>
          <p:spPr>
            <a:xfrm>
              <a:off x="2590920" y="5009040"/>
              <a:ext cx="696240" cy="696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8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210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9" name="TextBox 6"/>
            <p:cNvSpPr/>
            <p:nvPr/>
          </p:nvSpPr>
          <p:spPr>
            <a:xfrm>
              <a:off x="1323720" y="23547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194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0" name="TextBox 6"/>
            <p:cNvSpPr/>
            <p:nvPr/>
          </p:nvSpPr>
          <p:spPr>
            <a:xfrm>
              <a:off x="812160" y="3231720"/>
              <a:ext cx="15220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5.810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1" name="TextBox 6"/>
            <p:cNvSpPr/>
            <p:nvPr/>
          </p:nvSpPr>
          <p:spPr>
            <a:xfrm>
              <a:off x="471600" y="4098600"/>
              <a:ext cx="1860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26.941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2" name="TextBox 6"/>
            <p:cNvSpPr/>
            <p:nvPr/>
          </p:nvSpPr>
          <p:spPr>
            <a:xfrm>
              <a:off x="1323720" y="49755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550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63" name="Gruppierung 10"/>
          <p:cNvGrpSpPr/>
          <p:nvPr/>
        </p:nvGrpSpPr>
        <p:grpSpPr>
          <a:xfrm>
            <a:off x="3945600" y="3706920"/>
            <a:ext cx="7723440" cy="2340720"/>
            <a:chOff x="3945600" y="3706920"/>
            <a:chExt cx="7723440" cy="2340720"/>
          </a:xfrm>
        </p:grpSpPr>
        <p:pic>
          <p:nvPicPr>
            <p:cNvPr id="164" name="Bild 8" descr=""/>
            <p:cNvPicPr/>
            <p:nvPr/>
          </p:nvPicPr>
          <p:blipFill>
            <a:blip r:embed="rId5"/>
            <a:srcRect l="50093" t="0" r="0" b="0"/>
            <a:stretch/>
          </p:blipFill>
          <p:spPr>
            <a:xfrm>
              <a:off x="7811280" y="3706920"/>
              <a:ext cx="3857760" cy="2340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5" name="Bild 9" descr=""/>
            <p:cNvPicPr/>
            <p:nvPr/>
          </p:nvPicPr>
          <p:blipFill>
            <a:blip r:embed="rId6">
              <a:lum contrast="20000"/>
            </a:blip>
            <a:srcRect l="0" t="0" r="50016" b="0"/>
            <a:stretch/>
          </p:blipFill>
          <p:spPr>
            <a:xfrm>
              <a:off x="3945600" y="3706920"/>
              <a:ext cx="3863160" cy="2340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66" name="Grafik 37" descr=""/>
          <p:cNvPicPr/>
          <p:nvPr/>
        </p:nvPicPr>
        <p:blipFill>
          <a:blip r:embed="rId7"/>
          <a:stretch/>
        </p:blipFill>
        <p:spPr>
          <a:xfrm>
            <a:off x="2590920" y="2394360"/>
            <a:ext cx="694440" cy="695880"/>
          </a:xfrm>
          <a:prstGeom prst="rect">
            <a:avLst/>
          </a:prstGeom>
          <a:ln w="0">
            <a:noFill/>
          </a:ln>
        </p:spPr>
      </p:pic>
    </p:spTree>
  </p:cSld>
  <p:transition spd="slow" advTm="4000">
    <p:push dir="u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/>
          </p:nvPr>
        </p:nvSpPr>
        <p:spPr>
          <a:xfrm>
            <a:off x="235080" y="1299600"/>
            <a:ext cx="5712480" cy="6314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Notre Mission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235080" y="3781440"/>
            <a:ext cx="5712480" cy="6314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Unsere Mission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sldNum" idx="23"/>
          </p:nvPr>
        </p:nvSpPr>
        <p:spPr>
          <a:xfrm>
            <a:off x="934704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8CD5142-915A-49AE-A95E-4D6C7C063BF0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6144840" y="1299600"/>
            <a:ext cx="5479560" cy="21189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Renforcement de la </a:t>
            </a: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coopération</a:t>
            </a: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 franco-allemande dans les domaines de l’enseignement supérieur et de la recherche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Initiation, évaluation et soutien financier </a:t>
            </a: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de cursus et de programmes de formation doctorale franco-allemands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Soutien à la </a:t>
            </a: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mobilité</a:t>
            </a: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 étudiante et à </a:t>
            </a: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l’insertion professionnelle internationale</a:t>
            </a: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 de ses diplômé*e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/>
          </p:nvPr>
        </p:nvSpPr>
        <p:spPr>
          <a:xfrm>
            <a:off x="6144840" y="3781440"/>
            <a:ext cx="5496480" cy="24444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Stärkung der </a:t>
            </a:r>
            <a:r>
              <a:rPr b="1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Zusammenarbeit</a:t>
            </a: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 zwischen Deutschland und Frankreich in den Bereichen Hochschule &amp; Forschung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b="1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Initiierung, Evaluierung und finanzielle Förderung </a:t>
            </a: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von deutsch-französischen Studiengängen und Doktorandenprogrammen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Förderung der </a:t>
            </a:r>
            <a:r>
              <a:rPr b="1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Mobilität und internationaler Karrierechancen</a:t>
            </a: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 für Studierende und</a:t>
            </a:r>
            <a:br>
              <a:rPr sz="1800"/>
            </a:b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Junge Wissenschaftler*innen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5000">
    <p:push dir="u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" descr=""/>
          <p:cNvPicPr/>
          <p:nvPr/>
        </p:nvPicPr>
        <p:blipFill>
          <a:blip r:embed="rId1"/>
          <a:srcRect l="0" t="3454" r="0" b="30922"/>
          <a:stretch/>
        </p:blipFill>
        <p:spPr>
          <a:xfrm>
            <a:off x="4812840" y="360"/>
            <a:ext cx="7377840" cy="6855120"/>
          </a:xfrm>
          <a:prstGeom prst="rect">
            <a:avLst/>
          </a:prstGeom>
          <a:ln w="0">
            <a:noFill/>
          </a:ln>
        </p:spPr>
      </p:pic>
      <p:sp>
        <p:nvSpPr>
          <p:cNvPr id="173" name="PlaceHolder 1"/>
          <p:cNvSpPr>
            <a:spLocks noGrp="1"/>
          </p:cNvSpPr>
          <p:nvPr>
            <p:ph/>
          </p:nvPr>
        </p:nvSpPr>
        <p:spPr>
          <a:xfrm>
            <a:off x="429840" y="2073240"/>
            <a:ext cx="4578480" cy="20595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Notre réseau :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000" spc="-1" strike="noStrike">
                <a:solidFill>
                  <a:schemeClr val="accent1"/>
                </a:solidFill>
                <a:latin typeface="Arial"/>
                <a:ea typeface="Arial Unicode MS"/>
              </a:rPr>
              <a:t>134 villes universitaires 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000" spc="-1" strike="noStrike">
                <a:solidFill>
                  <a:schemeClr val="accent1"/>
                </a:solidFill>
                <a:latin typeface="Arial"/>
                <a:ea typeface="Arial Unicode MS"/>
              </a:rPr>
              <a:t>au choix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429840" y="4528080"/>
            <a:ext cx="4578480" cy="15670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0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Unser Netzwerk: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000" spc="-1" strike="noStrike">
                <a:solidFill>
                  <a:schemeClr val="accent2"/>
                </a:solidFill>
                <a:latin typeface="Arial"/>
                <a:ea typeface="Arial Unicode MS"/>
              </a:rPr>
              <a:t>134 Universitäts-städte zur Auswahl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sldNum" idx="24"/>
          </p:nvPr>
        </p:nvSpPr>
        <p:spPr>
          <a:xfrm>
            <a:off x="934704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7A1F33A-9A84-4F8E-BA3D-1206B9108696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6" name=""/>
          <p:cNvSpPr/>
          <p:nvPr/>
        </p:nvSpPr>
        <p:spPr>
          <a:xfrm>
            <a:off x="5040000" y="36000"/>
            <a:ext cx="3238200" cy="12229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Arial Unicode MS"/>
            </a:endParaRPr>
          </a:p>
        </p:txBody>
      </p:sp>
    </p:spTree>
  </p:cSld>
  <p:transition spd="slow" advTm="4000">
    <p:push dir="u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rafik 1" descr=""/>
          <p:cNvPicPr/>
          <p:nvPr/>
        </p:nvPicPr>
        <p:blipFill>
          <a:blip r:embed="rId1"/>
          <a:srcRect l="0" t="0" r="43913" b="0"/>
          <a:stretch/>
        </p:blipFill>
        <p:spPr>
          <a:xfrm>
            <a:off x="6102360" y="0"/>
            <a:ext cx="6086880" cy="6855480"/>
          </a:xfrm>
          <a:prstGeom prst="rect">
            <a:avLst/>
          </a:prstGeom>
          <a:ln w="0">
            <a:noFill/>
          </a:ln>
        </p:spPr>
      </p:pic>
      <p:sp>
        <p:nvSpPr>
          <p:cNvPr id="178" name="PlaceHolder 1"/>
          <p:cNvSpPr>
            <a:spLocks noGrp="1"/>
          </p:cNvSpPr>
          <p:nvPr>
            <p:ph/>
          </p:nvPr>
        </p:nvSpPr>
        <p:spPr>
          <a:xfrm>
            <a:off x="429840" y="1706400"/>
            <a:ext cx="5253480" cy="11732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Notre offre d’études…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429840" y="3588480"/>
            <a:ext cx="5253480" cy="11732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Unser Studienangebot…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5000">
    <p:push dir="u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choix immense à tous les niveaux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2680" cy="3358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…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eine Riesenauswahl auf allen Ebenen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462240" y="1446120"/>
            <a:ext cx="5223600" cy="47192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Niveau Licence et Master</a:t>
            </a: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 :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</a:pP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des cursus intégrés bi- et trinationaux avec double diplôme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b="1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Bachelor- und Masterniveau</a:t>
            </a: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: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integrierte Studiengänge (bi- und trinational) mit Doppelabschluss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de-DE" sz="3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Niveau Doctorat</a:t>
            </a: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 : des programmes de soutien aux jeunes chercheur*euses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  <a:tabLst>
                <a:tab algn="l" pos="0"/>
              </a:tabLst>
            </a:pP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(PhD-Tracks, collèges doctoraux, cotutelles de thèse, manifestations scientifiques)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1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Promotion</a:t>
            </a: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: Programme zur Förderung von Jungen Wissenschaftler*innen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  <a:tabLst>
                <a:tab algn="l" pos="0"/>
              </a:tabLst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(PhD-Tracks, Doktorandenkollegs, Cotutelles de thèse, Wissenschaftliche Veranstaltungen)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3" name="Bildplatzhalter 11" descr=""/>
          <p:cNvPicPr/>
          <p:nvPr/>
        </p:nvPicPr>
        <p:blipFill>
          <a:blip r:embed="rId1"/>
          <a:stretch/>
        </p:blipFill>
        <p:spPr>
          <a:xfrm>
            <a:off x="5195160" y="1150920"/>
            <a:ext cx="8384400" cy="5588640"/>
          </a:xfrm>
          <a:prstGeom prst="rect">
            <a:avLst/>
          </a:prstGeom>
          <a:ln w="0">
            <a:noFill/>
          </a:ln>
        </p:spPr>
      </p:pic>
    </p:spTree>
  </p:cSld>
  <p:transition spd="slow" advTm="4000">
    <p:push dir="u"/>
  </p:transition>
</p:sld>
</file>

<file path=ppt/theme/theme1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DFH_Vorlage_Fr_De_Neues_Template</Template>
  <TotalTime>26</TotalTime>
  <Application>LibreOffice/7.6.7.2$Windows_X86_64 LibreOffice_project/dd47e4b30cb7dab30588d6c79c651f218165e3c5</Application>
  <AppVersion>15.0000</AppVersion>
  <Words>1392</Words>
  <Paragraphs>245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2023-09-04T16:35:15Z</dcterms:created>
  <dc:creator>Maximilian Koenigs</dc:creator>
  <dc:description/>
  <dc:language>de-DE</dc:language>
  <cp:lastModifiedBy/>
  <cp:lastPrinted>2023-05-02T09:48:39Z</cp:lastPrinted>
  <dcterms:modified xsi:type="dcterms:W3CDTF">2025-03-18T10:49:06Z</dcterms:modified>
  <cp:revision>139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20</vt:i4>
  </property>
</Properties>
</file>