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  <p:sldMasterId id="2147483672" r:id="rId13"/>
    <p:sldMasterId id="2147483674" r:id="rId14"/>
    <p:sldMasterId id="2147483676" r:id="rId15"/>
    <p:sldMasterId id="2147483678" r:id="rId16"/>
    <p:sldMasterId id="2147483680" r:id="rId17"/>
    <p:sldMasterId id="2147483682" r:id="rId18"/>
    <p:sldMasterId id="2147483684" r:id="rId19"/>
    <p:sldMasterId id="2147483686" r:id="rId20"/>
  </p:sldMasterIdLst>
  <p:sldIdLst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</p:sldIdLst>
  <p:sldSz cx="12192000" cy="685800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9CDE4-727D-4011-83E5-40092D74032D}" type="doc">
      <dgm:prSet loTypeId="urn:microsoft.com/office/officeart/2005/8/layout/cycle6" loCatId="cycl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1ED20C3C-1F3B-4167-8A24-911014ACDE85}">
      <dgm:prSet phldrT="[Text]" custT="1"/>
      <dgm:spPr>
        <a:ln>
          <a:noFill/>
        </a:ln>
      </dgm:spPr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350 €</a:t>
          </a:r>
        </a:p>
        <a:p>
          <a:r>
            <a:rPr lang="de-DE" sz="1600" dirty="0">
              <a:solidFill>
                <a:schemeClr val="accent2"/>
              </a:solidFill>
            </a:rPr>
            <a:t>Monatliche Mobilitätbeihilfe </a:t>
          </a:r>
        </a:p>
      </dgm:t>
    </dgm:pt>
    <dgm:pt modelId="{03EFBEB5-144F-4681-AC8F-9D3715ADEE36}" type="parTrans" cxnId="{7ED19E10-4239-47D4-A4D3-1308056BECB9}">
      <dgm:prSet/>
      <dgm:spPr/>
      <dgm:t>
        <a:bodyPr/>
        <a:lstStyle/>
        <a:p>
          <a:endParaRPr lang="de-DE"/>
        </a:p>
      </dgm:t>
    </dgm:pt>
    <dgm:pt modelId="{A6FE602F-80B0-4FFE-9C46-D9723745B44E}" type="sibTrans" cxnId="{7ED19E10-4239-47D4-A4D3-1308056BECB9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7D2DAEA-6E1A-4ECC-B339-CE17EB9439E5}">
      <dgm:prSet phldrT="[Text]" custT="1"/>
      <dgm:spPr/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Interkulturelle Erfahrungen</a:t>
          </a:r>
        </a:p>
        <a:p>
          <a:r>
            <a:rPr lang="de-DE" sz="1600" dirty="0">
              <a:solidFill>
                <a:schemeClr val="accent2"/>
              </a:solidFill>
            </a:rPr>
            <a:t>Neue Kulturen erleben und Freundschaften fürs Leben bauen</a:t>
          </a:r>
        </a:p>
      </dgm:t>
    </dgm:pt>
    <dgm:pt modelId="{F35571B7-64A5-4FDC-BEEB-2CDFA4B46C17}" type="parTrans" cxnId="{C37E89F9-24F1-4994-8F39-2A9B6E2B14AD}">
      <dgm:prSet/>
      <dgm:spPr/>
      <dgm:t>
        <a:bodyPr/>
        <a:lstStyle/>
        <a:p>
          <a:endParaRPr lang="de-DE"/>
        </a:p>
      </dgm:t>
    </dgm:pt>
    <dgm:pt modelId="{054FB34E-F628-4A22-8F6D-AD286DA781D5}" type="sibTrans" cxnId="{C37E89F9-24F1-4994-8F39-2A9B6E2B14A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CE56FAAA-392D-4DD3-86DF-1212F533C93B}">
      <dgm:prSet phldrT="[Text]" custT="1"/>
      <dgm:spPr/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Top Organisation</a:t>
          </a:r>
        </a:p>
        <a:p>
          <a:r>
            <a:rPr lang="de-DE" sz="1600" dirty="0">
              <a:solidFill>
                <a:schemeClr val="accent2"/>
              </a:solidFill>
            </a:rPr>
            <a:t>Keine Verlängerung der Regelstudienzeit</a:t>
          </a:r>
        </a:p>
      </dgm:t>
    </dgm:pt>
    <dgm:pt modelId="{271AA0CF-DA59-47A3-BE2F-F6979F7731A6}" type="parTrans" cxnId="{78A22D37-9BF6-4123-ABC7-0C41FBB12F9A}">
      <dgm:prSet/>
      <dgm:spPr/>
      <dgm:t>
        <a:bodyPr/>
        <a:lstStyle/>
        <a:p>
          <a:endParaRPr lang="de-DE"/>
        </a:p>
      </dgm:t>
    </dgm:pt>
    <dgm:pt modelId="{5B50EA88-7F5F-44F9-B76D-F52B9316209E}" type="sibTrans" cxnId="{78A22D37-9BF6-4123-ABC7-0C41FBB12F9A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10E0514-766C-4B3E-A97C-99CE58BF8288}">
      <dgm:prSet phldrT="[Text]" custT="1"/>
      <dgm:spPr/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Betreuung</a:t>
          </a:r>
        </a:p>
        <a:p>
          <a:r>
            <a:rPr lang="de-DE" sz="1600" b="0" dirty="0">
              <a:solidFill>
                <a:schemeClr val="accent2"/>
              </a:solidFill>
            </a:rPr>
            <a:t>Gezielte Vorbereitung und persönliche Ansprechpersonen in beiden Ländern</a:t>
          </a:r>
        </a:p>
      </dgm:t>
    </dgm:pt>
    <dgm:pt modelId="{EA92302E-C579-49E2-A7D5-4D52F8BE3E17}" type="parTrans" cxnId="{86FB08DE-9BF9-4929-9CCD-191263EC0E40}">
      <dgm:prSet/>
      <dgm:spPr/>
      <dgm:t>
        <a:bodyPr/>
        <a:lstStyle/>
        <a:p>
          <a:endParaRPr lang="de-DE"/>
        </a:p>
      </dgm:t>
    </dgm:pt>
    <dgm:pt modelId="{FC3C402E-4C4A-44FF-96FC-D20B5B8F7FF5}" type="sibTrans" cxnId="{86FB08DE-9BF9-4929-9CCD-191263EC0E40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70D702A9-ADE0-4F29-8D10-8AFE7D2FD395}">
      <dgm:prSet phldrT="[Text]" custT="1"/>
      <dgm:spPr/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1 Jahr</a:t>
          </a:r>
        </a:p>
        <a:p>
          <a:r>
            <a:rPr lang="de-DE" sz="1600" dirty="0">
              <a:solidFill>
                <a:schemeClr val="accent2"/>
              </a:solidFill>
            </a:rPr>
            <a:t>Mindestens im Ausland</a:t>
          </a:r>
        </a:p>
      </dgm:t>
    </dgm:pt>
    <dgm:pt modelId="{FDB46497-E6D0-4E74-888E-C1E05DF795A3}" type="parTrans" cxnId="{BD08194D-56AA-4894-853C-FE3EC7409596}">
      <dgm:prSet/>
      <dgm:spPr/>
      <dgm:t>
        <a:bodyPr/>
        <a:lstStyle/>
        <a:p>
          <a:endParaRPr lang="de-DE"/>
        </a:p>
      </dgm:t>
    </dgm:pt>
    <dgm:pt modelId="{FC8597D9-85DF-478F-9B4C-412DC69E0E16}" type="sibTrans" cxnId="{BD08194D-56AA-4894-853C-FE3EC7409596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3D1BE94-0147-4266-9CFD-1AEB7FA6989E}" type="pres">
      <dgm:prSet presAssocID="{1AC9CDE4-727D-4011-83E5-40092D74032D}" presName="cycle" presStyleCnt="0">
        <dgm:presLayoutVars>
          <dgm:dir/>
          <dgm:resizeHandles val="exact"/>
        </dgm:presLayoutVars>
      </dgm:prSet>
      <dgm:spPr/>
    </dgm:pt>
    <dgm:pt modelId="{37BC15DC-5054-41CF-922C-DDE1C17747C6}" type="pres">
      <dgm:prSet presAssocID="{1ED20C3C-1F3B-4167-8A24-911014ACDE85}" presName="node" presStyleLbl="node1" presStyleIdx="0" presStyleCnt="5" custScaleX="118198" custScaleY="117485" custRadScaleRad="101396" custRadScaleInc="1095">
        <dgm:presLayoutVars>
          <dgm:bulletEnabled val="1"/>
        </dgm:presLayoutVars>
      </dgm:prSet>
      <dgm:spPr/>
    </dgm:pt>
    <dgm:pt modelId="{0CBBF346-31D5-4396-B0A2-4FFD5F3CFA86}" type="pres">
      <dgm:prSet presAssocID="{1ED20C3C-1F3B-4167-8A24-911014ACDE85}" presName="spNode" presStyleCnt="0"/>
      <dgm:spPr/>
    </dgm:pt>
    <dgm:pt modelId="{D574633F-D9C1-4F28-B66A-255E9437A762}" type="pres">
      <dgm:prSet presAssocID="{A6FE602F-80B0-4FFE-9C46-D9723745B44E}" presName="sibTrans" presStyleLbl="sibTrans1D1" presStyleIdx="0" presStyleCnt="5"/>
      <dgm:spPr/>
    </dgm:pt>
    <dgm:pt modelId="{78666950-F2AC-4E40-985B-CC02374C3807}" type="pres">
      <dgm:prSet presAssocID="{F7D2DAEA-6E1A-4ECC-B339-CE17EB9439E5}" presName="node" presStyleLbl="node1" presStyleIdx="1" presStyleCnt="5" custScaleX="205057" custScaleY="145764" custRadScaleRad="99731" custRadScaleInc="23999">
        <dgm:presLayoutVars>
          <dgm:bulletEnabled val="1"/>
        </dgm:presLayoutVars>
      </dgm:prSet>
      <dgm:spPr/>
    </dgm:pt>
    <dgm:pt modelId="{BFED3746-55DA-4D91-BC8B-BF64BDD21CB1}" type="pres">
      <dgm:prSet presAssocID="{F7D2DAEA-6E1A-4ECC-B339-CE17EB9439E5}" presName="spNode" presStyleCnt="0"/>
      <dgm:spPr/>
    </dgm:pt>
    <dgm:pt modelId="{150FDA99-C239-4A33-916D-26FBE3AF8FD2}" type="pres">
      <dgm:prSet presAssocID="{054FB34E-F628-4A22-8F6D-AD286DA781D5}" presName="sibTrans" presStyleLbl="sibTrans1D1" presStyleIdx="1" presStyleCnt="5"/>
      <dgm:spPr/>
    </dgm:pt>
    <dgm:pt modelId="{FC9762AB-0345-41F1-9047-7E48B945A74E}" type="pres">
      <dgm:prSet presAssocID="{CE56FAAA-392D-4DD3-86DF-1212F533C93B}" presName="node" presStyleLbl="node1" presStyleIdx="2" presStyleCnt="5" custScaleX="130134" custScaleY="123049" custRadScaleRad="98832" custRadScaleInc="-53446">
        <dgm:presLayoutVars>
          <dgm:bulletEnabled val="1"/>
        </dgm:presLayoutVars>
      </dgm:prSet>
      <dgm:spPr/>
    </dgm:pt>
    <dgm:pt modelId="{05676003-6342-4B4E-B68B-992762EA6021}" type="pres">
      <dgm:prSet presAssocID="{CE56FAAA-392D-4DD3-86DF-1212F533C93B}" presName="spNode" presStyleCnt="0"/>
      <dgm:spPr/>
    </dgm:pt>
    <dgm:pt modelId="{D424AD5B-B878-4801-B80B-D49D04BA3AC7}" type="pres">
      <dgm:prSet presAssocID="{5B50EA88-7F5F-44F9-B76D-F52B9316209E}" presName="sibTrans" presStyleLbl="sibTrans1D1" presStyleIdx="2" presStyleCnt="5"/>
      <dgm:spPr/>
    </dgm:pt>
    <dgm:pt modelId="{F61C1193-09E7-4EF9-AE58-93A734096A07}" type="pres">
      <dgm:prSet presAssocID="{610E0514-766C-4B3E-A97C-99CE58BF8288}" presName="node" presStyleLbl="node1" presStyleIdx="3" presStyleCnt="5" custScaleX="168680" custScaleY="158649" custRadScaleRad="100636" custRadScaleInc="52329">
        <dgm:presLayoutVars>
          <dgm:bulletEnabled val="1"/>
        </dgm:presLayoutVars>
      </dgm:prSet>
      <dgm:spPr/>
    </dgm:pt>
    <dgm:pt modelId="{EFC67422-01DD-4758-BD29-635B78A2FC94}" type="pres">
      <dgm:prSet presAssocID="{610E0514-766C-4B3E-A97C-99CE58BF8288}" presName="spNode" presStyleCnt="0"/>
      <dgm:spPr/>
    </dgm:pt>
    <dgm:pt modelId="{5AD4D56A-9BDD-496B-8391-7ECE530B6ED7}" type="pres">
      <dgm:prSet presAssocID="{FC3C402E-4C4A-44FF-96FC-D20B5B8F7FF5}" presName="sibTrans" presStyleLbl="sibTrans1D1" presStyleIdx="3" presStyleCnt="5"/>
      <dgm:spPr/>
    </dgm:pt>
    <dgm:pt modelId="{31265F50-6117-4F15-8167-C36E6377825B}" type="pres">
      <dgm:prSet presAssocID="{70D702A9-ADE0-4F29-8D10-8AFE7D2FD395}" presName="node" presStyleLbl="node1" presStyleIdx="4" presStyleCnt="5" custScaleX="131045" custScaleY="112091">
        <dgm:presLayoutVars>
          <dgm:bulletEnabled val="1"/>
        </dgm:presLayoutVars>
      </dgm:prSet>
      <dgm:spPr/>
    </dgm:pt>
    <dgm:pt modelId="{32C32657-196D-4F73-89FB-4C8F1AF5B285}" type="pres">
      <dgm:prSet presAssocID="{70D702A9-ADE0-4F29-8D10-8AFE7D2FD395}" presName="spNode" presStyleCnt="0"/>
      <dgm:spPr/>
    </dgm:pt>
    <dgm:pt modelId="{5F204080-90B0-4401-BA20-5CB230059800}" type="pres">
      <dgm:prSet presAssocID="{FC8597D9-85DF-478F-9B4C-412DC69E0E16}" presName="sibTrans" presStyleLbl="sibTrans1D1" presStyleIdx="4" presStyleCnt="5"/>
      <dgm:spPr/>
    </dgm:pt>
  </dgm:ptLst>
  <dgm:cxnLst>
    <dgm:cxn modelId="{7ED19E10-4239-47D4-A4D3-1308056BECB9}" srcId="{1AC9CDE4-727D-4011-83E5-40092D74032D}" destId="{1ED20C3C-1F3B-4167-8A24-911014ACDE85}" srcOrd="0" destOrd="0" parTransId="{03EFBEB5-144F-4681-AC8F-9D3715ADEE36}" sibTransId="{A6FE602F-80B0-4FFE-9C46-D9723745B44E}"/>
    <dgm:cxn modelId="{58B3F51C-E87A-4C9E-8623-8697770C005B}" type="presOf" srcId="{70D702A9-ADE0-4F29-8D10-8AFE7D2FD395}" destId="{31265F50-6117-4F15-8167-C36E6377825B}" srcOrd="0" destOrd="0" presId="urn:microsoft.com/office/officeart/2005/8/layout/cycle6"/>
    <dgm:cxn modelId="{E4646734-E269-4BF1-9AD2-49DAFC2F5F83}" type="presOf" srcId="{610E0514-766C-4B3E-A97C-99CE58BF8288}" destId="{F61C1193-09E7-4EF9-AE58-93A734096A07}" srcOrd="0" destOrd="0" presId="urn:microsoft.com/office/officeart/2005/8/layout/cycle6"/>
    <dgm:cxn modelId="{78A22D37-9BF6-4123-ABC7-0C41FBB12F9A}" srcId="{1AC9CDE4-727D-4011-83E5-40092D74032D}" destId="{CE56FAAA-392D-4DD3-86DF-1212F533C93B}" srcOrd="2" destOrd="0" parTransId="{271AA0CF-DA59-47A3-BE2F-F6979F7731A6}" sibTransId="{5B50EA88-7F5F-44F9-B76D-F52B9316209E}"/>
    <dgm:cxn modelId="{8BE9635E-CCA0-4A39-A5F7-7C14438639D9}" type="presOf" srcId="{054FB34E-F628-4A22-8F6D-AD286DA781D5}" destId="{150FDA99-C239-4A33-916D-26FBE3AF8FD2}" srcOrd="0" destOrd="0" presId="urn:microsoft.com/office/officeart/2005/8/layout/cycle6"/>
    <dgm:cxn modelId="{5B218868-25A6-43ED-8DF4-8CCD6FFAFF69}" type="presOf" srcId="{CE56FAAA-392D-4DD3-86DF-1212F533C93B}" destId="{FC9762AB-0345-41F1-9047-7E48B945A74E}" srcOrd="0" destOrd="0" presId="urn:microsoft.com/office/officeart/2005/8/layout/cycle6"/>
    <dgm:cxn modelId="{BD08194D-56AA-4894-853C-FE3EC7409596}" srcId="{1AC9CDE4-727D-4011-83E5-40092D74032D}" destId="{70D702A9-ADE0-4F29-8D10-8AFE7D2FD395}" srcOrd="4" destOrd="0" parTransId="{FDB46497-E6D0-4E74-888E-C1E05DF795A3}" sibTransId="{FC8597D9-85DF-478F-9B4C-412DC69E0E16}"/>
    <dgm:cxn modelId="{FE616A57-C3DB-415E-A531-F0DCEFB39215}" type="presOf" srcId="{FC8597D9-85DF-478F-9B4C-412DC69E0E16}" destId="{5F204080-90B0-4401-BA20-5CB230059800}" srcOrd="0" destOrd="0" presId="urn:microsoft.com/office/officeart/2005/8/layout/cycle6"/>
    <dgm:cxn modelId="{3725938C-5BF0-4FA0-A2D1-92905C86CB3C}" type="presOf" srcId="{FC3C402E-4C4A-44FF-96FC-D20B5B8F7FF5}" destId="{5AD4D56A-9BDD-496B-8391-7ECE530B6ED7}" srcOrd="0" destOrd="0" presId="urn:microsoft.com/office/officeart/2005/8/layout/cycle6"/>
    <dgm:cxn modelId="{7565FE92-5FF5-4769-B2B0-E148AE2B9A32}" type="presOf" srcId="{A6FE602F-80B0-4FFE-9C46-D9723745B44E}" destId="{D574633F-D9C1-4F28-B66A-255E9437A762}" srcOrd="0" destOrd="0" presId="urn:microsoft.com/office/officeart/2005/8/layout/cycle6"/>
    <dgm:cxn modelId="{60B89F9C-40CD-4848-BA35-AEC29DCCCEF6}" type="presOf" srcId="{F7D2DAEA-6E1A-4ECC-B339-CE17EB9439E5}" destId="{78666950-F2AC-4E40-985B-CC02374C3807}" srcOrd="0" destOrd="0" presId="urn:microsoft.com/office/officeart/2005/8/layout/cycle6"/>
    <dgm:cxn modelId="{1B5CB7D5-F384-48CD-BDFE-9DFF2F076FD7}" type="presOf" srcId="{1AC9CDE4-727D-4011-83E5-40092D74032D}" destId="{63D1BE94-0147-4266-9CFD-1AEB7FA6989E}" srcOrd="0" destOrd="0" presId="urn:microsoft.com/office/officeart/2005/8/layout/cycle6"/>
    <dgm:cxn modelId="{86FB08DE-9BF9-4929-9CCD-191263EC0E40}" srcId="{1AC9CDE4-727D-4011-83E5-40092D74032D}" destId="{610E0514-766C-4B3E-A97C-99CE58BF8288}" srcOrd="3" destOrd="0" parTransId="{EA92302E-C579-49E2-A7D5-4D52F8BE3E17}" sibTransId="{FC3C402E-4C4A-44FF-96FC-D20B5B8F7FF5}"/>
    <dgm:cxn modelId="{8E5A1CE0-4C23-4C24-B138-9A2B028FF08A}" type="presOf" srcId="{5B50EA88-7F5F-44F9-B76D-F52B9316209E}" destId="{D424AD5B-B878-4801-B80B-D49D04BA3AC7}" srcOrd="0" destOrd="0" presId="urn:microsoft.com/office/officeart/2005/8/layout/cycle6"/>
    <dgm:cxn modelId="{036F4EEB-39AD-4FAA-A3A3-1E651B3A9BD9}" type="presOf" srcId="{1ED20C3C-1F3B-4167-8A24-911014ACDE85}" destId="{37BC15DC-5054-41CF-922C-DDE1C17747C6}" srcOrd="0" destOrd="0" presId="urn:microsoft.com/office/officeart/2005/8/layout/cycle6"/>
    <dgm:cxn modelId="{C37E89F9-24F1-4994-8F39-2A9B6E2B14AD}" srcId="{1AC9CDE4-727D-4011-83E5-40092D74032D}" destId="{F7D2DAEA-6E1A-4ECC-B339-CE17EB9439E5}" srcOrd="1" destOrd="0" parTransId="{F35571B7-64A5-4FDC-BEEB-2CDFA4B46C17}" sibTransId="{054FB34E-F628-4A22-8F6D-AD286DA781D5}"/>
    <dgm:cxn modelId="{40B6A71B-4C1C-4405-8B5C-FDA876E2E72E}" type="presParOf" srcId="{63D1BE94-0147-4266-9CFD-1AEB7FA6989E}" destId="{37BC15DC-5054-41CF-922C-DDE1C17747C6}" srcOrd="0" destOrd="0" presId="urn:microsoft.com/office/officeart/2005/8/layout/cycle6"/>
    <dgm:cxn modelId="{A0EA5909-AC08-4E79-9BAA-086EC13E0FBC}" type="presParOf" srcId="{63D1BE94-0147-4266-9CFD-1AEB7FA6989E}" destId="{0CBBF346-31D5-4396-B0A2-4FFD5F3CFA86}" srcOrd="1" destOrd="0" presId="urn:microsoft.com/office/officeart/2005/8/layout/cycle6"/>
    <dgm:cxn modelId="{0BEE3204-7E75-471C-AA02-F360CE21C0C5}" type="presParOf" srcId="{63D1BE94-0147-4266-9CFD-1AEB7FA6989E}" destId="{D574633F-D9C1-4F28-B66A-255E9437A762}" srcOrd="2" destOrd="0" presId="urn:microsoft.com/office/officeart/2005/8/layout/cycle6"/>
    <dgm:cxn modelId="{6ACD0CE1-96E2-4238-B428-F60911F9C1DF}" type="presParOf" srcId="{63D1BE94-0147-4266-9CFD-1AEB7FA6989E}" destId="{78666950-F2AC-4E40-985B-CC02374C3807}" srcOrd="3" destOrd="0" presId="urn:microsoft.com/office/officeart/2005/8/layout/cycle6"/>
    <dgm:cxn modelId="{DFD3AB2C-7A47-4184-8244-B4BE33CB6FF4}" type="presParOf" srcId="{63D1BE94-0147-4266-9CFD-1AEB7FA6989E}" destId="{BFED3746-55DA-4D91-BC8B-BF64BDD21CB1}" srcOrd="4" destOrd="0" presId="urn:microsoft.com/office/officeart/2005/8/layout/cycle6"/>
    <dgm:cxn modelId="{2C935398-E130-4475-A458-E1C9D8F41DF2}" type="presParOf" srcId="{63D1BE94-0147-4266-9CFD-1AEB7FA6989E}" destId="{150FDA99-C239-4A33-916D-26FBE3AF8FD2}" srcOrd="5" destOrd="0" presId="urn:microsoft.com/office/officeart/2005/8/layout/cycle6"/>
    <dgm:cxn modelId="{FB8ECDDC-311D-4D98-BE82-B2ED57752201}" type="presParOf" srcId="{63D1BE94-0147-4266-9CFD-1AEB7FA6989E}" destId="{FC9762AB-0345-41F1-9047-7E48B945A74E}" srcOrd="6" destOrd="0" presId="urn:microsoft.com/office/officeart/2005/8/layout/cycle6"/>
    <dgm:cxn modelId="{FE5C5D57-D0F6-428F-A85D-A6BB7344C53F}" type="presParOf" srcId="{63D1BE94-0147-4266-9CFD-1AEB7FA6989E}" destId="{05676003-6342-4B4E-B68B-992762EA6021}" srcOrd="7" destOrd="0" presId="urn:microsoft.com/office/officeart/2005/8/layout/cycle6"/>
    <dgm:cxn modelId="{9C03E787-6C8C-4818-8279-64004FA202FA}" type="presParOf" srcId="{63D1BE94-0147-4266-9CFD-1AEB7FA6989E}" destId="{D424AD5B-B878-4801-B80B-D49D04BA3AC7}" srcOrd="8" destOrd="0" presId="urn:microsoft.com/office/officeart/2005/8/layout/cycle6"/>
    <dgm:cxn modelId="{76E045F4-B525-40B1-9183-2231BC8174D0}" type="presParOf" srcId="{63D1BE94-0147-4266-9CFD-1AEB7FA6989E}" destId="{F61C1193-09E7-4EF9-AE58-93A734096A07}" srcOrd="9" destOrd="0" presId="urn:microsoft.com/office/officeart/2005/8/layout/cycle6"/>
    <dgm:cxn modelId="{BE21751A-4BC3-4742-BA1B-CA57DD6B3A00}" type="presParOf" srcId="{63D1BE94-0147-4266-9CFD-1AEB7FA6989E}" destId="{EFC67422-01DD-4758-BD29-635B78A2FC94}" srcOrd="10" destOrd="0" presId="urn:microsoft.com/office/officeart/2005/8/layout/cycle6"/>
    <dgm:cxn modelId="{9BC2060B-D598-4560-A742-F70145A4933B}" type="presParOf" srcId="{63D1BE94-0147-4266-9CFD-1AEB7FA6989E}" destId="{5AD4D56A-9BDD-496B-8391-7ECE530B6ED7}" srcOrd="11" destOrd="0" presId="urn:microsoft.com/office/officeart/2005/8/layout/cycle6"/>
    <dgm:cxn modelId="{55E54BC1-EF92-4969-A913-4931DD9580C5}" type="presParOf" srcId="{63D1BE94-0147-4266-9CFD-1AEB7FA6989E}" destId="{31265F50-6117-4F15-8167-C36E6377825B}" srcOrd="12" destOrd="0" presId="urn:microsoft.com/office/officeart/2005/8/layout/cycle6"/>
    <dgm:cxn modelId="{FCF6A92E-52DC-41E8-9286-3EC77360B6D1}" type="presParOf" srcId="{63D1BE94-0147-4266-9CFD-1AEB7FA6989E}" destId="{32C32657-196D-4F73-89FB-4C8F1AF5B285}" srcOrd="13" destOrd="0" presId="urn:microsoft.com/office/officeart/2005/8/layout/cycle6"/>
    <dgm:cxn modelId="{D4327644-C2DF-4C0C-929D-876A843A1DF5}" type="presParOf" srcId="{63D1BE94-0147-4266-9CFD-1AEB7FA6989E}" destId="{5F204080-90B0-4401-BA20-5CB230059800}" srcOrd="14" destOrd="0" presId="urn:microsoft.com/office/officeart/2005/8/layout/cycle6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C15DC-5054-41CF-922C-DDE1C17747C6}">
      <dsp:nvSpPr>
        <dsp:cNvPr id="0" name=""/>
        <dsp:cNvSpPr/>
      </dsp:nvSpPr>
      <dsp:spPr>
        <a:xfrm>
          <a:off x="3629684" y="-191383"/>
          <a:ext cx="2237191" cy="144540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350 €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Monatliche Mobilitätbeihilfe </a:t>
          </a:r>
        </a:p>
      </dsp:txBody>
      <dsp:txXfrm>
        <a:off x="3700243" y="-120824"/>
        <a:ext cx="2096073" cy="1304284"/>
      </dsp:txXfrm>
    </dsp:sp>
    <dsp:sp modelId="{D574633F-D9C1-4F28-B66A-255E9437A762}">
      <dsp:nvSpPr>
        <dsp:cNvPr id="0" name=""/>
        <dsp:cNvSpPr/>
      </dsp:nvSpPr>
      <dsp:spPr>
        <a:xfrm>
          <a:off x="2267989" y="524598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3609118" y="287496"/>
              </a:moveTo>
              <a:arcTo wR="2456054" hR="2456054" stAng="17880027" swAng="1602895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78666950-F2AC-4E40-985B-CC02374C3807}">
      <dsp:nvSpPr>
        <dsp:cNvPr id="0" name=""/>
        <dsp:cNvSpPr/>
      </dsp:nvSpPr>
      <dsp:spPr>
        <a:xfrm>
          <a:off x="5190015" y="1571403"/>
          <a:ext cx="3881214" cy="179331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Interkulturelle Erfahrungen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Neue Kulturen erleben und Freundschaften fürs Leben bauen</a:t>
          </a:r>
        </a:p>
      </dsp:txBody>
      <dsp:txXfrm>
        <a:off x="5277557" y="1658945"/>
        <a:ext cx="3706130" cy="1618231"/>
      </dsp:txXfrm>
    </dsp:sp>
    <dsp:sp modelId="{150FDA99-C239-4A33-916D-26FBE3AF8FD2}">
      <dsp:nvSpPr>
        <dsp:cNvPr id="0" name=""/>
        <dsp:cNvSpPr/>
      </dsp:nvSpPr>
      <dsp:spPr>
        <a:xfrm>
          <a:off x="2294192" y="419353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4861901" y="2950120"/>
              </a:moveTo>
              <a:arcTo wR="2456054" hR="2456054" stAng="696297" swAng="666877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C9762AB-0345-41F1-9047-7E48B945A74E}">
      <dsp:nvSpPr>
        <dsp:cNvPr id="0" name=""/>
        <dsp:cNvSpPr/>
      </dsp:nvSpPr>
      <dsp:spPr>
        <a:xfrm>
          <a:off x="5332444" y="3828462"/>
          <a:ext cx="2463110" cy="151385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Top Organisation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Keine Verlängerung der Regelstudienzeit</a:t>
          </a:r>
        </a:p>
      </dsp:txBody>
      <dsp:txXfrm>
        <a:off x="5406344" y="3902362"/>
        <a:ext cx="2315310" cy="1366055"/>
      </dsp:txXfrm>
    </dsp:sp>
    <dsp:sp modelId="{D424AD5B-B878-4801-B80B-D49D04BA3AC7}">
      <dsp:nvSpPr>
        <dsp:cNvPr id="0" name=""/>
        <dsp:cNvSpPr/>
      </dsp:nvSpPr>
      <dsp:spPr>
        <a:xfrm>
          <a:off x="2154139" y="537025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3170095" y="4806021"/>
              </a:moveTo>
              <a:arcTo wR="2456054" hR="2456054" stAng="4385911" swAng="1183908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61C1193-09E7-4EF9-AE58-93A734096A07}">
      <dsp:nvSpPr>
        <dsp:cNvPr id="0" name=""/>
        <dsp:cNvSpPr/>
      </dsp:nvSpPr>
      <dsp:spPr>
        <a:xfrm>
          <a:off x="1287654" y="3647327"/>
          <a:ext cx="3192689" cy="195183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Betreuung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kern="1200" dirty="0">
              <a:solidFill>
                <a:schemeClr val="accent2"/>
              </a:solidFill>
            </a:rPr>
            <a:t>Gezielte Vorbereitung und persönliche Ansprechpersonen in beiden Ländern</a:t>
          </a:r>
        </a:p>
      </dsp:txBody>
      <dsp:txXfrm>
        <a:off x="1382935" y="3742608"/>
        <a:ext cx="3002127" cy="1761275"/>
      </dsp:txXfrm>
    </dsp:sp>
    <dsp:sp modelId="{5AD4D56A-9BDD-496B-8391-7ECE530B6ED7}">
      <dsp:nvSpPr>
        <dsp:cNvPr id="0" name=""/>
        <dsp:cNvSpPr/>
      </dsp:nvSpPr>
      <dsp:spPr>
        <a:xfrm>
          <a:off x="2278733" y="584290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74384" y="3055931"/>
              </a:moveTo>
              <a:arcTo wR="2456054" hR="2456054" stAng="9951768" swAng="1009386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31265F50-6117-4F15-8167-C36E6377825B}">
      <dsp:nvSpPr>
        <dsp:cNvPr id="0" name=""/>
        <dsp:cNvSpPr/>
      </dsp:nvSpPr>
      <dsp:spPr>
        <a:xfrm>
          <a:off x="1160835" y="1538888"/>
          <a:ext cx="2480352" cy="13790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1 Jahr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Mindestens im Ausland</a:t>
          </a:r>
        </a:p>
      </dsp:txBody>
      <dsp:txXfrm>
        <a:off x="1228154" y="1606207"/>
        <a:ext cx="2345714" cy="1244402"/>
      </dsp:txXfrm>
    </dsp:sp>
    <dsp:sp modelId="{5F204080-90B0-4401-BA20-5CB230059800}">
      <dsp:nvSpPr>
        <dsp:cNvPr id="0" name=""/>
        <dsp:cNvSpPr/>
      </dsp:nvSpPr>
      <dsp:spPr>
        <a:xfrm>
          <a:off x="2280838" y="531270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479363" y="998351"/>
              </a:moveTo>
              <a:arcTo wR="2456054" hR="2456054" stAng="12984407" swAng="1591774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itter - Layouthil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94070A61-86A2-4921-990C-8F7CD659DCE6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6254E604-EDF1-4A7F-9FBA-6D9A9D11413F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BE2046F1-858C-460B-B99A-12CF25B11F25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_Titelfolie_mit 2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9EE0E4F6-DBCA-4263-99F6-8EEDE1531871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ABE17941-2051-4DB7-82CE-1B6A811D8BBF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019D763E-54E9-49D2-8412-265F862B09E0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apitelfolie / 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Zwischenfolie / Statement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Folie Bild und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855246-55BE-4FEA-B9BF-A6AFF7A7983D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DADD787-83AE-406D-B352-D1E3A0BDBAB1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Folie 1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AF5EE0D8-F9CD-4895-BFE3-4351440EF68C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2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34EC7B7-A79C-4CF4-8D47-EE2EB0789F9E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mpressum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wmf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wmf"/><Relationship Id="rId4" Type="http://schemas.openxmlformats.org/officeDocument/2006/relationships/image" Target="../media/image4.png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d 14"/>
          <p:cNvPicPr/>
          <p:nvPr/>
        </p:nvPicPr>
        <p:blipFill>
          <a:blip r:embed="rId3"/>
          <a:srcRect t="9397" b="48669"/>
          <a:stretch/>
        </p:blipFill>
        <p:spPr>
          <a:xfrm>
            <a:off x="797400" y="0"/>
            <a:ext cx="8485920" cy="3432960"/>
          </a:xfrm>
          <a:prstGeom prst="rect">
            <a:avLst/>
          </a:prstGeom>
          <a:ln w="0">
            <a:noFill/>
          </a:ln>
        </p:spPr>
      </p:pic>
      <p:sp>
        <p:nvSpPr>
          <p:cNvPr id="29" name="Rectangle 8"/>
          <p:cNvSpPr/>
          <p:nvPr/>
        </p:nvSpPr>
        <p:spPr>
          <a:xfrm>
            <a:off x="0" y="3430440"/>
            <a:ext cx="12189960" cy="34254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" name="Bild 11"/>
          <p:cNvPicPr/>
          <p:nvPr/>
        </p:nvPicPr>
        <p:blipFill>
          <a:blip r:embed="rId4"/>
          <a:stretch/>
        </p:blipFill>
        <p:spPr>
          <a:xfrm>
            <a:off x="9828000" y="321840"/>
            <a:ext cx="1996200" cy="661320"/>
          </a:xfrm>
          <a:prstGeom prst="rect">
            <a:avLst/>
          </a:prstGeom>
          <a:ln w="0">
            <a:noFill/>
          </a:ln>
        </p:spPr>
      </p:pic>
      <p:pic>
        <p:nvPicPr>
          <p:cNvPr id="3" name="Bild 15"/>
          <p:cNvPicPr/>
          <p:nvPr/>
        </p:nvPicPr>
        <p:blipFill>
          <a:blip r:embed="rId5"/>
          <a:srcRect t="51219" b="6888"/>
          <a:stretch/>
        </p:blipFill>
        <p:spPr>
          <a:xfrm>
            <a:off x="797400" y="3426120"/>
            <a:ext cx="8485920" cy="3429720"/>
          </a:xfrm>
          <a:prstGeom prst="rect">
            <a:avLst/>
          </a:prstGeom>
          <a:ln w="0">
            <a:noFill/>
          </a:ln>
        </p:spPr>
      </p:pic>
      <p:sp>
        <p:nvSpPr>
          <p:cNvPr id="4" name="Bogen 9"/>
          <p:cNvSpPr/>
          <p:nvPr/>
        </p:nvSpPr>
        <p:spPr>
          <a:xfrm rot="16200000" flipH="1">
            <a:off x="2065320" y="880560"/>
            <a:ext cx="729360" cy="61848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5" name="Bogen 12"/>
          <p:cNvSpPr/>
          <p:nvPr/>
        </p:nvSpPr>
        <p:spPr>
          <a:xfrm rot="5400000">
            <a:off x="3564720" y="1346760"/>
            <a:ext cx="729360" cy="10915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6" name="Oval 13"/>
          <p:cNvSpPr/>
          <p:nvPr/>
        </p:nvSpPr>
        <p:spPr>
          <a:xfrm>
            <a:off x="3904920" y="2235240"/>
            <a:ext cx="46080" cy="46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7" name="Bogen 16"/>
          <p:cNvSpPr/>
          <p:nvPr/>
        </p:nvSpPr>
        <p:spPr>
          <a:xfrm rot="5400000">
            <a:off x="5181840" y="494640"/>
            <a:ext cx="729360" cy="10915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8" name="Oval 17"/>
          <p:cNvSpPr/>
          <p:nvPr/>
        </p:nvSpPr>
        <p:spPr>
          <a:xfrm>
            <a:off x="5522400" y="1385280"/>
            <a:ext cx="46080" cy="46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9" name="Bogen 18"/>
          <p:cNvSpPr/>
          <p:nvPr/>
        </p:nvSpPr>
        <p:spPr>
          <a:xfrm rot="5400000">
            <a:off x="1350720" y="1681560"/>
            <a:ext cx="729360" cy="10915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10" name="Oval 19"/>
          <p:cNvSpPr/>
          <p:nvPr/>
        </p:nvSpPr>
        <p:spPr>
          <a:xfrm>
            <a:off x="1690920" y="2570040"/>
            <a:ext cx="46080" cy="46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1" name="Abgerundetes Rechteck 20"/>
          <p:cNvSpPr/>
          <p:nvPr/>
        </p:nvSpPr>
        <p:spPr>
          <a:xfrm>
            <a:off x="1832040" y="914760"/>
            <a:ext cx="59004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mobil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Abgerundetes Rechteck 21"/>
          <p:cNvSpPr/>
          <p:nvPr/>
        </p:nvSpPr>
        <p:spPr>
          <a:xfrm>
            <a:off x="1520640" y="1956240"/>
            <a:ext cx="87516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weltoffen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Abgerundetes Rechteck 22"/>
          <p:cNvSpPr/>
          <p:nvPr/>
        </p:nvSpPr>
        <p:spPr>
          <a:xfrm>
            <a:off x="3623040" y="1627560"/>
            <a:ext cx="145728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wissenschaftlich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Oval 23"/>
          <p:cNvSpPr/>
          <p:nvPr/>
        </p:nvSpPr>
        <p:spPr>
          <a:xfrm>
            <a:off x="2408760" y="1532160"/>
            <a:ext cx="46080" cy="46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5" name="Abgerundetes Rechteck 24"/>
          <p:cNvSpPr/>
          <p:nvPr/>
        </p:nvSpPr>
        <p:spPr>
          <a:xfrm>
            <a:off x="7535880" y="2450880"/>
            <a:ext cx="87048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exzellent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Bogen 25"/>
          <p:cNvSpPr/>
          <p:nvPr/>
        </p:nvSpPr>
        <p:spPr>
          <a:xfrm rot="16200000" flipH="1">
            <a:off x="8260200" y="2293920"/>
            <a:ext cx="704520" cy="80280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17" name="Abgerundetes Rechteck 26"/>
          <p:cNvSpPr/>
          <p:nvPr/>
        </p:nvSpPr>
        <p:spPr>
          <a:xfrm>
            <a:off x="5122080" y="2134440"/>
            <a:ext cx="103824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europäisch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Abgerundetes Rechteck 27"/>
          <p:cNvSpPr/>
          <p:nvPr/>
        </p:nvSpPr>
        <p:spPr>
          <a:xfrm>
            <a:off x="5831280" y="771480"/>
            <a:ext cx="50184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dual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Abgerundetes Rechteck 28"/>
          <p:cNvSpPr/>
          <p:nvPr/>
        </p:nvSpPr>
        <p:spPr>
          <a:xfrm>
            <a:off x="8401320" y="1605960"/>
            <a:ext cx="87048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innovativ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Bogen 29"/>
          <p:cNvSpPr/>
          <p:nvPr/>
        </p:nvSpPr>
        <p:spPr>
          <a:xfrm rot="5400000" flipV="1">
            <a:off x="5511240" y="1989000"/>
            <a:ext cx="757080" cy="83916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1" name="Oval 30"/>
          <p:cNvSpPr/>
          <p:nvPr/>
        </p:nvSpPr>
        <p:spPr>
          <a:xfrm>
            <a:off x="5875200" y="2765160"/>
            <a:ext cx="46080" cy="46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2" name="Bogen 31"/>
          <p:cNvSpPr/>
          <p:nvPr/>
        </p:nvSpPr>
        <p:spPr>
          <a:xfrm rot="16200000" flipH="1">
            <a:off x="8565480" y="1550520"/>
            <a:ext cx="729360" cy="61848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3" name="Oval 32"/>
          <p:cNvSpPr/>
          <p:nvPr/>
        </p:nvSpPr>
        <p:spPr>
          <a:xfrm>
            <a:off x="8908560" y="2202120"/>
            <a:ext cx="46080" cy="46080"/>
          </a:xfrm>
          <a:prstGeom prst="ellipse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4" name="Oval 33"/>
          <p:cNvSpPr/>
          <p:nvPr/>
        </p:nvSpPr>
        <p:spPr>
          <a:xfrm>
            <a:off x="8620200" y="3025080"/>
            <a:ext cx="46080" cy="46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5" name="Abgerundetes Rechteck 34"/>
          <p:cNvSpPr/>
          <p:nvPr/>
        </p:nvSpPr>
        <p:spPr>
          <a:xfrm>
            <a:off x="2719800" y="2471040"/>
            <a:ext cx="85968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integriert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Bogen 35"/>
          <p:cNvSpPr/>
          <p:nvPr/>
        </p:nvSpPr>
        <p:spPr>
          <a:xfrm rot="16200000" flipH="1">
            <a:off x="3438360" y="2333880"/>
            <a:ext cx="704520" cy="80280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7" name="Oval 36"/>
          <p:cNvSpPr/>
          <p:nvPr/>
        </p:nvSpPr>
        <p:spPr>
          <a:xfrm>
            <a:off x="3798360" y="3065040"/>
            <a:ext cx="46080" cy="46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pieren 15"/>
          <p:cNvGrpSpPr/>
          <p:nvPr/>
        </p:nvGrpSpPr>
        <p:grpSpPr>
          <a:xfrm>
            <a:off x="453960" y="320760"/>
            <a:ext cx="11278080" cy="6037200"/>
            <a:chOff x="453960" y="320760"/>
            <a:chExt cx="11278080" cy="6037200"/>
          </a:xfrm>
        </p:grpSpPr>
        <p:cxnSp>
          <p:nvCxnSpPr>
            <p:cNvPr id="64" name="Gerade Verbindung 16"/>
            <p:cNvCxnSpPr/>
            <p:nvPr/>
          </p:nvCxnSpPr>
          <p:spPr>
            <a:xfrm>
              <a:off x="457200" y="322920"/>
              <a:ext cx="11275200" cy="21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5" name="Gerade Verbindung 17"/>
            <p:cNvCxnSpPr/>
            <p:nvPr/>
          </p:nvCxnSpPr>
          <p:spPr>
            <a:xfrm>
              <a:off x="457200" y="6349680"/>
              <a:ext cx="11268360" cy="21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6" name="Gerade Verbindung 18"/>
            <p:cNvCxnSpPr/>
            <p:nvPr/>
          </p:nvCxnSpPr>
          <p:spPr>
            <a:xfrm>
              <a:off x="453960" y="320760"/>
              <a:ext cx="2160" cy="60314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7" name="Gerade Verbindung 19"/>
            <p:cNvCxnSpPr/>
            <p:nvPr/>
          </p:nvCxnSpPr>
          <p:spPr>
            <a:xfrm>
              <a:off x="11730240" y="327600"/>
              <a:ext cx="2160" cy="602460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8" name="Gerade Verbindung 20"/>
            <p:cNvCxnSpPr/>
            <p:nvPr/>
          </p:nvCxnSpPr>
          <p:spPr>
            <a:xfrm>
              <a:off x="6087960" y="1078560"/>
              <a:ext cx="10440" cy="52797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9" name="Gerade Verbindung 21"/>
            <p:cNvCxnSpPr/>
            <p:nvPr/>
          </p:nvCxnSpPr>
          <p:spPr>
            <a:xfrm>
              <a:off x="457200" y="1074240"/>
              <a:ext cx="11268360" cy="21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0" name="Gerade Verbindung 22"/>
            <p:cNvCxnSpPr/>
            <p:nvPr/>
          </p:nvCxnSpPr>
          <p:spPr>
            <a:xfrm>
              <a:off x="457200" y="3712680"/>
              <a:ext cx="11268360" cy="21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1" name="Gerade Verbindung 23"/>
            <p:cNvCxnSpPr/>
            <p:nvPr/>
          </p:nvCxnSpPr>
          <p:spPr>
            <a:xfrm>
              <a:off x="3275280" y="1071720"/>
              <a:ext cx="2160" cy="526608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2" name="Gerade Verbindung 24"/>
            <p:cNvCxnSpPr/>
            <p:nvPr/>
          </p:nvCxnSpPr>
          <p:spPr>
            <a:xfrm>
              <a:off x="8908560" y="1071720"/>
              <a:ext cx="11160" cy="52797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</p:grpSp>
      <p:sp>
        <p:nvSpPr>
          <p:cNvPr id="73" name="PlaceHolder 1"/>
          <p:cNvSpPr>
            <a:spLocks noGrp="1"/>
          </p:cNvSpPr>
          <p:nvPr>
            <p:ph type="ftr" idx="14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74" name="PlaceHolder 2"/>
          <p:cNvSpPr>
            <a:spLocks noGrp="1"/>
          </p:cNvSpPr>
          <p:nvPr>
            <p:ph type="sldNum" idx="15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B2FD41F-B045-411E-A40F-F7A8D25C6EC2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dt" idx="16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77" name="PlaceHolder 1"/>
          <p:cNvSpPr>
            <a:spLocks noGrp="1"/>
          </p:cNvSpPr>
          <p:nvPr>
            <p:ph type="ftr" idx="17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78" name="PlaceHolder 2"/>
          <p:cNvSpPr>
            <a:spLocks noGrp="1"/>
          </p:cNvSpPr>
          <p:nvPr>
            <p:ph type="sldNum" idx="18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3DD4A88-C476-4217-ABC5-F0E18EBC90F9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dt" idx="19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8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"/>
          <p:cNvSpPr/>
          <p:nvPr/>
        </p:nvSpPr>
        <p:spPr>
          <a:xfrm>
            <a:off x="0" y="3430440"/>
            <a:ext cx="12189960" cy="34254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83" name="Bild 15"/>
          <p:cNvPicPr/>
          <p:nvPr/>
        </p:nvPicPr>
        <p:blipFill>
          <a:blip r:embed="rId3"/>
          <a:srcRect t="51219" b="6888"/>
          <a:stretch/>
        </p:blipFill>
        <p:spPr>
          <a:xfrm>
            <a:off x="797400" y="3426120"/>
            <a:ext cx="8485920" cy="342972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ftr" idx="20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86" name="PlaceHolder 2"/>
          <p:cNvSpPr>
            <a:spLocks noGrp="1"/>
          </p:cNvSpPr>
          <p:nvPr>
            <p:ph type="sldNum" idx="21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3CD1DD0-6EB1-4191-916C-7B265BCCFFB0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dt" idx="22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8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"/>
          <p:cNvSpPr/>
          <p:nvPr/>
        </p:nvSpPr>
        <p:spPr>
          <a:xfrm>
            <a:off x="0" y="0"/>
            <a:ext cx="6100200" cy="685584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91" name="Bild 15"/>
          <p:cNvPicPr/>
          <p:nvPr/>
        </p:nvPicPr>
        <p:blipFill>
          <a:blip r:embed="rId3"/>
          <a:srcRect l="2883" t="9397" r="25301" b="6888"/>
          <a:stretch/>
        </p:blipFill>
        <p:spPr>
          <a:xfrm>
            <a:off x="0" y="0"/>
            <a:ext cx="6093720" cy="6855840"/>
          </a:xfrm>
          <a:prstGeom prst="rect">
            <a:avLst/>
          </a:prstGeom>
          <a:ln w="0">
            <a:noFill/>
          </a:ln>
        </p:spPr>
      </p:pic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Bild 17"/>
          <p:cNvPicPr/>
          <p:nvPr/>
        </p:nvPicPr>
        <p:blipFill>
          <a:blip r:embed="rId3"/>
          <a:srcRect l="-2496" t="9397" r="30683" b="6888"/>
          <a:stretch/>
        </p:blipFill>
        <p:spPr>
          <a:xfrm>
            <a:off x="0" y="0"/>
            <a:ext cx="6093360" cy="6855840"/>
          </a:xfrm>
          <a:prstGeom prst="rect">
            <a:avLst/>
          </a:prstGeom>
          <a:ln w="0">
            <a:noFill/>
          </a:ln>
        </p:spPr>
      </p:pic>
      <p:pic>
        <p:nvPicPr>
          <p:cNvPr id="95" name="Bild 12"/>
          <p:cNvPicPr/>
          <p:nvPr/>
        </p:nvPicPr>
        <p:blipFill>
          <a:blip r:embed="rId4"/>
          <a:stretch/>
        </p:blipFill>
        <p:spPr>
          <a:xfrm>
            <a:off x="457560" y="32076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Bild 17"/>
          <p:cNvPicPr/>
          <p:nvPr/>
        </p:nvPicPr>
        <p:blipFill>
          <a:blip r:embed="rId3"/>
          <a:srcRect l="-2496" t="9397" r="30683" b="6888"/>
          <a:stretch/>
        </p:blipFill>
        <p:spPr>
          <a:xfrm>
            <a:off x="0" y="0"/>
            <a:ext cx="6093360" cy="6855840"/>
          </a:xfrm>
          <a:prstGeom prst="rect">
            <a:avLst/>
          </a:prstGeom>
          <a:ln w="0">
            <a:noFill/>
          </a:ln>
        </p:spPr>
      </p:pic>
      <p:pic>
        <p:nvPicPr>
          <p:cNvPr id="99" name="Bildplatzhalter 2" descr="alumni-club-logo.png"/>
          <p:cNvPicPr/>
          <p:nvPr/>
        </p:nvPicPr>
        <p:blipFill>
          <a:blip r:embed="rId4"/>
          <a:srcRect t="12120" b="9413"/>
          <a:stretch/>
        </p:blipFill>
        <p:spPr>
          <a:xfrm>
            <a:off x="457560" y="1354320"/>
            <a:ext cx="1996200" cy="652320"/>
          </a:xfrm>
          <a:prstGeom prst="rect">
            <a:avLst/>
          </a:prstGeom>
          <a:ln w="0">
            <a:noFill/>
          </a:ln>
        </p:spPr>
      </p:pic>
      <p:pic>
        <p:nvPicPr>
          <p:cNvPr id="100" name="Bild 12"/>
          <p:cNvPicPr/>
          <p:nvPr/>
        </p:nvPicPr>
        <p:blipFill>
          <a:blip r:embed="rId5"/>
          <a:stretch/>
        </p:blipFill>
        <p:spPr>
          <a:xfrm>
            <a:off x="457560" y="320760"/>
            <a:ext cx="1996200" cy="66132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Bild 14"/>
          <p:cNvPicPr/>
          <p:nvPr/>
        </p:nvPicPr>
        <p:blipFill>
          <a:blip r:embed="rId3"/>
          <a:srcRect t="9397" b="48669"/>
          <a:stretch/>
        </p:blipFill>
        <p:spPr>
          <a:xfrm>
            <a:off x="797400" y="0"/>
            <a:ext cx="8485920" cy="3432960"/>
          </a:xfrm>
          <a:prstGeom prst="rect">
            <a:avLst/>
          </a:prstGeom>
          <a:ln w="0">
            <a:noFill/>
          </a:ln>
        </p:spPr>
      </p:pic>
      <p:sp>
        <p:nvSpPr>
          <p:cNvPr id="104" name="Rectangle 8"/>
          <p:cNvSpPr/>
          <p:nvPr/>
        </p:nvSpPr>
        <p:spPr>
          <a:xfrm>
            <a:off x="0" y="3430440"/>
            <a:ext cx="12189960" cy="34254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105" name="Bild 11"/>
          <p:cNvPicPr/>
          <p:nvPr/>
        </p:nvPicPr>
        <p:blipFill>
          <a:blip r:embed="rId4"/>
          <a:stretch/>
        </p:blipFill>
        <p:spPr>
          <a:xfrm>
            <a:off x="9828000" y="321840"/>
            <a:ext cx="1996200" cy="661320"/>
          </a:xfrm>
          <a:prstGeom prst="rect">
            <a:avLst/>
          </a:prstGeom>
          <a:ln w="0">
            <a:noFill/>
          </a:ln>
        </p:spPr>
      </p:pic>
      <p:pic>
        <p:nvPicPr>
          <p:cNvPr id="106" name="Bild 15"/>
          <p:cNvPicPr/>
          <p:nvPr/>
        </p:nvPicPr>
        <p:blipFill>
          <a:blip r:embed="rId5"/>
          <a:srcRect t="51219" b="6888"/>
          <a:stretch/>
        </p:blipFill>
        <p:spPr>
          <a:xfrm>
            <a:off x="797400" y="3426120"/>
            <a:ext cx="8485920" cy="342972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108" name="PlaceHolder 1"/>
          <p:cNvSpPr>
            <a:spLocks noGrp="1"/>
          </p:cNvSpPr>
          <p:nvPr>
            <p:ph type="ftr" idx="23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109" name="PlaceHolder 2"/>
          <p:cNvSpPr>
            <a:spLocks noGrp="1"/>
          </p:cNvSpPr>
          <p:nvPr>
            <p:ph type="sldNum" idx="24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E1F6E21-66C0-4EBA-AF92-BD475BFEB582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dt" idx="25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111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8"/>
          <p:cNvSpPr/>
          <p:nvPr/>
        </p:nvSpPr>
        <p:spPr>
          <a:xfrm>
            <a:off x="0" y="0"/>
            <a:ext cx="1789920" cy="685584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9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30" name="PlaceHolder 1"/>
          <p:cNvSpPr>
            <a:spLocks noGrp="1"/>
          </p:cNvSpPr>
          <p:nvPr>
            <p:ph type="sldNum" idx="1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0C816FC-2580-41C8-ACFE-65DA192EE5F1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114" name="PlaceHolder 1"/>
          <p:cNvSpPr>
            <a:spLocks noGrp="1"/>
          </p:cNvSpPr>
          <p:nvPr>
            <p:ph type="ftr" idx="26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sldNum" idx="27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3142FBC-9AEA-432B-88E0-02AD53CF7B85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dt" idx="28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18"/>
          <p:cNvSpPr/>
          <p:nvPr/>
        </p:nvSpPr>
        <p:spPr>
          <a:xfrm>
            <a:off x="0" y="0"/>
            <a:ext cx="2772360" cy="6855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2" name="그룹 6"/>
          <p:cNvGrpSpPr/>
          <p:nvPr/>
        </p:nvGrpSpPr>
        <p:grpSpPr>
          <a:xfrm>
            <a:off x="1059120" y="3809880"/>
            <a:ext cx="587520" cy="585360"/>
            <a:chOff x="1059120" y="3809880"/>
            <a:chExt cx="587520" cy="585360"/>
          </a:xfrm>
        </p:grpSpPr>
        <p:sp>
          <p:nvSpPr>
            <p:cNvPr id="33" name="직사각형 7"/>
            <p:cNvSpPr/>
            <p:nvPr/>
          </p:nvSpPr>
          <p:spPr>
            <a:xfrm>
              <a:off x="1059120" y="3809880"/>
              <a:ext cx="144720" cy="585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4" name="직사각형 10"/>
            <p:cNvSpPr/>
            <p:nvPr/>
          </p:nvSpPr>
          <p:spPr>
            <a:xfrm rot="5400000">
              <a:off x="1355040" y="4103640"/>
              <a:ext cx="144720" cy="438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pic>
        <p:nvPicPr>
          <p:cNvPr id="35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"/>
          <p:cNvSpPr/>
          <p:nvPr/>
        </p:nvSpPr>
        <p:spPr>
          <a:xfrm>
            <a:off x="0" y="0"/>
            <a:ext cx="6101280" cy="6855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7" name="그룹 3"/>
          <p:cNvGrpSpPr/>
          <p:nvPr/>
        </p:nvGrpSpPr>
        <p:grpSpPr>
          <a:xfrm>
            <a:off x="4937400" y="322920"/>
            <a:ext cx="587520" cy="585360"/>
            <a:chOff x="4937400" y="322920"/>
            <a:chExt cx="587520" cy="585360"/>
          </a:xfrm>
        </p:grpSpPr>
        <p:sp>
          <p:nvSpPr>
            <p:cNvPr id="38" name="직사각형 4"/>
            <p:cNvSpPr/>
            <p:nvPr/>
          </p:nvSpPr>
          <p:spPr>
            <a:xfrm rot="10800000">
              <a:off x="5380200" y="322920"/>
              <a:ext cx="144720" cy="585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9" name="직사각형 5"/>
            <p:cNvSpPr/>
            <p:nvPr/>
          </p:nvSpPr>
          <p:spPr>
            <a:xfrm rot="16200000">
              <a:off x="5084280" y="176040"/>
              <a:ext cx="144720" cy="438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grpSp>
        <p:nvGrpSpPr>
          <p:cNvPr id="40" name="그룹 6"/>
          <p:cNvGrpSpPr/>
          <p:nvPr/>
        </p:nvGrpSpPr>
        <p:grpSpPr>
          <a:xfrm>
            <a:off x="678960" y="5597640"/>
            <a:ext cx="587520" cy="585360"/>
            <a:chOff x="678960" y="5597640"/>
            <a:chExt cx="587520" cy="585360"/>
          </a:xfrm>
        </p:grpSpPr>
        <p:sp>
          <p:nvSpPr>
            <p:cNvPr id="41" name="직사각형 7"/>
            <p:cNvSpPr/>
            <p:nvPr/>
          </p:nvSpPr>
          <p:spPr>
            <a:xfrm>
              <a:off x="678960" y="5597640"/>
              <a:ext cx="144720" cy="585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42" name="직사각형 10"/>
            <p:cNvSpPr/>
            <p:nvPr/>
          </p:nvSpPr>
          <p:spPr>
            <a:xfrm rot="5400000">
              <a:off x="974880" y="5891400"/>
              <a:ext cx="144720" cy="438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ftr" idx="2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45" name="PlaceHolder 2"/>
          <p:cNvSpPr>
            <a:spLocks noGrp="1"/>
          </p:cNvSpPr>
          <p:nvPr>
            <p:ph type="sldNum" idx="3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4175D38-A543-41D1-B9BF-3621B27DF49E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 idx="4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ftr" idx="5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49" name="PlaceHolder 2"/>
          <p:cNvSpPr>
            <a:spLocks noGrp="1"/>
          </p:cNvSpPr>
          <p:nvPr>
            <p:ph type="sldNum" idx="6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E7327618-62C2-4D87-8761-FD68F6F31E68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dt" idx="7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52" name="PlaceHolder 1"/>
          <p:cNvSpPr>
            <a:spLocks noGrp="1"/>
          </p:cNvSpPr>
          <p:nvPr>
            <p:ph type="ftr" idx="8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53" name="PlaceHolder 2"/>
          <p:cNvSpPr>
            <a:spLocks noGrp="1"/>
          </p:cNvSpPr>
          <p:nvPr>
            <p:ph type="sldNum" idx="9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20F7E06-3A33-4A7A-ABD1-D3F228DFE6C7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dt" idx="10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56" name="PlaceHolder 1"/>
          <p:cNvSpPr>
            <a:spLocks noGrp="1"/>
          </p:cNvSpPr>
          <p:nvPr>
            <p:ph type="ftr" idx="11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57" name="PlaceHolder 2"/>
          <p:cNvSpPr>
            <a:spLocks noGrp="1"/>
          </p:cNvSpPr>
          <p:nvPr>
            <p:ph type="sldNum" idx="12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E3EF050-F336-48CD-9BF4-67F9463304A8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dt" idx="13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8"/>
          <p:cNvSpPr/>
          <p:nvPr/>
        </p:nvSpPr>
        <p:spPr>
          <a:xfrm>
            <a:off x="0" y="0"/>
            <a:ext cx="6087960" cy="685584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60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wmf"/><Relationship Id="rId7" Type="http://schemas.openxmlformats.org/officeDocument/2006/relationships/image" Target="../media/image36.w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hyperlink" Target="http://www.dfh-ufa.org/" TargetMode="External"/><Relationship Id="rId4" Type="http://schemas.openxmlformats.org/officeDocument/2006/relationships/hyperlink" Target="mailto:info@dfh-ufa.or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rafik 5"/>
          <p:cNvPicPr/>
          <p:nvPr/>
        </p:nvPicPr>
        <p:blipFill>
          <a:blip r:embed="rId2"/>
          <a:srcRect l="-157" t="3722" r="157" b="11906"/>
          <a:stretch/>
        </p:blipFill>
        <p:spPr>
          <a:xfrm>
            <a:off x="-22320" y="-12600"/>
            <a:ext cx="12220920" cy="6873480"/>
          </a:xfrm>
          <a:prstGeom prst="rect">
            <a:avLst/>
          </a:prstGeom>
          <a:ln w="0">
            <a:noFill/>
          </a:ln>
        </p:spPr>
      </p:pic>
      <p:sp>
        <p:nvSpPr>
          <p:cNvPr id="118" name="Textplatzhalter 2"/>
          <p:cNvSpPr/>
          <p:nvPr/>
        </p:nvSpPr>
        <p:spPr>
          <a:xfrm>
            <a:off x="1767960" y="4947005"/>
            <a:ext cx="9812520" cy="61439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72000" rIns="72000" bIns="0" anchor="ctr">
            <a:spAutoFit/>
          </a:bodyPr>
          <a:lstStyle/>
          <a:p>
            <a:pPr algn="ctr" defTabSz="914400">
              <a:lnSpc>
                <a:spcPct val="8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4400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Die Deutsch-Französische Hochschule</a:t>
            </a:r>
            <a:endParaRPr lang="de-DE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Textplatzhalter 15"/>
          <p:cNvSpPr/>
          <p:nvPr/>
        </p:nvSpPr>
        <p:spPr>
          <a:xfrm>
            <a:off x="6420240" y="5612546"/>
            <a:ext cx="5160240" cy="255960"/>
          </a:xfrm>
          <a:prstGeom prst="rect">
            <a:avLst/>
          </a:prstGeom>
          <a:solidFill>
            <a:srgbClr val="81725E"/>
          </a:solidFill>
          <a:ln>
            <a:solidFill>
              <a:srgbClr val="5F544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8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800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Ein Studium – Zwei Länder</a:t>
            </a:r>
            <a:r>
              <a:rPr lang="de-DE" sz="1800" b="0" strike="noStrike" spc="-1" baseline="30000" dirty="0">
                <a:solidFill>
                  <a:schemeClr val="lt1"/>
                </a:solidFill>
                <a:latin typeface="Arial"/>
                <a:ea typeface="Arial Unicode MS"/>
              </a:rPr>
              <a:t>(+)</a:t>
            </a:r>
            <a:r>
              <a:rPr lang="de-DE" sz="1800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 – Zwei Diplome</a:t>
            </a:r>
            <a:r>
              <a:rPr lang="de-DE" sz="1800" b="0" strike="noStrike" spc="-1" baseline="30000" dirty="0">
                <a:solidFill>
                  <a:schemeClr val="lt1"/>
                </a:solidFill>
                <a:latin typeface="Arial"/>
                <a:ea typeface="Arial Unicode MS"/>
              </a:rPr>
              <a:t>(+)</a:t>
            </a:r>
            <a:r>
              <a:rPr lang="de-DE" sz="1800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 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:p15="http://schemas.microsoft.com/office/powerpoint/2012/main" xmlns="">
      <p:transition spd="med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/>
          </p:nvPr>
        </p:nvSpPr>
        <p:spPr>
          <a:xfrm>
            <a:off x="468720" y="356400"/>
            <a:ext cx="9113040" cy="346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… stets innovativ, dank regelmäßiger Neuzugänge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63" name="Tabelle 14"/>
          <p:cNvGraphicFramePr/>
          <p:nvPr/>
        </p:nvGraphicFramePr>
        <p:xfrm>
          <a:off x="468720" y="1235160"/>
          <a:ext cx="11112840" cy="5146920"/>
        </p:xfrm>
        <a:graphic>
          <a:graphicData uri="http://schemas.openxmlformats.org/drawingml/2006/table">
            <a:tbl>
              <a:tblPr/>
              <a:tblGrid>
                <a:gridCol w="596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9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4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de-DE" sz="1400" b="0" strike="noStrike" spc="-1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Neue DFH-Studiengänge ab dem Wintersemsester 2025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de-DE" sz="1400" b="0" strike="noStrike" spc="-1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Orte und Partnerinstitutionen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de-DE" sz="1400" b="0" strike="noStrike" spc="-1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Niveau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solidFill>
                        <a:srgbClr val="3484CF"/>
                      </a:solidFill>
                      <a:prstDash val="solid"/>
                    </a:lnR>
                    <a:lnT w="1224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32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tabLst>
                          <a:tab pos="0" algn="l"/>
                        </a:tabLst>
                      </a:pPr>
                      <a:r>
                        <a:rPr lang="de-DE" sz="1400" b="0" strike="noStrike" spc="-1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Master Wirtschaftspsychologie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Landau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RPTU Kaiserslautern-Landau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)</a:t>
                      </a:r>
                      <a:br>
                        <a:rPr sz="1400"/>
                      </a:b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Strasbourg (U Strasbourg)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 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260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Angewandte deutsch-französische Studien: Kultur, Wirtschaft und Nachhaltigkeit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Wuppertal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U Wuppertal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br>
                        <a:rPr sz="1400"/>
                      </a:b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Besançon (U Marie et Louis Pasteur)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732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Deutsch-Französische Studien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Bonn (U Bonn)</a:t>
                      </a:r>
                      <a:br>
                        <a:rPr sz="1400"/>
                      </a:b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Paris (</a:t>
                      </a:r>
                      <a:r>
                        <a:rPr lang="de-DE" sz="1400" b="0" strike="noStrike" spc="-1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U Paris 1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Bachelor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732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Elektrotechnik und Informationstechnik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Stuttgart (</a:t>
                      </a:r>
                      <a:r>
                        <a:rPr lang="de-DE" sz="1400" b="0" strike="noStrike" spc="-1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U Stuttgart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br>
                        <a:rPr sz="1400"/>
                      </a:b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Caen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ENSICAEN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Bachelor 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732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Mechatronik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Ilmenau (TU Ilmenau)</a:t>
                      </a:r>
                      <a:br>
                        <a:rPr sz="1400"/>
                      </a:b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Besançon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SUPMICROTECH-ENSMM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260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Nachhaltige Energiesysteme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Kaiserslautern (RPTU Kaiserslautern-Landau)</a:t>
                      </a:r>
                      <a:br>
                        <a:rPr sz="1400"/>
                      </a:b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Rouen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INSA Rouen Normandie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Bachelor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F82DC3A4-2919-4018-94C8-31D81006F9F7}" type="slidenum">
              <a:t>10</a:t>
            </a:fld>
            <a:endParaRPr/>
          </a:p>
        </p:txBody>
      </p:sp>
    </p:spTree>
  </p:cSld>
  <p:clrMapOvr>
    <a:masterClrMapping/>
  </p:clrMapOvr>
  <p:transition spd="slow" advTm="5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/>
          </p:nvPr>
        </p:nvSpPr>
        <p:spPr>
          <a:xfrm>
            <a:off x="429840" y="3429000"/>
            <a:ext cx="5253840" cy="17154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4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Warum deutsch-französisch studieren?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5" name="Bildplatzhalter 1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55" t="42" r="1843" b="42"/>
          <a:stretch/>
        </p:blipFill>
        <p:spPr>
          <a:xfrm>
            <a:off x="5891400" y="0"/>
            <a:ext cx="6306120" cy="6855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5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/>
          </p:nvPr>
        </p:nvSpPr>
        <p:spPr>
          <a:xfrm>
            <a:off x="459360" y="357840"/>
            <a:ext cx="9113040" cy="346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Eure Vorteile auf einen Blick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sldNum" idx="29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B37685D-694B-42CB-BA14-759A15125173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12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68" name="Gruppieren 13"/>
          <p:cNvGrpSpPr/>
          <p:nvPr/>
        </p:nvGrpSpPr>
        <p:grpSpPr>
          <a:xfrm>
            <a:off x="459360" y="2287440"/>
            <a:ext cx="3603600" cy="4066920"/>
            <a:chOff x="459360" y="2287440"/>
            <a:chExt cx="3603600" cy="4066920"/>
          </a:xfrm>
        </p:grpSpPr>
        <p:pic>
          <p:nvPicPr>
            <p:cNvPr id="169" name="Grafik 12"/>
            <p:cNvPicPr/>
            <p:nvPr/>
          </p:nvPicPr>
          <p:blipFill>
            <a:blip r:embed="rId2"/>
            <a:stretch/>
          </p:blipFill>
          <p:spPr>
            <a:xfrm flipH="1">
              <a:off x="607320" y="2287440"/>
              <a:ext cx="2509200" cy="4066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0" name="Grafik 11"/>
            <p:cNvPicPr/>
            <p:nvPr/>
          </p:nvPicPr>
          <p:blipFill>
            <a:blip r:embed="rId3"/>
            <a:srcRect t="7071" b="23839"/>
            <a:stretch/>
          </p:blipFill>
          <p:spPr>
            <a:xfrm>
              <a:off x="459360" y="4194360"/>
              <a:ext cx="3603600" cy="2159640"/>
            </a:xfrm>
            <a:prstGeom prst="rect">
              <a:avLst/>
            </a:prstGeom>
            <a:ln w="0">
              <a:noFill/>
            </a:ln>
          </p:spPr>
        </p:pic>
      </p:grp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580119630"/>
              </p:ext>
            </p:extLst>
          </p:nvPr>
        </p:nvGraphicFramePr>
        <p:xfrm>
          <a:off x="2017800" y="832320"/>
          <a:ext cx="10172160" cy="5756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 advTm="4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/>
          </p:nvPr>
        </p:nvSpPr>
        <p:spPr>
          <a:xfrm>
            <a:off x="462600" y="316800"/>
            <a:ext cx="9113040" cy="3362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Unsere Zusatzangebote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sldNum" idx="30"/>
          </p:nvPr>
        </p:nvSpPr>
        <p:spPr>
          <a:xfrm>
            <a:off x="8659080" y="633024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2404AFD-9421-458D-9EAF-D0EB5A0AC1BB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13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3" name="Text Box 6"/>
          <p:cNvSpPr/>
          <p:nvPr/>
        </p:nvSpPr>
        <p:spPr>
          <a:xfrm>
            <a:off x="1538640" y="1474920"/>
            <a:ext cx="8037000" cy="458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800" b="1" strike="noStrike" spc="-1">
                <a:solidFill>
                  <a:srgbClr val="827360"/>
                </a:solidFill>
                <a:latin typeface="Arial"/>
                <a:ea typeface="MS PGothic"/>
              </a:rPr>
              <a:t>    Interkulturelle</a:t>
            </a:r>
            <a:r>
              <a:rPr lang="fr-FR" sz="1800" b="1" strike="noStrike" spc="-1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lang="de-DE" sz="1800" b="1" strike="noStrike" spc="-1">
                <a:solidFill>
                  <a:srgbClr val="827360"/>
                </a:solidFill>
                <a:latin typeface="Arial"/>
                <a:ea typeface="MS PGothic"/>
              </a:rPr>
              <a:t>Workshops</a:t>
            </a:r>
            <a:r>
              <a:rPr lang="fr-FR" sz="1800" b="1" strike="noStrike" spc="-1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lang="de-DE" sz="1800" b="0" strike="noStrike" spc="-1">
                <a:solidFill>
                  <a:srgbClr val="827360"/>
                </a:solidFill>
                <a:latin typeface="Arial"/>
                <a:ea typeface="MS PGothic"/>
              </a:rPr>
              <a:t>ideale</a:t>
            </a:r>
            <a:r>
              <a:rPr lang="fr-FR" sz="1800" b="1" strike="noStrike" spc="-1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lang="de-DE" sz="1800" b="0" strike="noStrike" spc="-1">
                <a:solidFill>
                  <a:srgbClr val="827360"/>
                </a:solidFill>
                <a:latin typeface="Arial"/>
                <a:ea typeface="MS PGothic"/>
              </a:rPr>
              <a:t>Vorbereitung auf die Arbeitssuche auf       dem internationalen Arbeitsmarkt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800" b="1" strike="noStrike" spc="-1">
                <a:solidFill>
                  <a:srgbClr val="827360"/>
                </a:solidFill>
                <a:latin typeface="Arial"/>
                <a:ea typeface="MS PGothic"/>
              </a:rPr>
              <a:t>Exzellenz- und Dissertationspreise</a:t>
            </a:r>
            <a:r>
              <a:rPr lang="fr-FR" sz="1800" b="0" strike="noStrike" spc="-1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lang="de-DE" sz="1800" b="0" strike="noStrike" spc="-1">
                <a:solidFill>
                  <a:srgbClr val="827360"/>
                </a:solidFill>
                <a:latin typeface="Arial"/>
                <a:ea typeface="MS PGothic"/>
              </a:rPr>
              <a:t>Auszeichnung</a:t>
            </a:r>
            <a:r>
              <a:rPr lang="fr-FR" sz="1800" b="0" strike="noStrike" spc="-1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lang="de-DE" sz="1800" b="0" strike="noStrike" spc="-1">
                <a:solidFill>
                  <a:srgbClr val="827360"/>
                </a:solidFill>
                <a:latin typeface="Arial"/>
                <a:ea typeface="MS PGothic"/>
              </a:rPr>
              <a:t>von Absolvent*innen, die fachliche und interkulturelle Exzellenz bewiesen haben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pos="0" algn="l"/>
              </a:tabLst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800" b="1" strike="noStrike" spc="-1">
                <a:solidFill>
                  <a:srgbClr val="827360"/>
                </a:solidFill>
                <a:latin typeface="Arial"/>
                <a:ea typeface="MS PGothic"/>
              </a:rPr>
              <a:t>Wirtschaftskontakte</a:t>
            </a:r>
            <a:r>
              <a:rPr lang="fr-FR" sz="1800" b="0" strike="noStrike" spc="-1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lang="de-DE" sz="1800" b="0" strike="noStrike" spc="-1">
                <a:solidFill>
                  <a:srgbClr val="827360"/>
                </a:solidFill>
                <a:latin typeface="Arial"/>
                <a:ea typeface="MS PGothic"/>
              </a:rPr>
              <a:t>Kooperationen mit diversen Wirtschaftsakteuren, gemeinsame Veranstaltungen, Finanzierung von Stipendien, Weiterleitung relevanter Stellenangebote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800" b="1" strike="noStrike" spc="-1">
                <a:solidFill>
                  <a:srgbClr val="827360"/>
                </a:solidFill>
                <a:latin typeface="Arial"/>
                <a:ea typeface="MS PGothic"/>
              </a:rPr>
              <a:t>Alumni-Netzwerke</a:t>
            </a:r>
            <a:r>
              <a:rPr lang="fr-FR" sz="1800" b="0" strike="noStrike" spc="-1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lang="de-DE" sz="1800" b="0" strike="noStrike" spc="-1">
                <a:solidFill>
                  <a:srgbClr val="827360"/>
                </a:solidFill>
                <a:latin typeface="Arial"/>
                <a:ea typeface="MS PGothic"/>
              </a:rPr>
              <a:t>finanzielle</a:t>
            </a:r>
            <a:r>
              <a:rPr lang="fr-FR" sz="1800" b="0" strike="noStrike" spc="-1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lang="de-DE" sz="1800" b="0" strike="noStrike" spc="-1">
                <a:solidFill>
                  <a:srgbClr val="827360"/>
                </a:solidFill>
                <a:latin typeface="Arial"/>
                <a:ea typeface="MS PGothic"/>
              </a:rPr>
              <a:t>und inhaltliche Förderung von Alumni-Vereinen, breites Netzwerk fächerübergreifender Kontakte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4" name="Gruppieren 33"/>
          <p:cNvGrpSpPr/>
          <p:nvPr/>
        </p:nvGrpSpPr>
        <p:grpSpPr>
          <a:xfrm>
            <a:off x="487440" y="1474920"/>
            <a:ext cx="821160" cy="4616640"/>
            <a:chOff x="487440" y="1474920"/>
            <a:chExt cx="821160" cy="4616640"/>
          </a:xfrm>
        </p:grpSpPr>
        <p:pic>
          <p:nvPicPr>
            <p:cNvPr id="175" name="Grafik 12"/>
            <p:cNvPicPr/>
            <p:nvPr/>
          </p:nvPicPr>
          <p:blipFill>
            <a:blip r:embed="rId2"/>
            <a:stretch/>
          </p:blipFill>
          <p:spPr>
            <a:xfrm>
              <a:off x="487440" y="1474920"/>
              <a:ext cx="806040" cy="711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6" name="Grafik 13"/>
            <p:cNvPicPr/>
            <p:nvPr/>
          </p:nvPicPr>
          <p:blipFill>
            <a:blip r:embed="rId3"/>
            <a:stretch/>
          </p:blipFill>
          <p:spPr>
            <a:xfrm>
              <a:off x="487440" y="2689920"/>
              <a:ext cx="806040" cy="711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7" name="Grafik 10"/>
            <p:cNvPicPr/>
            <p:nvPr/>
          </p:nvPicPr>
          <p:blipFill>
            <a:blip r:embed="rId4"/>
            <a:stretch/>
          </p:blipFill>
          <p:spPr>
            <a:xfrm>
              <a:off x="502560" y="4007880"/>
              <a:ext cx="806040" cy="711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8" name="Grafik 14"/>
            <p:cNvPicPr/>
            <p:nvPr/>
          </p:nvPicPr>
          <p:blipFill>
            <a:blip r:embed="rId5"/>
            <a:stretch/>
          </p:blipFill>
          <p:spPr>
            <a:xfrm>
              <a:off x="502560" y="5383080"/>
              <a:ext cx="806040" cy="708480"/>
            </a:xfrm>
            <a:prstGeom prst="rect">
              <a:avLst/>
            </a:prstGeom>
            <a:ln w="0">
              <a:noFill/>
            </a:ln>
          </p:spPr>
        </p:pic>
      </p:grpSp>
    </p:spTree>
  </p:cSld>
  <p:clrMapOvr>
    <a:masterClrMapping/>
  </p:clrMapOvr>
  <p:transition spd="slow" advTm="5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/>
          </p:nvPr>
        </p:nvSpPr>
        <p:spPr>
          <a:xfrm>
            <a:off x="459360" y="356400"/>
            <a:ext cx="9113040" cy="346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Weg frei für Eure Entfaltung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TextBox 7"/>
          <p:cNvSpPr/>
          <p:nvPr/>
        </p:nvSpPr>
        <p:spPr>
          <a:xfrm>
            <a:off x="459360" y="2108880"/>
            <a:ext cx="7348320" cy="420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Ausgezeichnetes Fachwissen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Sprachkompetenz allgemein &amp; spezifisch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Auslandserfahrung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Zugang zum Arbeitsmarkt dank Praktika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Flexibilität &amp; Mobilität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Engagement &amp; Belastbarkeit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Interkulturelle Kompetenz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Teamfähigkeit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Wingdings" charset="2"/>
              <a:buChar char=""/>
            </a:pP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Kurz gesagt: eine unvergleichliche </a:t>
            </a:r>
            <a:r>
              <a:rPr lang="de-DE" sz="18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Persönlichkeitsentwicklung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TextBox 8"/>
          <p:cNvSpPr/>
          <p:nvPr/>
        </p:nvSpPr>
        <p:spPr>
          <a:xfrm>
            <a:off x="459360" y="1603080"/>
            <a:ext cx="5447160" cy="33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de-DE" sz="18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Kompetenzerwerb weit über das Studium hinaus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2" name="Gruppieren 5"/>
          <p:cNvGrpSpPr/>
          <p:nvPr/>
        </p:nvGrpSpPr>
        <p:grpSpPr>
          <a:xfrm>
            <a:off x="7976520" y="2287440"/>
            <a:ext cx="3603600" cy="4066920"/>
            <a:chOff x="7976520" y="2287440"/>
            <a:chExt cx="3603600" cy="4066920"/>
          </a:xfrm>
        </p:grpSpPr>
        <p:pic>
          <p:nvPicPr>
            <p:cNvPr id="183" name="Grafik 6"/>
            <p:cNvPicPr/>
            <p:nvPr/>
          </p:nvPicPr>
          <p:blipFill>
            <a:blip r:embed="rId2"/>
            <a:stretch/>
          </p:blipFill>
          <p:spPr>
            <a:xfrm flipH="1">
              <a:off x="8906400" y="2287440"/>
              <a:ext cx="2509200" cy="4066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4" name="Grafik 7"/>
            <p:cNvPicPr/>
            <p:nvPr/>
          </p:nvPicPr>
          <p:blipFill>
            <a:blip r:embed="rId3"/>
            <a:srcRect t="7071" b="23839"/>
            <a:stretch/>
          </p:blipFill>
          <p:spPr>
            <a:xfrm>
              <a:off x="7976520" y="4194360"/>
              <a:ext cx="3603600" cy="2159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104E264F-52A2-4DD3-B000-813C7F4489C2}" type="slidenum">
              <a:t>14</a:t>
            </a:fld>
            <a:endParaRPr/>
          </a:p>
        </p:txBody>
      </p:sp>
    </p:spTree>
  </p:cSld>
  <p:clrMapOvr>
    <a:masterClrMapping/>
  </p:clrMapOvr>
  <p:transition spd="slow" advTm="4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3040" cy="346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Euer Karrieresprungbrett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6" name="Bild 30"/>
          <p:cNvPicPr/>
          <p:nvPr/>
        </p:nvPicPr>
        <p:blipFill>
          <a:blip r:embed="rId2"/>
          <a:stretch/>
        </p:blipFill>
        <p:spPr>
          <a:xfrm>
            <a:off x="459360" y="3171240"/>
            <a:ext cx="739800" cy="739800"/>
          </a:xfrm>
          <a:prstGeom prst="rect">
            <a:avLst/>
          </a:prstGeom>
          <a:ln w="0">
            <a:noFill/>
          </a:ln>
        </p:spPr>
      </p:pic>
      <p:sp>
        <p:nvSpPr>
          <p:cNvPr id="187" name="TextBox 10"/>
          <p:cNvSpPr/>
          <p:nvPr/>
        </p:nvSpPr>
        <p:spPr>
          <a:xfrm>
            <a:off x="1561320" y="2428560"/>
            <a:ext cx="2839680" cy="22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2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Euer Studium bei der DFH: Ein Plus auf dem internationalen Arbeitsmarkt!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TextBox 4"/>
          <p:cNvSpPr/>
          <p:nvPr/>
        </p:nvSpPr>
        <p:spPr>
          <a:xfrm>
            <a:off x="4763160" y="2111040"/>
            <a:ext cx="7014240" cy="283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Ein durch die DFH zertifizierter europäischer Bildungsweg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Eine perfekte Ausbildung, um auf einem internationalen Arbeitsmarkt erfolgreich zu sein und Euch zu entfalten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Ein europäisches und internationales Netzwerk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Angebot von interkulturellen Workshops, um Eure internationalen Bewerbungen zu unterstützen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55B03F73-76E1-4CAF-94AA-7387123EE54A}" type="slidenum">
              <a:t>15</a:t>
            </a:fld>
            <a:endParaRPr/>
          </a:p>
        </p:txBody>
      </p:sp>
    </p:spTree>
  </p:cSld>
  <p:clrMapOvr>
    <a:masterClrMapping/>
  </p:clrMapOvr>
  <p:transition spd="slow" advTm="5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rafik 6"/>
          <p:cNvPicPr/>
          <p:nvPr/>
        </p:nvPicPr>
        <p:blipFill>
          <a:blip r:embed="rId2"/>
          <a:srcRect l="-2" t="10767" r="239" b="18275"/>
          <a:stretch/>
        </p:blipFill>
        <p:spPr>
          <a:xfrm>
            <a:off x="-176760" y="-116280"/>
            <a:ext cx="12463560" cy="7167960"/>
          </a:xfrm>
          <a:prstGeom prst="rect">
            <a:avLst/>
          </a:prstGeom>
          <a:ln w="0">
            <a:noFill/>
          </a:ln>
        </p:spPr>
      </p:pic>
      <p:sp>
        <p:nvSpPr>
          <p:cNvPr id="190" name="Rechteck 11"/>
          <p:cNvSpPr/>
          <p:nvPr/>
        </p:nvSpPr>
        <p:spPr>
          <a:xfrm>
            <a:off x="-176760" y="-116280"/>
            <a:ext cx="12463560" cy="7167960"/>
          </a:xfrm>
          <a:prstGeom prst="rect">
            <a:avLst/>
          </a:prstGeom>
          <a:solidFill>
            <a:schemeClr val="bg1">
              <a:alpha val="8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91" name="PlaceHolder 1"/>
          <p:cNvSpPr>
            <a:spLocks noGrp="1"/>
          </p:cNvSpPr>
          <p:nvPr>
            <p:ph/>
          </p:nvPr>
        </p:nvSpPr>
        <p:spPr>
          <a:xfrm>
            <a:off x="462240" y="389520"/>
            <a:ext cx="9113040" cy="346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Kurz zusammengefasst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462240" y="1446120"/>
            <a:ext cx="11265840" cy="42228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Autofit/>
          </a:bodyPr>
          <a:lstStyle/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de-DE" sz="1800" b="0" strike="noStrike" spc="-1">
                <a:solidFill>
                  <a:srgbClr val="81725E"/>
                </a:solidFill>
                <a:latin typeface="Arial"/>
                <a:ea typeface="MS PGothic"/>
              </a:rPr>
              <a:t>Die DFH ist ein Netzwerk von </a:t>
            </a:r>
            <a:r>
              <a:rPr lang="de-DE" sz="1800" b="1" strike="noStrike" spc="-1">
                <a:solidFill>
                  <a:srgbClr val="81725E"/>
                </a:solidFill>
                <a:latin typeface="Arial"/>
                <a:ea typeface="MS PGothic"/>
              </a:rPr>
              <a:t>210 Hochschulen.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     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de-DE" sz="1800" b="0" strike="noStrike" spc="-1">
                <a:solidFill>
                  <a:srgbClr val="81725E"/>
                </a:solidFill>
                <a:latin typeface="Arial"/>
                <a:ea typeface="MS PGothic"/>
              </a:rPr>
              <a:t>Ihr studiert gleichzeitig an einer deutschen und einer französischen Hochschule und erhaltet einen </a:t>
            </a:r>
            <a:r>
              <a:rPr lang="de-DE" sz="1800" b="1" strike="noStrike" spc="-1">
                <a:solidFill>
                  <a:srgbClr val="81725E"/>
                </a:solidFill>
                <a:latin typeface="Arial"/>
                <a:ea typeface="MS PGothic"/>
              </a:rPr>
              <a:t>Doppelabschluss.</a:t>
            </a:r>
            <a:r>
              <a:rPr lang="de-DE" sz="1800" b="0" strike="noStrike" spc="-1">
                <a:solidFill>
                  <a:srgbClr val="81725E"/>
                </a:solidFill>
                <a:latin typeface="Arial"/>
                <a:ea typeface="MS PGothic"/>
              </a:rPr>
              <a:t> 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     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de-DE" sz="1800" b="1" strike="noStrike" spc="-1">
                <a:solidFill>
                  <a:srgbClr val="81725E"/>
                </a:solidFill>
                <a:latin typeface="Arial"/>
                <a:ea typeface="MS PGothic"/>
              </a:rPr>
              <a:t>199 Studiengänge</a:t>
            </a:r>
            <a:r>
              <a:rPr lang="de-DE" sz="1800" b="0" strike="noStrike" spc="-1">
                <a:solidFill>
                  <a:srgbClr val="81725E"/>
                </a:solidFill>
                <a:latin typeface="Arial"/>
                <a:ea typeface="MS PGothic"/>
              </a:rPr>
              <a:t> in </a:t>
            </a:r>
            <a:r>
              <a:rPr lang="de-DE" sz="1800" b="1" strike="noStrike" spc="-1">
                <a:solidFill>
                  <a:srgbClr val="81725E"/>
                </a:solidFill>
                <a:latin typeface="Arial"/>
                <a:ea typeface="MS PGothic"/>
              </a:rPr>
              <a:t>135 Partnerstädten unseres Netzwerks</a:t>
            </a:r>
            <a:r>
              <a:rPr lang="de-DE" sz="1800" b="0" strike="noStrike" spc="-1">
                <a:solidFill>
                  <a:srgbClr val="81725E"/>
                </a:solidFill>
                <a:latin typeface="Arial"/>
                <a:ea typeface="MS PGothic"/>
              </a:rPr>
              <a:t> stehen euch zur Auswahl.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     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de-DE" sz="1800" b="0" strike="noStrike" spc="-1">
                <a:solidFill>
                  <a:srgbClr val="81725E"/>
                </a:solidFill>
                <a:latin typeface="Arial"/>
                <a:ea typeface="MS PGothic"/>
              </a:rPr>
              <a:t>Die DFH unterstützt euren Auslandsaufenthalt mit </a:t>
            </a:r>
            <a:r>
              <a:rPr lang="de-DE" sz="1800" b="1" strike="noStrike" spc="-1">
                <a:solidFill>
                  <a:srgbClr val="81725E"/>
                </a:solidFill>
                <a:latin typeface="Arial"/>
                <a:ea typeface="MS PGothic"/>
              </a:rPr>
              <a:t>350 Euro pro Monat.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     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de-DE" sz="1800" b="0" strike="noStrike" spc="-1">
                <a:solidFill>
                  <a:srgbClr val="81725E"/>
                </a:solidFill>
                <a:latin typeface="Arial"/>
                <a:ea typeface="MS PGothic"/>
              </a:rPr>
              <a:t>Der Doppelabschluss ist euer</a:t>
            </a:r>
            <a:r>
              <a:rPr lang="de-DE" sz="1800" b="1" strike="noStrike" spc="-1">
                <a:solidFill>
                  <a:srgbClr val="81725E"/>
                </a:solidFill>
                <a:latin typeface="Arial"/>
                <a:ea typeface="MS PGothic"/>
              </a:rPr>
              <a:t> Karrieresprungbrett.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600" b="0" strike="noStrike" spc="-1">
                <a:solidFill>
                  <a:srgbClr val="009FE3"/>
                </a:solidFill>
                <a:latin typeface="Arial"/>
                <a:ea typeface="MS PGothic"/>
              </a:rPr>
              <a:t>	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31F3B07F-9EC2-4098-98B1-52609D46DAC0}" type="slidenum">
              <a:t>16</a:t>
            </a:fld>
            <a:endParaRPr/>
          </a:p>
        </p:txBody>
      </p:sp>
    </p:spTree>
  </p:cSld>
  <p:clrMapOvr>
    <a:masterClrMapping/>
  </p:clrMapOvr>
  <p:transition spd="slow" advTm="4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/>
          </p:nvPr>
        </p:nvSpPr>
        <p:spPr>
          <a:xfrm>
            <a:off x="429840" y="1343520"/>
            <a:ext cx="5253840" cy="1173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4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Wie bewerbe ich mich?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429840" y="2577600"/>
            <a:ext cx="5253840" cy="169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600" b="0" strike="noStrike" spc="-1">
                <a:solidFill>
                  <a:srgbClr val="81725E"/>
                </a:solidFill>
                <a:latin typeface="Arial"/>
                <a:ea typeface="Arial Unicode MS"/>
              </a:rPr>
              <a:t>Einfach diesen </a:t>
            </a:r>
            <a:r>
              <a:rPr lang="de-DE" sz="1600" b="1" strike="noStrike" spc="-1">
                <a:solidFill>
                  <a:srgbClr val="81725E"/>
                </a:solidFill>
                <a:latin typeface="Arial"/>
                <a:ea typeface="Arial Unicode MS"/>
              </a:rPr>
              <a:t>QR-Code einscannen </a:t>
            </a:r>
            <a:r>
              <a:rPr lang="de-DE" sz="1600" b="0" strike="noStrike" spc="-1">
                <a:solidFill>
                  <a:srgbClr val="81725E"/>
                </a:solidFill>
                <a:latin typeface="Arial"/>
                <a:ea typeface="Arial Unicode MS"/>
              </a:rPr>
              <a:t>und schon landet ihr in unserem </a:t>
            </a:r>
            <a:r>
              <a:rPr lang="de-DE" sz="1600" b="1" strike="noStrike" spc="-1">
                <a:solidFill>
                  <a:srgbClr val="81725E"/>
                </a:solidFill>
                <a:latin typeface="Arial"/>
                <a:ea typeface="Arial Unicode MS"/>
              </a:rPr>
              <a:t>interaktiven Online-Studienführer</a:t>
            </a:r>
            <a:r>
              <a:rPr lang="de-DE" sz="1600" b="0" strike="noStrike" spc="-1">
                <a:solidFill>
                  <a:srgbClr val="81725E"/>
                </a:solidFill>
                <a:latin typeface="Arial"/>
                <a:ea typeface="Arial Unicode MS"/>
              </a:rPr>
              <a:t>.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600" b="0" strike="noStrike" spc="-1">
                <a:solidFill>
                  <a:srgbClr val="81725E"/>
                </a:solidFill>
                <a:latin typeface="Arial"/>
                <a:ea typeface="Arial Unicode MS"/>
              </a:rPr>
              <a:t>Dort findet ihr alle Informationen zu </a:t>
            </a:r>
            <a:r>
              <a:rPr lang="de-DE" sz="1600" b="1" strike="noStrike" spc="-1">
                <a:solidFill>
                  <a:srgbClr val="81725E"/>
                </a:solidFill>
                <a:latin typeface="Arial"/>
                <a:ea typeface="Arial Unicode MS"/>
              </a:rPr>
              <a:t>Bewerbung, Studienverlauf</a:t>
            </a:r>
            <a:r>
              <a:rPr lang="de-DE" sz="1600" b="0" strike="noStrike" spc="-1">
                <a:solidFill>
                  <a:srgbClr val="81725E"/>
                </a:solidFill>
                <a:latin typeface="Arial"/>
                <a:ea typeface="Arial Unicode MS"/>
              </a:rPr>
              <a:t>, Studieninhalten und natürlich auch die richtigen </a:t>
            </a:r>
            <a:r>
              <a:rPr lang="de-DE" sz="1600" b="1" strike="noStrike" spc="-1">
                <a:solidFill>
                  <a:srgbClr val="81725E"/>
                </a:solidFill>
                <a:latin typeface="Arial"/>
                <a:ea typeface="Arial Unicode MS"/>
              </a:rPr>
              <a:t>Ansprechpartner*innen</a:t>
            </a:r>
            <a:r>
              <a:rPr lang="de-DE" sz="1600" b="0" strike="noStrike" spc="-1">
                <a:solidFill>
                  <a:srgbClr val="81725E"/>
                </a:solidFill>
                <a:latin typeface="Arial"/>
                <a:ea typeface="Arial Unicode MS"/>
              </a:rPr>
              <a:t> an unseren Partnerinstitutionen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5" name="Bildplatzhalter 8"/>
          <p:cNvPicPr/>
          <p:nvPr/>
        </p:nvPicPr>
        <p:blipFill>
          <a:blip r:embed="rId2"/>
          <a:srcRect l="5766" t="361" r="19165" b="-361"/>
          <a:stretch/>
        </p:blipFill>
        <p:spPr>
          <a:xfrm rot="5400000">
            <a:off x="5720400" y="381960"/>
            <a:ext cx="6855840" cy="6087600"/>
          </a:xfrm>
          <a:prstGeom prst="rect">
            <a:avLst/>
          </a:prstGeom>
          <a:ln w="0">
            <a:noFill/>
          </a:ln>
        </p:spPr>
      </p:pic>
      <p:pic>
        <p:nvPicPr>
          <p:cNvPr id="196" name="Grafik 9"/>
          <p:cNvPicPr/>
          <p:nvPr/>
        </p:nvPicPr>
        <p:blipFill>
          <a:blip r:embed="rId3"/>
          <a:srcRect l="4543" t="4566" r="4566" b="4543"/>
          <a:stretch/>
        </p:blipFill>
        <p:spPr>
          <a:xfrm>
            <a:off x="3410640" y="4333680"/>
            <a:ext cx="2273040" cy="2273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5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rafik 2"/>
          <p:cNvPicPr/>
          <p:nvPr/>
        </p:nvPicPr>
        <p:blipFill>
          <a:blip r:embed="rId2"/>
          <a:stretch/>
        </p:blipFill>
        <p:spPr>
          <a:xfrm>
            <a:off x="429840" y="4695120"/>
            <a:ext cx="1944000" cy="1931760"/>
          </a:xfrm>
          <a:prstGeom prst="rect">
            <a:avLst/>
          </a:prstGeom>
          <a:ln w="0">
            <a:noFill/>
          </a:ln>
        </p:spPr>
      </p:pic>
      <p:pic>
        <p:nvPicPr>
          <p:cNvPr id="198" name="Bildplatzhalter 11"/>
          <p:cNvPicPr/>
          <p:nvPr/>
        </p:nvPicPr>
        <p:blipFill>
          <a:blip r:embed="rId3"/>
          <a:srcRect l="5601" r="5601"/>
          <a:stretch/>
        </p:blipFill>
        <p:spPr>
          <a:xfrm>
            <a:off x="6102360" y="0"/>
            <a:ext cx="6087240" cy="6855840"/>
          </a:xfrm>
          <a:prstGeom prst="rect">
            <a:avLst/>
          </a:prstGeom>
          <a:ln w="0">
            <a:noFill/>
          </a:ln>
        </p:spPr>
      </p:pic>
      <p:pic>
        <p:nvPicPr>
          <p:cNvPr id="199" name="Grafik 3"/>
          <p:cNvPicPr/>
          <p:nvPr/>
        </p:nvPicPr>
        <p:blipFill>
          <a:blip r:embed="rId4"/>
          <a:stretch/>
        </p:blipFill>
        <p:spPr>
          <a:xfrm>
            <a:off x="3555360" y="4606560"/>
            <a:ext cx="2109240" cy="2109240"/>
          </a:xfrm>
          <a:prstGeom prst="rect">
            <a:avLst/>
          </a:prstGeom>
          <a:ln w="0">
            <a:noFill/>
          </a:ln>
        </p:spPr>
      </p:pic>
      <p:sp>
        <p:nvSpPr>
          <p:cNvPr id="200" name="Textfeld 13"/>
          <p:cNvSpPr/>
          <p:nvPr/>
        </p:nvSpPr>
        <p:spPr>
          <a:xfrm>
            <a:off x="370440" y="3991680"/>
            <a:ext cx="194400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2000" b="0" strike="noStrike" spc="-1">
                <a:solidFill>
                  <a:schemeClr val="dk1"/>
                </a:solidFill>
                <a:latin typeface="Arial"/>
                <a:ea typeface="Arial Unicode MS"/>
              </a:rPr>
              <a:t>Instagram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Textfeld 14"/>
          <p:cNvSpPr/>
          <p:nvPr/>
        </p:nvSpPr>
        <p:spPr>
          <a:xfrm>
            <a:off x="3555360" y="3991680"/>
            <a:ext cx="21092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2000" b="0" strike="noStrike" spc="-1">
                <a:solidFill>
                  <a:schemeClr val="dk1"/>
                </a:solidFill>
                <a:latin typeface="Arial"/>
                <a:ea typeface="Arial Unicode MS"/>
              </a:rPr>
              <a:t>LinkedIn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1"/>
          <p:cNvSpPr>
            <a:spLocks noGrp="1"/>
          </p:cNvSpPr>
          <p:nvPr>
            <p:ph/>
          </p:nvPr>
        </p:nvSpPr>
        <p:spPr>
          <a:xfrm>
            <a:off x="429840" y="1429200"/>
            <a:ext cx="5253840" cy="22568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4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Für weitere Informationen und Einblicke folgt uns auf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Tm="600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ruppierung 10"/>
          <p:cNvGrpSpPr/>
          <p:nvPr/>
        </p:nvGrpSpPr>
        <p:grpSpPr>
          <a:xfrm>
            <a:off x="2224080" y="1206720"/>
            <a:ext cx="7723800" cy="2341080"/>
            <a:chOff x="2224080" y="1206720"/>
            <a:chExt cx="7723800" cy="2341080"/>
          </a:xfrm>
        </p:grpSpPr>
        <p:pic>
          <p:nvPicPr>
            <p:cNvPr id="204" name="Bild 8"/>
            <p:cNvPicPr/>
            <p:nvPr/>
          </p:nvPicPr>
          <p:blipFill>
            <a:blip r:embed="rId2"/>
            <a:srcRect l="50093"/>
            <a:stretch/>
          </p:blipFill>
          <p:spPr>
            <a:xfrm>
              <a:off x="6089760" y="1206720"/>
              <a:ext cx="3858120" cy="2341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5" name="Bild 9"/>
            <p:cNvPicPr/>
            <p:nvPr/>
          </p:nvPicPr>
          <p:blipFill>
            <a:blip r:embed="rId3"/>
            <a:srcRect r="50016"/>
            <a:stretch/>
          </p:blipFill>
          <p:spPr>
            <a:xfrm>
              <a:off x="2224080" y="1206720"/>
              <a:ext cx="3863520" cy="2341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06" name="PlaceHolder 1"/>
          <p:cNvSpPr>
            <a:spLocks noGrp="1"/>
          </p:cNvSpPr>
          <p:nvPr>
            <p:ph/>
          </p:nvPr>
        </p:nvSpPr>
        <p:spPr>
          <a:xfrm>
            <a:off x="6450840" y="3912120"/>
            <a:ext cx="4845960" cy="138276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2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Université franco-allemande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2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Deutsch-Französische Hochschule 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2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Villa Europa · Kohlweg 7 · 66123 Saarbrücken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2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Tel.: +49 681 93812 - 100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200" b="0" u="sng" strike="noStrike" spc="-1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Arial"/>
                <a:ea typeface="Arial Unicode MS"/>
                <a:hlinkClick r:id="rId4"/>
              </a:rPr>
              <a:t>info@dfh-ufa.org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200" b="0" u="sng" strike="noStrike" spc="-1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Arial"/>
                <a:ea typeface="Arial Unicode MS"/>
                <a:hlinkClick r:id="rId5"/>
              </a:rPr>
              <a:t>www.dfh-ufa.org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TextBox 50"/>
          <p:cNvSpPr/>
          <p:nvPr/>
        </p:nvSpPr>
        <p:spPr>
          <a:xfrm>
            <a:off x="6465600" y="5679000"/>
            <a:ext cx="256680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2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Folgen Sie uns auf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8" name="Bild 7" descr="qr-code.png"/>
          <p:cNvPicPr/>
          <p:nvPr/>
        </p:nvPicPr>
        <p:blipFill>
          <a:blip r:embed="rId6"/>
          <a:stretch/>
        </p:blipFill>
        <p:spPr>
          <a:xfrm>
            <a:off x="8597160" y="5563800"/>
            <a:ext cx="919800" cy="919800"/>
          </a:xfrm>
          <a:prstGeom prst="rect">
            <a:avLst/>
          </a:prstGeom>
          <a:ln w="0">
            <a:noFill/>
          </a:ln>
        </p:spPr>
      </p:pic>
      <p:sp>
        <p:nvSpPr>
          <p:cNvPr id="209" name="Textfeld 22"/>
          <p:cNvSpPr/>
          <p:nvPr/>
        </p:nvSpPr>
        <p:spPr>
          <a:xfrm>
            <a:off x="656640" y="4672800"/>
            <a:ext cx="525312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2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Vielen Dank für Eure Aufmerksamkeit!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0" name="Bild 6"/>
          <p:cNvPicPr/>
          <p:nvPr/>
        </p:nvPicPr>
        <p:blipFill>
          <a:blip r:embed="rId7"/>
          <a:stretch/>
        </p:blipFill>
        <p:spPr>
          <a:xfrm>
            <a:off x="656640" y="3912120"/>
            <a:ext cx="595440" cy="569520"/>
          </a:xfrm>
          <a:prstGeom prst="rect">
            <a:avLst/>
          </a:prstGeom>
          <a:ln w="0">
            <a:noFill/>
          </a:ln>
        </p:spPr>
      </p:pic>
      <p:pic>
        <p:nvPicPr>
          <p:cNvPr id="211" name="Grafik 8"/>
          <p:cNvPicPr/>
          <p:nvPr/>
        </p:nvPicPr>
        <p:blipFill>
          <a:blip r:embed="rId8"/>
          <a:srcRect t="1359" r="19905"/>
          <a:stretch/>
        </p:blipFill>
        <p:spPr>
          <a:xfrm>
            <a:off x="6408000" y="5935320"/>
            <a:ext cx="1798560" cy="523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5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/>
          </p:nvPr>
        </p:nvSpPr>
        <p:spPr>
          <a:xfrm>
            <a:off x="429840" y="3588480"/>
            <a:ext cx="5253840" cy="1173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Die DFH – mehr als nur eine Hochschule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1" name="Grafik 4"/>
          <p:cNvPicPr/>
          <p:nvPr/>
        </p:nvPicPr>
        <p:blipFill>
          <a:blip r:embed="rId2"/>
          <a:srcRect t="13046" b="11871"/>
          <a:stretch/>
        </p:blipFill>
        <p:spPr>
          <a:xfrm>
            <a:off x="6102360" y="0"/>
            <a:ext cx="6087240" cy="6855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4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3040" cy="346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Die DFH auf einem Blick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3" name="Bild 30"/>
          <p:cNvPicPr/>
          <p:nvPr/>
        </p:nvPicPr>
        <p:blipFill>
          <a:blip r:embed="rId2"/>
          <a:stretch/>
        </p:blipFill>
        <p:spPr>
          <a:xfrm>
            <a:off x="459360" y="3171240"/>
            <a:ext cx="739800" cy="739800"/>
          </a:xfrm>
          <a:prstGeom prst="rect">
            <a:avLst/>
          </a:prstGeom>
          <a:ln w="0">
            <a:noFill/>
          </a:ln>
        </p:spPr>
      </p:pic>
      <p:sp>
        <p:nvSpPr>
          <p:cNvPr id="124" name="TextBox 10"/>
          <p:cNvSpPr/>
          <p:nvPr/>
        </p:nvSpPr>
        <p:spPr>
          <a:xfrm>
            <a:off x="1541880" y="2824560"/>
            <a:ext cx="3037320" cy="159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defTabSz="914400">
              <a:lnSpc>
                <a:spcPts val="2999"/>
              </a:lnSpc>
            </a:pPr>
            <a:r>
              <a:rPr lang="de-DE" sz="2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Die DFH ist eine internationale Organisation wie keine Andere.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TextBox 4"/>
          <p:cNvSpPr/>
          <p:nvPr/>
        </p:nvSpPr>
        <p:spPr>
          <a:xfrm>
            <a:off x="4763160" y="2507040"/>
            <a:ext cx="7014240" cy="222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Gründung 1997 </a:t>
            </a: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durch die Regierungen Deutschlands </a:t>
            </a:r>
            <a:br>
              <a:rPr sz="2000"/>
            </a:b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und Frankreichs 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Finanzierung zu gleichen Teilen durch beide Partnerländer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Ein </a:t>
            </a: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Netzwerk aus 210 Hochschulen in 135 Städten </a:t>
            </a: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in Deutschland, Frankreich, ganz Europa und darüber hinaus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E7495B7B-48A4-4F8E-AAFE-8D60E49122AC}" type="slidenum">
              <a:t>3</a:t>
            </a:fld>
            <a:endParaRPr/>
          </a:p>
        </p:txBody>
      </p:sp>
    </p:spTree>
  </p:cSld>
  <p:clrMapOvr>
    <a:masterClrMapping/>
  </p:clrMapOvr>
  <p:transition spd="slow" advTm="4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/>
          </p:nvPr>
        </p:nvSpPr>
        <p:spPr>
          <a:xfrm>
            <a:off x="459360" y="365760"/>
            <a:ext cx="9113040" cy="346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Unsere Kennzahlen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Foliennummernplatzhalter 9"/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731D2678-6AF4-4A4D-AEA5-A211C71F310A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4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28" name="Gruppieren 2"/>
          <p:cNvGrpSpPr/>
          <p:nvPr/>
        </p:nvGrpSpPr>
        <p:grpSpPr>
          <a:xfrm>
            <a:off x="471600" y="1487880"/>
            <a:ext cx="10989000" cy="4218840"/>
            <a:chOff x="471600" y="1487880"/>
            <a:chExt cx="10989000" cy="4218840"/>
          </a:xfrm>
        </p:grpSpPr>
        <p:sp>
          <p:nvSpPr>
            <p:cNvPr id="129" name="Textplatzhalter 35"/>
            <p:cNvSpPr/>
            <p:nvPr/>
          </p:nvSpPr>
          <p:spPr>
            <a:xfrm>
              <a:off x="3400200" y="173880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de-DE" sz="1600" b="0" strike="noStrike" spc="-1">
                  <a:solidFill>
                    <a:schemeClr val="accent2"/>
                  </a:solidFill>
                  <a:latin typeface="Arial"/>
                  <a:ea typeface="Arial Unicode MS"/>
                </a:rPr>
                <a:t>deutsche, französische sowie internationale Hochschuleinrichtungen</a:t>
              </a:r>
              <a:endParaRPr lang="de-D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0" name="Textplatzhalter 35"/>
            <p:cNvSpPr/>
            <p:nvPr/>
          </p:nvSpPr>
          <p:spPr>
            <a:xfrm>
              <a:off x="3400200" y="261504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de-DE" sz="1600" b="0" strike="noStrike" spc="-1">
                  <a:solidFill>
                    <a:schemeClr val="accent2"/>
                  </a:solidFill>
                  <a:latin typeface="Arial"/>
                  <a:ea typeface="Arial Unicode MS"/>
                </a:rPr>
                <a:t>integrierte Studiengänge in über 20 Fachbereichen</a:t>
              </a:r>
              <a:endParaRPr lang="de-D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1" name="Textplatzhalter 35"/>
            <p:cNvSpPr/>
            <p:nvPr/>
          </p:nvSpPr>
          <p:spPr>
            <a:xfrm>
              <a:off x="3400200" y="352368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de-DE" sz="1600" b="0" strike="noStrike" spc="-1">
                  <a:solidFill>
                    <a:schemeClr val="accent2"/>
                  </a:solidFill>
                  <a:latin typeface="Arial"/>
                  <a:ea typeface="Arial Unicode MS"/>
                </a:rPr>
                <a:t>aktuell eingeschriebene Studierende</a:t>
              </a:r>
              <a:endParaRPr lang="de-D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2" name="Textplatzhalter 35"/>
            <p:cNvSpPr/>
            <p:nvPr/>
          </p:nvSpPr>
          <p:spPr>
            <a:xfrm>
              <a:off x="3399480" y="4377600"/>
              <a:ext cx="806112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de-DE" sz="1600" b="0" strike="noStrike" spc="-1">
                  <a:solidFill>
                    <a:schemeClr val="accent2"/>
                  </a:solidFill>
                  <a:latin typeface="Arial"/>
                  <a:ea typeface="Arial Unicode MS"/>
                </a:rPr>
                <a:t>Absolvent*innen seit unserer Gründung</a:t>
              </a:r>
              <a:endParaRPr lang="de-D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3" name="Textplatzhalter 35"/>
            <p:cNvSpPr/>
            <p:nvPr/>
          </p:nvSpPr>
          <p:spPr>
            <a:xfrm>
              <a:off x="3400200" y="521388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de-DE" sz="1600" b="0" strike="noStrike" spc="-1">
                  <a:solidFill>
                    <a:schemeClr val="accent2"/>
                  </a:solidFill>
                  <a:latin typeface="Arial"/>
                  <a:ea typeface="Arial Unicode MS"/>
                </a:rPr>
                <a:t>bi- und trinational Promovierte</a:t>
              </a:r>
              <a:endParaRPr lang="de-D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34" name="Grafik 15"/>
            <p:cNvPicPr/>
            <p:nvPr/>
          </p:nvPicPr>
          <p:blipFill>
            <a:blip r:embed="rId2"/>
            <a:stretch/>
          </p:blipFill>
          <p:spPr>
            <a:xfrm>
              <a:off x="2590920" y="1522800"/>
              <a:ext cx="695160" cy="696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5" name="Grafik 14"/>
            <p:cNvPicPr/>
            <p:nvPr/>
          </p:nvPicPr>
          <p:blipFill>
            <a:blip r:embed="rId3"/>
            <a:stretch/>
          </p:blipFill>
          <p:spPr>
            <a:xfrm>
              <a:off x="2590920" y="3265920"/>
              <a:ext cx="695160" cy="696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6" name="Grafik 3"/>
            <p:cNvPicPr/>
            <p:nvPr/>
          </p:nvPicPr>
          <p:blipFill>
            <a:blip r:embed="rId4"/>
            <a:stretch/>
          </p:blipFill>
          <p:spPr>
            <a:xfrm>
              <a:off x="2590920" y="4137480"/>
              <a:ext cx="696600" cy="696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7" name="Grafik 1"/>
            <p:cNvPicPr/>
            <p:nvPr/>
          </p:nvPicPr>
          <p:blipFill>
            <a:blip r:embed="rId5"/>
            <a:stretch/>
          </p:blipFill>
          <p:spPr>
            <a:xfrm>
              <a:off x="2590920" y="5009040"/>
              <a:ext cx="696600" cy="696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8" name="TextBox 6"/>
            <p:cNvSpPr/>
            <p:nvPr/>
          </p:nvSpPr>
          <p:spPr>
            <a:xfrm>
              <a:off x="1323720" y="148788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210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9" name="TextBox 6"/>
            <p:cNvSpPr/>
            <p:nvPr/>
          </p:nvSpPr>
          <p:spPr>
            <a:xfrm>
              <a:off x="1323720" y="235476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199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0" name="TextBox 6"/>
            <p:cNvSpPr/>
            <p:nvPr/>
          </p:nvSpPr>
          <p:spPr>
            <a:xfrm>
              <a:off x="812160" y="3231720"/>
              <a:ext cx="15220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5.810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" name="TextBox 6"/>
            <p:cNvSpPr/>
            <p:nvPr/>
          </p:nvSpPr>
          <p:spPr>
            <a:xfrm>
              <a:off x="471600" y="4098600"/>
              <a:ext cx="1860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26.941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2" name="TextBox 6"/>
            <p:cNvSpPr/>
            <p:nvPr/>
          </p:nvSpPr>
          <p:spPr>
            <a:xfrm>
              <a:off x="1323720" y="497556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550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3" name="Gruppierung 10"/>
          <p:cNvGrpSpPr/>
          <p:nvPr/>
        </p:nvGrpSpPr>
        <p:grpSpPr>
          <a:xfrm>
            <a:off x="3737520" y="3664800"/>
            <a:ext cx="7724160" cy="2341080"/>
            <a:chOff x="3737520" y="3664800"/>
            <a:chExt cx="7724160" cy="2341080"/>
          </a:xfrm>
        </p:grpSpPr>
        <p:pic>
          <p:nvPicPr>
            <p:cNvPr id="144" name="Bild 8"/>
            <p:cNvPicPr/>
            <p:nvPr/>
          </p:nvPicPr>
          <p:blipFill>
            <a:blip r:embed="rId6"/>
            <a:srcRect l="50093"/>
            <a:stretch/>
          </p:blipFill>
          <p:spPr>
            <a:xfrm>
              <a:off x="7603560" y="3664800"/>
              <a:ext cx="3858120" cy="2341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5" name="Bild 9"/>
            <p:cNvPicPr/>
            <p:nvPr/>
          </p:nvPicPr>
          <p:blipFill>
            <a:blip r:embed="rId7">
              <a:lum contrast="20000"/>
            </a:blip>
            <a:srcRect r="50016"/>
            <a:stretch/>
          </p:blipFill>
          <p:spPr>
            <a:xfrm>
              <a:off x="3737520" y="3664800"/>
              <a:ext cx="3863520" cy="23410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46" name="Grafik 23"/>
          <p:cNvPicPr/>
          <p:nvPr/>
        </p:nvPicPr>
        <p:blipFill>
          <a:blip r:embed="rId8"/>
          <a:stretch/>
        </p:blipFill>
        <p:spPr>
          <a:xfrm>
            <a:off x="2591640" y="2394360"/>
            <a:ext cx="694800" cy="696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4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/>
          </p:nvPr>
        </p:nvSpPr>
        <p:spPr>
          <a:xfrm>
            <a:off x="470520" y="3184920"/>
            <a:ext cx="5253840" cy="6318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4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Unsere Mission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6438960" y="1845000"/>
            <a:ext cx="5496840" cy="33116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Stärkung der </a:t>
            </a: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Zusammenarbeit</a:t>
            </a: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 zwischen Deutschland und Frankreich in den Bereichen Hochschule &amp; Forschung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Initiierung, Evaluierung und finanzielle Förderung </a:t>
            </a: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von deutsch-französischen Studiengängen und Doktorandenprogrammen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  <a:tabLst>
                <a:tab pos="0" algn="l"/>
              </a:tabLst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Förderung der </a:t>
            </a: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Mobilität und internationaler Karrierechancen</a:t>
            </a: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 für Studierende und</a:t>
            </a:r>
            <a:br>
              <a:rPr sz="2000"/>
            </a:b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Junge Wissenschaftler*innen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Foliennummernplatzhalter 3"/>
          <p:cNvSpPr/>
          <p:nvPr/>
        </p:nvSpPr>
        <p:spPr>
          <a:xfrm>
            <a:off x="9198360" y="649296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86724DED-53B9-4B46-BAB8-64E9936DC1E0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5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Tm="5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/>
          </p:nvPr>
        </p:nvSpPr>
        <p:spPr>
          <a:xfrm>
            <a:off x="18000" y="3832920"/>
            <a:ext cx="5253840" cy="17154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4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Unser Netzwerk: 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4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135 Universitäts-städte zur Auswahl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Foliennummernplatzhalter 1"/>
          <p:cNvSpPr/>
          <p:nvPr/>
        </p:nvSpPr>
        <p:spPr>
          <a:xfrm>
            <a:off x="934704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8942BD92-A7C7-4B3F-86CD-54C4F21C7038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6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2" name="Grafik 151"/>
          <p:cNvPicPr/>
          <p:nvPr/>
        </p:nvPicPr>
        <p:blipFill>
          <a:blip r:embed="rId2"/>
          <a:srcRect t="3454" b="30921"/>
          <a:stretch/>
        </p:blipFill>
        <p:spPr>
          <a:xfrm>
            <a:off x="4812840" y="360"/>
            <a:ext cx="7377840" cy="6855120"/>
          </a:xfrm>
          <a:prstGeom prst="rect">
            <a:avLst/>
          </a:prstGeom>
          <a:ln w="0">
            <a:noFill/>
          </a:ln>
        </p:spPr>
      </p:pic>
      <p:sp>
        <p:nvSpPr>
          <p:cNvPr id="153" name="Rechteck 152"/>
          <p:cNvSpPr/>
          <p:nvPr/>
        </p:nvSpPr>
        <p:spPr>
          <a:xfrm>
            <a:off x="5220000" y="36000"/>
            <a:ext cx="2518920" cy="10789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Arial"/>
              <a:ea typeface="Arial Unicode MS"/>
            </a:endParaRPr>
          </a:p>
        </p:txBody>
      </p:sp>
    </p:spTree>
  </p:cSld>
  <p:clrMapOvr>
    <a:masterClrMapping/>
  </p:clrMapOvr>
  <p:transition spd="slow" advTm="5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/>
          </p:nvPr>
        </p:nvSpPr>
        <p:spPr>
          <a:xfrm>
            <a:off x="429840" y="3588480"/>
            <a:ext cx="5253840" cy="17154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Unser Studienangebot…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5" name="Grafik 9"/>
          <p:cNvPicPr/>
          <p:nvPr/>
        </p:nvPicPr>
        <p:blipFill>
          <a:blip r:embed="rId2"/>
          <a:srcRect r="43913"/>
          <a:stretch/>
        </p:blipFill>
        <p:spPr>
          <a:xfrm>
            <a:off x="6102360" y="0"/>
            <a:ext cx="6087240" cy="6855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5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/>
          </p:nvPr>
        </p:nvSpPr>
        <p:spPr>
          <a:xfrm>
            <a:off x="462240" y="290160"/>
            <a:ext cx="9113040" cy="7110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… eine Riesenauswahl auf allen Ebenen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462240" y="1837440"/>
            <a:ext cx="5223960" cy="3180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Bachelor- und Masterniveau</a:t>
            </a: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: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5738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81725E"/>
              </a:buClr>
              <a:buSzPct val="65000"/>
              <a:buFont typeface="Arial"/>
              <a:buChar char="•"/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integrierte Studiengänge (bi- und trinational) mit Doppelabschluss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Promotion</a:t>
            </a: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: Programme zur Förderung von Jungen Wissenschaftler*innen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5738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81725E"/>
              </a:buClr>
              <a:buSzPct val="65000"/>
              <a:buFont typeface="Arial"/>
              <a:buChar char="•"/>
              <a:tabLst>
                <a:tab pos="0" algn="l"/>
              </a:tabLst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(PhD-Tracks, Doktorandenkollegs, Cotutelles de thèse, Wissenschaftliche Veranstaltungen)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8" name="Bildplatzhalter 11"/>
          <p:cNvPicPr/>
          <p:nvPr/>
        </p:nvPicPr>
        <p:blipFill>
          <a:blip r:embed="rId2"/>
          <a:stretch/>
        </p:blipFill>
        <p:spPr>
          <a:xfrm>
            <a:off x="5195160" y="1150920"/>
            <a:ext cx="8384760" cy="5589000"/>
          </a:xfrm>
          <a:prstGeom prst="rect">
            <a:avLst/>
          </a:prstGeom>
          <a:ln w="0">
            <a:noFill/>
          </a:ln>
        </p:spPr>
      </p:pic>
      <p:pic>
        <p:nvPicPr>
          <p:cNvPr id="159" name="Grafik 1"/>
          <p:cNvPicPr/>
          <p:nvPr/>
        </p:nvPicPr>
        <p:blipFill>
          <a:blip r:embed="rId3"/>
          <a:stretch/>
        </p:blipFill>
        <p:spPr>
          <a:xfrm>
            <a:off x="7202160" y="1152000"/>
            <a:ext cx="2178000" cy="894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4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/>
          </p:nvPr>
        </p:nvSpPr>
        <p:spPr>
          <a:xfrm>
            <a:off x="459360" y="356400"/>
            <a:ext cx="9113040" cy="346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… eine breite Auswahl an Disziplinen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1" name="Grafik 154"/>
          <p:cNvPicPr/>
          <p:nvPr/>
        </p:nvPicPr>
        <p:blipFill>
          <a:blip r:embed="rId2"/>
          <a:stretch/>
        </p:blipFill>
        <p:spPr>
          <a:xfrm>
            <a:off x="459360" y="1067040"/>
            <a:ext cx="9788760" cy="524916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8CEFDC2D-1DA1-40EE-B48D-FFD44871EEFE}" type="slidenum">
              <a:t>9</a:t>
            </a:fld>
            <a:endParaRPr/>
          </a:p>
        </p:txBody>
      </p:sp>
    </p:spTree>
  </p:cSld>
  <p:clrMapOvr>
    <a:masterClrMapping/>
  </p:clrMapOvr>
  <p:transition spd="slow" advTm="5000">
    <p:push dir="u"/>
  </p:transition>
</p:sld>
</file>

<file path=ppt/theme/theme1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DFH_Vorlage_De_Neues_Template</Template>
  <TotalTime>0</TotalTime>
  <Words>668</Words>
  <Application>Microsoft Office PowerPoint</Application>
  <PresentationFormat>Breitbild</PresentationFormat>
  <Paragraphs>140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20</vt:i4>
      </vt:variant>
      <vt:variant>
        <vt:lpstr>Folientitel</vt:lpstr>
      </vt:variant>
      <vt:variant>
        <vt:i4>19</vt:i4>
      </vt:variant>
    </vt:vector>
  </HeadingPairs>
  <TitlesOfParts>
    <vt:vector size="43" baseType="lpstr">
      <vt:lpstr>Arial</vt:lpstr>
      <vt:lpstr>Symbol</vt:lpstr>
      <vt:lpstr>Times New Roman</vt:lpstr>
      <vt:lpstr>Wingdings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Svea Fuchs</dc:creator>
  <dc:description/>
  <cp:lastModifiedBy>Eva Günther [DFH-UFA]</cp:lastModifiedBy>
  <cp:revision>65</cp:revision>
  <cp:lastPrinted>2023-05-02T09:48:39Z</cp:lastPrinted>
  <dcterms:created xsi:type="dcterms:W3CDTF">2023-09-15T06:22:59Z</dcterms:created>
  <dcterms:modified xsi:type="dcterms:W3CDTF">2025-05-28T06:46:20Z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Breitbild</vt:lpwstr>
  </property>
  <property fmtid="{D5CDD505-2E9C-101B-9397-08002B2CF9AE}" pid="3" name="Slides">
    <vt:i4>19</vt:i4>
  </property>
</Properties>
</file>