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19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.wmf" ContentType="image/x-wmf"/>
  <Override PartName="/ppt/media/image2.wmf" ContentType="image/x-wmf"/>
  <Override PartName="/ppt/media/image3.wmf" ContentType="image/x-wmf"/>
  <Override PartName="/ppt/media/image4.png" ContentType="image/png"/>
  <Override PartName="/ppt/media/image33.wmf" ContentType="image/x-wmf"/>
  <Override PartName="/ppt/media/image21.png" ContentType="image/png"/>
  <Override PartName="/ppt/media/image6.jpeg" ContentType="image/jpeg"/>
  <Override PartName="/ppt/media/image5.jpeg" ContentType="image/jpeg"/>
  <Override PartName="/ppt/media/image11.png" ContentType="image/png"/>
  <Override PartName="/ppt/media/image8.png" ContentType="image/png"/>
  <Override PartName="/ppt/media/image7.wmf" ContentType="image/x-wmf"/>
  <Override PartName="/ppt/media/image9.png" ContentType="image/png"/>
  <Override PartName="/ppt/media/image10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jpeg" ContentType="image/jpe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hdphoto1.wdp" ContentType="image/vnd.ms-photo"/>
  <Override PartName="/ppt/media/image25.png" ContentType="image/png"/>
  <Override PartName="/ppt/media/image22.png" ContentType="image/png"/>
  <Override PartName="/ppt/media/image34.wmf" ContentType="image/x-wmf"/>
  <Override PartName="/ppt/media/image23.png" ContentType="image/png"/>
  <Override PartName="/ppt/media/image24.png" ContentType="image/png"/>
  <Override PartName="/ppt/media/image36.wmf" ContentType="image/x-wmf"/>
  <Override PartName="/ppt/media/image26.png" ContentType="image/png"/>
  <Override PartName="/ppt/media/image27.png" ContentType="image/png"/>
  <Override PartName="/ppt/media/image28.jpeg" ContentType="image/jpeg"/>
  <Override PartName="/ppt/media/image29.png" ContentType="image/png"/>
  <Override PartName="/ppt/media/image30.png" ContentType="image/png"/>
  <Override PartName="/ppt/media/image31.jpeg" ContentType="image/jpeg"/>
  <Override PartName="/ppt/media/image32.png" ContentType="image/png"/>
  <Override PartName="/ppt/media/image35.png" ContentType="image/png"/>
  <Override PartName="/ppt/media/image37.png" ContentType="image/pn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</p:sld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" Target="slides/slide1.xml"/><Relationship Id="rId23" Type="http://schemas.openxmlformats.org/officeDocument/2006/relationships/slide" Target="slides/slide2.xml"/><Relationship Id="rId24" Type="http://schemas.openxmlformats.org/officeDocument/2006/relationships/slide" Target="slides/slide3.xml"/><Relationship Id="rId25" Type="http://schemas.openxmlformats.org/officeDocument/2006/relationships/slide" Target="slides/slide4.xml"/><Relationship Id="rId26" Type="http://schemas.openxmlformats.org/officeDocument/2006/relationships/slide" Target="slides/slide5.xml"/><Relationship Id="rId27" Type="http://schemas.openxmlformats.org/officeDocument/2006/relationships/slide" Target="slides/slide6.xml"/><Relationship Id="rId28" Type="http://schemas.openxmlformats.org/officeDocument/2006/relationships/slide" Target="slides/slide7.xml"/><Relationship Id="rId29" Type="http://schemas.openxmlformats.org/officeDocument/2006/relationships/slide" Target="slides/slide8.xml"/><Relationship Id="rId30" Type="http://schemas.openxmlformats.org/officeDocument/2006/relationships/slide" Target="slides/slide9.xml"/><Relationship Id="rId31" Type="http://schemas.openxmlformats.org/officeDocument/2006/relationships/slide" Target="slides/slide10.xml"/><Relationship Id="rId32" Type="http://schemas.openxmlformats.org/officeDocument/2006/relationships/slide" Target="slides/slide11.xml"/><Relationship Id="rId33" Type="http://schemas.openxmlformats.org/officeDocument/2006/relationships/slide" Target="slides/slide12.xml"/><Relationship Id="rId34" Type="http://schemas.openxmlformats.org/officeDocument/2006/relationships/slide" Target="slides/slide13.xml"/><Relationship Id="rId35" Type="http://schemas.openxmlformats.org/officeDocument/2006/relationships/slide" Target="slides/slide14.xml"/><Relationship Id="rId36" Type="http://schemas.openxmlformats.org/officeDocument/2006/relationships/slide" Target="slides/slide15.xml"/><Relationship Id="rId37" Type="http://schemas.openxmlformats.org/officeDocument/2006/relationships/slide" Target="slides/slide16.xml"/><Relationship Id="rId38" Type="http://schemas.openxmlformats.org/officeDocument/2006/relationships/slide" Target="slides/slide17.xml"/><Relationship Id="rId39" Type="http://schemas.openxmlformats.org/officeDocument/2006/relationships/slide" Target="slides/slide18.xml"/><Relationship Id="rId40" Type="http://schemas.openxmlformats.org/officeDocument/2006/relationships/slide" Target="slides/slide19.xml"/><Relationship Id="rId41" Type="http://schemas.openxmlformats.org/officeDocument/2006/relationships/presProps" Target="presProps.xml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350 €</a:t>
          </a:r>
        </a:p>
        <a:p>
          <a:r>
            <a:rPr lang="de-DE" sz="1600" dirty="0" smtClean="0">
              <a:solidFill>
                <a:schemeClr val="accent2"/>
              </a:solidFill>
            </a:rPr>
            <a:t>Monatliche Mobilitätbeihilfe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Interkulturelle Erfahrungen</a:t>
          </a:r>
        </a:p>
        <a:p>
          <a:r>
            <a:rPr lang="de-DE" sz="1600" dirty="0" smtClean="0">
              <a:solidFill>
                <a:schemeClr val="accent2"/>
              </a:solidFill>
            </a:rPr>
            <a:t>Neue Kulturen erleben und Freundschaften fürs Leben bauen</a:t>
          </a:r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Top Organisation</a:t>
          </a:r>
        </a:p>
        <a:p>
          <a:r>
            <a:rPr lang="de-DE" sz="1600" dirty="0" smtClean="0">
              <a:solidFill>
                <a:schemeClr val="accent2"/>
              </a:solidFill>
            </a:rPr>
            <a:t>Keine Verlängerung der Regelstudienzeit</a:t>
          </a:r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Betreuung</a:t>
          </a:r>
        </a:p>
        <a:p>
          <a:r>
            <a:rPr lang="de-DE" sz="1600" b="0" dirty="0" smtClean="0">
              <a:solidFill>
                <a:schemeClr val="accent2"/>
              </a:solidFill>
            </a:rPr>
            <a:t>Gezielte Vorbereitung und persönliche Ansprechpersonen in beiden Ländern</a:t>
          </a:r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1 Jahr</a:t>
          </a:r>
        </a:p>
        <a:p>
          <a:r>
            <a:rPr lang="de-DE" sz="1600" dirty="0" smtClean="0">
              <a:solidFill>
                <a:schemeClr val="accent2"/>
              </a:solidFill>
            </a:rPr>
            <a:t>Mindestens im Ausland</a:t>
          </a:r>
          <a:endParaRPr lang="de-DE" sz="1600" dirty="0">
            <a:solidFill>
              <a:schemeClr val="accent2"/>
            </a:solidFill>
          </a:endParaRP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101396" custRadScaleInc="109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  <dgm:t>
        <a:bodyPr/>
        <a:lstStyle/>
        <a:p>
          <a:endParaRPr lang="de-DE"/>
        </a:p>
      </dgm:t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9731" custRadScaleInc="2399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  <dgm:t>
        <a:bodyPr/>
        <a:lstStyle/>
        <a:p>
          <a:endParaRPr lang="de-DE"/>
        </a:p>
      </dgm:t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  <dgm:t>
        <a:bodyPr/>
        <a:lstStyle/>
        <a:p>
          <a:endParaRPr lang="de-DE"/>
        </a:p>
      </dgm:t>
    </dgm:pt>
    <dgm:pt modelId="{F61C1193-09E7-4EF9-AE58-93A734096A07}" type="pres">
      <dgm:prSet presAssocID="{610E0514-766C-4B3E-A97C-99CE58BF8288}" presName="node" presStyleLbl="node1" presStyleIdx="3" presStyleCnt="5" custScaleX="168680" custScaleY="158649" custRadScaleRad="100636" custRadScaleInc="5232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  <dgm:t>
        <a:bodyPr/>
        <a:lstStyle/>
        <a:p>
          <a:endParaRPr lang="de-DE"/>
        </a:p>
      </dgm:t>
    </dgm:pt>
    <dgm:pt modelId="{31265F50-6117-4F15-8167-C36E6377825B}" type="pres">
      <dgm:prSet presAssocID="{70D702A9-ADE0-4F29-8D10-8AFE7D2FD395}" presName="node" presStyleLbl="node1" presStyleIdx="4" presStyleCnt="5" custScaleX="131045" custScaleY="11209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  <dgm:t>
        <a:bodyPr/>
        <a:lstStyle/>
        <a:p>
          <a:endParaRPr lang="de-DE"/>
        </a:p>
      </dgm:t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3629684" y="-191383"/>
          <a:ext cx="2237191" cy="14454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350 €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Monatliche Mobilitätbeihilfe </a:t>
          </a:r>
        </a:p>
      </dsp:txBody>
      <dsp:txXfrm>
        <a:off x="3700243" y="-120824"/>
        <a:ext cx="2096073" cy="1304284"/>
      </dsp:txXfrm>
    </dsp:sp>
    <dsp:sp modelId="{D574633F-D9C1-4F28-B66A-255E9437A762}">
      <dsp:nvSpPr>
        <dsp:cNvPr id="0" name=""/>
        <dsp:cNvSpPr/>
      </dsp:nvSpPr>
      <dsp:spPr>
        <a:xfrm>
          <a:off x="2267989" y="524598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3609118" y="287496"/>
              </a:moveTo>
              <a:arcTo wR="2456054" hR="2456054" stAng="17880027" swAng="1602895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190015" y="1571403"/>
          <a:ext cx="3881214" cy="179331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Interkulturelle Erfahrungen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Neue Kulturen erleben und Freundschaften fürs Leben bauen</a:t>
          </a:r>
        </a:p>
      </dsp:txBody>
      <dsp:txXfrm>
        <a:off x="5277557" y="1658945"/>
        <a:ext cx="3706130" cy="1618231"/>
      </dsp:txXfrm>
    </dsp:sp>
    <dsp:sp modelId="{150FDA99-C239-4A33-916D-26FBE3AF8FD2}">
      <dsp:nvSpPr>
        <dsp:cNvPr id="0" name=""/>
        <dsp:cNvSpPr/>
      </dsp:nvSpPr>
      <dsp:spPr>
        <a:xfrm>
          <a:off x="2294192" y="419353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4861901" y="2950120"/>
              </a:moveTo>
              <a:arcTo wR="2456054" hR="2456054" stAng="696297" swAng="666877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5332444" y="3828462"/>
          <a:ext cx="2463110" cy="15138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Top Organisation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Keine Verlängerung der Regelstudienzeit</a:t>
          </a:r>
        </a:p>
      </dsp:txBody>
      <dsp:txXfrm>
        <a:off x="5406344" y="3902362"/>
        <a:ext cx="2315310" cy="1366055"/>
      </dsp:txXfrm>
    </dsp:sp>
    <dsp:sp modelId="{D424AD5B-B878-4801-B80B-D49D04BA3AC7}">
      <dsp:nvSpPr>
        <dsp:cNvPr id="0" name=""/>
        <dsp:cNvSpPr/>
      </dsp:nvSpPr>
      <dsp:spPr>
        <a:xfrm>
          <a:off x="2154139" y="537025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3170095" y="4806021"/>
              </a:moveTo>
              <a:arcTo wR="2456054" hR="2456054" stAng="4385911" swAng="1183908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287654" y="3647327"/>
          <a:ext cx="3192689" cy="195183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Betreuung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0" kern="1200" dirty="0" smtClean="0">
              <a:solidFill>
                <a:schemeClr val="accent2"/>
              </a:solidFill>
            </a:rPr>
            <a:t>Gezielte Vorbereitung und persönliche Ansprechpersonen in beiden Ländern</a:t>
          </a:r>
        </a:p>
      </dsp:txBody>
      <dsp:txXfrm>
        <a:off x="1382935" y="3742608"/>
        <a:ext cx="3002127" cy="1761275"/>
      </dsp:txXfrm>
    </dsp:sp>
    <dsp:sp modelId="{5AD4D56A-9BDD-496B-8391-7ECE530B6ED7}">
      <dsp:nvSpPr>
        <dsp:cNvPr id="0" name=""/>
        <dsp:cNvSpPr/>
      </dsp:nvSpPr>
      <dsp:spPr>
        <a:xfrm>
          <a:off x="2278733" y="584290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74384" y="3055931"/>
              </a:moveTo>
              <a:arcTo wR="2456054" hR="2456054" stAng="9951768" swAng="1009386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160835" y="1538888"/>
          <a:ext cx="2480352" cy="1379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1 Jahr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Mindestens im Ausland</a:t>
          </a:r>
          <a:endParaRPr lang="de-DE" sz="1600" kern="1200" dirty="0">
            <a:solidFill>
              <a:schemeClr val="accent2"/>
            </a:solidFill>
          </a:endParaRPr>
        </a:p>
      </dsp:txBody>
      <dsp:txXfrm>
        <a:off x="1228154" y="1606207"/>
        <a:ext cx="2345714" cy="1244402"/>
      </dsp:txXfrm>
    </dsp:sp>
    <dsp:sp modelId="{5F204080-90B0-4401-BA20-5CB230059800}">
      <dsp:nvSpPr>
        <dsp:cNvPr id="0" name=""/>
        <dsp:cNvSpPr/>
      </dsp:nvSpPr>
      <dsp:spPr>
        <a:xfrm>
          <a:off x="2280838" y="531270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479363" y="998351"/>
              </a:moveTo>
              <a:arcTo wR="2456054" hR="2456054" stAng="12984407" swAng="1591774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A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Gitter - Layout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94070A61-86A2-4921-990C-8F7CD659DCE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6254E604-EDF1-4A7F-9FBA-6D9A9D11413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BE2046F1-858C-460B-B99A-12CF25B11F2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4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5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_Titelfolie_mit 2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9EE0E4F6-DBCA-4263-99F6-8EEDE153187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BE17941-2051-4DB7-82CE-1B6A811D8BBF}" type="slidenum">
              <a:t>&lt;#&gt;</a:t>
            </a:fld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019D763E-54E9-49D2-8412-265F862B09E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Folie Bild un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2855246-55BE-4FEA-B9BF-A6AFF7A7983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DADD787-83AE-406D-B352-D1E3A0BDBAB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Folie 1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F5EE0D8-F9CD-4895-BFE3-4351440EF68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2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34EC7B7-A79C-4CF4-8D47-EE2EB0789F9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wmf"/><Relationship Id="rId5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1.wmf"/><Relationship Id="rId3" Type="http://schemas.openxmlformats.org/officeDocument/2006/relationships/image" Target="../media/image4.png"/><Relationship Id="rId4" Type="http://schemas.openxmlformats.org/officeDocument/2006/relationships/image" Target="../media/image2.wmf"/><Relationship Id="rId5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wmf"/><Relationship Id="rId5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20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Bild 14" descr=""/>
          <p:cNvPicPr/>
          <p:nvPr/>
        </p:nvPicPr>
        <p:blipFill>
          <a:blip r:embed="rId2"/>
          <a:srcRect l="0" t="9397" r="0" b="48669"/>
          <a:stretch/>
        </p:blipFill>
        <p:spPr>
          <a:xfrm>
            <a:off x="797400" y="0"/>
            <a:ext cx="8485920" cy="3432960"/>
          </a:xfrm>
          <a:prstGeom prst="rect">
            <a:avLst/>
          </a:prstGeom>
          <a:ln w="0">
            <a:noFill/>
          </a:ln>
        </p:spPr>
      </p:pic>
      <p:sp>
        <p:nvSpPr>
          <p:cNvPr id="1" name="Rectangle 8"/>
          <p:cNvSpPr/>
          <p:nvPr/>
        </p:nvSpPr>
        <p:spPr>
          <a:xfrm>
            <a:off x="0" y="3430440"/>
            <a:ext cx="12189960" cy="34254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" name="Bild 11" descr=""/>
          <p:cNvPicPr/>
          <p:nvPr/>
        </p:nvPicPr>
        <p:blipFill>
          <a:blip r:embed="rId3"/>
          <a:stretch/>
        </p:blipFill>
        <p:spPr>
          <a:xfrm>
            <a:off x="9828000" y="321840"/>
            <a:ext cx="1996200" cy="661320"/>
          </a:xfrm>
          <a:prstGeom prst="rect">
            <a:avLst/>
          </a:prstGeom>
          <a:ln w="0">
            <a:noFill/>
          </a:ln>
        </p:spPr>
      </p:pic>
      <p:pic>
        <p:nvPicPr>
          <p:cNvPr id="3" name="Bild 15" descr=""/>
          <p:cNvPicPr/>
          <p:nvPr/>
        </p:nvPicPr>
        <p:blipFill>
          <a:blip r:embed="rId4"/>
          <a:srcRect l="0" t="51219" r="0" b="6888"/>
          <a:stretch/>
        </p:blipFill>
        <p:spPr>
          <a:xfrm>
            <a:off x="797400" y="3426120"/>
            <a:ext cx="8485920" cy="3429720"/>
          </a:xfrm>
          <a:prstGeom prst="rect">
            <a:avLst/>
          </a:prstGeom>
          <a:ln w="0">
            <a:noFill/>
          </a:ln>
        </p:spPr>
      </p:pic>
      <p:sp>
        <p:nvSpPr>
          <p:cNvPr id="4" name="Bogen 9"/>
          <p:cNvSpPr/>
          <p:nvPr/>
        </p:nvSpPr>
        <p:spPr>
          <a:xfrm flipH="1" rot="16200000">
            <a:off x="2065320" y="880560"/>
            <a:ext cx="729360" cy="6184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5" name="Bogen 12"/>
          <p:cNvSpPr/>
          <p:nvPr/>
        </p:nvSpPr>
        <p:spPr>
          <a:xfrm rot="5400000">
            <a:off x="3564720" y="1346760"/>
            <a:ext cx="729360" cy="10915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6" name="Oval 13"/>
          <p:cNvSpPr/>
          <p:nvPr/>
        </p:nvSpPr>
        <p:spPr>
          <a:xfrm>
            <a:off x="3904920" y="223524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7" name="Bogen 16"/>
          <p:cNvSpPr/>
          <p:nvPr/>
        </p:nvSpPr>
        <p:spPr>
          <a:xfrm rot="5400000">
            <a:off x="5181840" y="494640"/>
            <a:ext cx="729360" cy="10915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8" name="Oval 17"/>
          <p:cNvSpPr/>
          <p:nvPr/>
        </p:nvSpPr>
        <p:spPr>
          <a:xfrm>
            <a:off x="5522400" y="138528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9" name="Bogen 18"/>
          <p:cNvSpPr/>
          <p:nvPr/>
        </p:nvSpPr>
        <p:spPr>
          <a:xfrm rot="5400000">
            <a:off x="1350720" y="1681560"/>
            <a:ext cx="729360" cy="10915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0" name="Oval 19"/>
          <p:cNvSpPr/>
          <p:nvPr/>
        </p:nvSpPr>
        <p:spPr>
          <a:xfrm>
            <a:off x="1690920" y="257004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1" name="Abgerundetes Rechteck 20"/>
          <p:cNvSpPr/>
          <p:nvPr/>
        </p:nvSpPr>
        <p:spPr>
          <a:xfrm>
            <a:off x="1832040" y="914760"/>
            <a:ext cx="59004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mobil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Abgerundetes Rechteck 21"/>
          <p:cNvSpPr/>
          <p:nvPr/>
        </p:nvSpPr>
        <p:spPr>
          <a:xfrm>
            <a:off x="1520640" y="1956240"/>
            <a:ext cx="87516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weltoffen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Abgerundetes Rechteck 22"/>
          <p:cNvSpPr/>
          <p:nvPr/>
        </p:nvSpPr>
        <p:spPr>
          <a:xfrm>
            <a:off x="3623040" y="1627560"/>
            <a:ext cx="14572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wissenschaftlich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Oval 23"/>
          <p:cNvSpPr/>
          <p:nvPr/>
        </p:nvSpPr>
        <p:spPr>
          <a:xfrm>
            <a:off x="2408760" y="153216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5" name="Abgerundetes Rechteck 24"/>
          <p:cNvSpPr/>
          <p:nvPr/>
        </p:nvSpPr>
        <p:spPr>
          <a:xfrm>
            <a:off x="7535880" y="245088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exzellent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Bogen 25"/>
          <p:cNvSpPr/>
          <p:nvPr/>
        </p:nvSpPr>
        <p:spPr>
          <a:xfrm flipH="1" rot="16200000">
            <a:off x="8260200" y="2293920"/>
            <a:ext cx="704520" cy="8028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7" name="Abgerundetes Rechteck 26"/>
          <p:cNvSpPr/>
          <p:nvPr/>
        </p:nvSpPr>
        <p:spPr>
          <a:xfrm>
            <a:off x="5122080" y="2134440"/>
            <a:ext cx="103824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europäisch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Abgerundetes Rechteck 27"/>
          <p:cNvSpPr/>
          <p:nvPr/>
        </p:nvSpPr>
        <p:spPr>
          <a:xfrm>
            <a:off x="5831280" y="771480"/>
            <a:ext cx="50184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dual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Abgerundetes Rechteck 28"/>
          <p:cNvSpPr/>
          <p:nvPr/>
        </p:nvSpPr>
        <p:spPr>
          <a:xfrm>
            <a:off x="8401320" y="160596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innovativ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Bogen 29"/>
          <p:cNvSpPr/>
          <p:nvPr/>
        </p:nvSpPr>
        <p:spPr>
          <a:xfrm flipV="1" rot="5400000">
            <a:off x="5511240" y="1989000"/>
            <a:ext cx="757080" cy="839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1" name="Oval 30"/>
          <p:cNvSpPr/>
          <p:nvPr/>
        </p:nvSpPr>
        <p:spPr>
          <a:xfrm>
            <a:off x="5875200" y="276516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2" name="Bogen 31"/>
          <p:cNvSpPr/>
          <p:nvPr/>
        </p:nvSpPr>
        <p:spPr>
          <a:xfrm flipH="1" rot="16200000">
            <a:off x="8565480" y="1550520"/>
            <a:ext cx="729360" cy="6184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3" name="Oval 32"/>
          <p:cNvSpPr/>
          <p:nvPr/>
        </p:nvSpPr>
        <p:spPr>
          <a:xfrm>
            <a:off x="8908560" y="2202120"/>
            <a:ext cx="46080" cy="46080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4" name="Oval 33"/>
          <p:cNvSpPr/>
          <p:nvPr/>
        </p:nvSpPr>
        <p:spPr>
          <a:xfrm>
            <a:off x="8620200" y="302508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5" name="Abgerundetes Rechteck 34"/>
          <p:cNvSpPr/>
          <p:nvPr/>
        </p:nvSpPr>
        <p:spPr>
          <a:xfrm>
            <a:off x="2719800" y="2471040"/>
            <a:ext cx="8596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integriert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Bogen 35"/>
          <p:cNvSpPr/>
          <p:nvPr/>
        </p:nvSpPr>
        <p:spPr>
          <a:xfrm flipH="1" rot="16200000">
            <a:off x="3438360" y="2333880"/>
            <a:ext cx="704520" cy="80280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7" name="Oval 36"/>
          <p:cNvSpPr/>
          <p:nvPr/>
        </p:nvSpPr>
        <p:spPr>
          <a:xfrm>
            <a:off x="3798360" y="3065040"/>
            <a:ext cx="46080" cy="46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pieren 15"/>
          <p:cNvGrpSpPr/>
          <p:nvPr/>
        </p:nvGrpSpPr>
        <p:grpSpPr>
          <a:xfrm>
            <a:off x="453960" y="320760"/>
            <a:ext cx="11278080" cy="6037200"/>
            <a:chOff x="453960" y="320760"/>
            <a:chExt cx="11278080" cy="6037200"/>
          </a:xfrm>
        </p:grpSpPr>
        <p:cxnSp>
          <p:nvCxnSpPr>
            <p:cNvPr id="64" name="Gerade Verbindung 16"/>
            <p:cNvCxnSpPr/>
            <p:nvPr/>
          </p:nvCxnSpPr>
          <p:spPr>
            <a:xfrm>
              <a:off x="457200" y="322920"/>
              <a:ext cx="11275200" cy="2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5" name="Gerade Verbindung 17"/>
            <p:cNvCxnSpPr/>
            <p:nvPr/>
          </p:nvCxnSpPr>
          <p:spPr>
            <a:xfrm>
              <a:off x="457200" y="6349680"/>
              <a:ext cx="11268360" cy="2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6" name="Gerade Verbindung 18"/>
            <p:cNvCxnSpPr/>
            <p:nvPr/>
          </p:nvCxnSpPr>
          <p:spPr>
            <a:xfrm>
              <a:off x="453960" y="320760"/>
              <a:ext cx="2160" cy="60314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7" name="Gerade Verbindung 19"/>
            <p:cNvCxnSpPr/>
            <p:nvPr/>
          </p:nvCxnSpPr>
          <p:spPr>
            <a:xfrm>
              <a:off x="11730240" y="327600"/>
              <a:ext cx="2160" cy="60246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8" name="Gerade Verbindung 20"/>
            <p:cNvCxnSpPr/>
            <p:nvPr/>
          </p:nvCxnSpPr>
          <p:spPr>
            <a:xfrm>
              <a:off x="6087960" y="1078560"/>
              <a:ext cx="10440" cy="52797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9" name="Gerade Verbindung 21"/>
            <p:cNvCxnSpPr/>
            <p:nvPr/>
          </p:nvCxnSpPr>
          <p:spPr>
            <a:xfrm>
              <a:off x="457200" y="1074240"/>
              <a:ext cx="11268360" cy="2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0" name="Gerade Verbindung 22"/>
            <p:cNvCxnSpPr/>
            <p:nvPr/>
          </p:nvCxnSpPr>
          <p:spPr>
            <a:xfrm>
              <a:off x="457200" y="3712680"/>
              <a:ext cx="11268360" cy="21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1" name="Gerade Verbindung 23"/>
            <p:cNvCxnSpPr/>
            <p:nvPr/>
          </p:nvCxnSpPr>
          <p:spPr>
            <a:xfrm>
              <a:off x="3275280" y="1071720"/>
              <a:ext cx="2160" cy="526608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2" name="Gerade Verbindung 24"/>
            <p:cNvCxnSpPr/>
            <p:nvPr/>
          </p:nvCxnSpPr>
          <p:spPr>
            <a:xfrm>
              <a:off x="8908560" y="1071720"/>
              <a:ext cx="11160" cy="527976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</p:grpSp>
      <p:sp>
        <p:nvSpPr>
          <p:cNvPr id="73" name="PlaceHolder 1"/>
          <p:cNvSpPr>
            <a:spLocks noGrp="1"/>
          </p:cNvSpPr>
          <p:nvPr>
            <p:ph type="ftr" idx="14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sldNum" idx="15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B2FD41F-B045-411E-A40F-F7A8D25C6EC2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16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77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3DD4A88-C476-4217-ABC5-F0E18EBC90F9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3430440"/>
            <a:ext cx="12189960" cy="34254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 descr=""/>
          <p:cNvPicPr/>
          <p:nvPr/>
        </p:nvPicPr>
        <p:blipFill>
          <a:blip r:embed="rId2"/>
          <a:srcRect l="0" t="51219" r="0" b="6888"/>
          <a:stretch/>
        </p:blipFill>
        <p:spPr>
          <a:xfrm>
            <a:off x="797400" y="3426120"/>
            <a:ext cx="8485920" cy="342972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ftr" idx="20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ldNum" idx="21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3CD1DD0-6EB1-4191-916C-7B265BCCFFB0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 idx="22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"/>
          <p:cNvSpPr/>
          <p:nvPr/>
        </p:nvSpPr>
        <p:spPr>
          <a:xfrm>
            <a:off x="0" y="0"/>
            <a:ext cx="6100200" cy="68558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91" name="Bild 15" descr=""/>
          <p:cNvPicPr/>
          <p:nvPr/>
        </p:nvPicPr>
        <p:blipFill>
          <a:blip r:embed="rId2"/>
          <a:srcRect l="2883" t="9397" r="25301" b="6888"/>
          <a:stretch/>
        </p:blipFill>
        <p:spPr>
          <a:xfrm>
            <a:off x="0" y="0"/>
            <a:ext cx="6093720" cy="6855840"/>
          </a:xfrm>
          <a:prstGeom prst="rect">
            <a:avLst/>
          </a:prstGeom>
          <a:ln w="0">
            <a:noFill/>
          </a:ln>
        </p:spPr>
      </p:pic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Bild 17" descr=""/>
          <p:cNvPicPr/>
          <p:nvPr/>
        </p:nvPicPr>
        <p:blipFill>
          <a:blip r:embed="rId2"/>
          <a:srcRect l="-2496" t="9397" r="30683" b="6888"/>
          <a:stretch/>
        </p:blipFill>
        <p:spPr>
          <a:xfrm>
            <a:off x="0" y="0"/>
            <a:ext cx="6093360" cy="6855840"/>
          </a:xfrm>
          <a:prstGeom prst="rect">
            <a:avLst/>
          </a:prstGeom>
          <a:ln w="0">
            <a:noFill/>
          </a:ln>
        </p:spPr>
      </p:pic>
      <p:pic>
        <p:nvPicPr>
          <p:cNvPr id="95" name="Bild 12" descr=""/>
          <p:cNvPicPr/>
          <p:nvPr/>
        </p:nvPicPr>
        <p:blipFill>
          <a:blip r:embed="rId3"/>
          <a:stretch/>
        </p:blipFill>
        <p:spPr>
          <a:xfrm>
            <a:off x="457560" y="32076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4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Bild 17" descr=""/>
          <p:cNvPicPr/>
          <p:nvPr/>
        </p:nvPicPr>
        <p:blipFill>
          <a:blip r:embed="rId2"/>
          <a:srcRect l="-2496" t="9397" r="30683" b="6888"/>
          <a:stretch/>
        </p:blipFill>
        <p:spPr>
          <a:xfrm>
            <a:off x="0" y="0"/>
            <a:ext cx="6093360" cy="6855840"/>
          </a:xfrm>
          <a:prstGeom prst="rect">
            <a:avLst/>
          </a:prstGeom>
          <a:ln w="0">
            <a:noFill/>
          </a:ln>
        </p:spPr>
      </p:pic>
      <p:pic>
        <p:nvPicPr>
          <p:cNvPr id="99" name="Bildplatzhalter 2" descr="alumni-club-logo.png"/>
          <p:cNvPicPr/>
          <p:nvPr/>
        </p:nvPicPr>
        <p:blipFill>
          <a:blip r:embed="rId3"/>
          <a:srcRect l="0" t="12120" r="0" b="9413"/>
          <a:stretch/>
        </p:blipFill>
        <p:spPr>
          <a:xfrm>
            <a:off x="457560" y="1354320"/>
            <a:ext cx="1996200" cy="652320"/>
          </a:xfrm>
          <a:prstGeom prst="rect">
            <a:avLst/>
          </a:prstGeom>
          <a:ln w="0">
            <a:noFill/>
          </a:ln>
        </p:spPr>
      </p:pic>
      <p:pic>
        <p:nvPicPr>
          <p:cNvPr id="100" name="Bild 12" descr=""/>
          <p:cNvPicPr/>
          <p:nvPr/>
        </p:nvPicPr>
        <p:blipFill>
          <a:blip r:embed="rId4"/>
          <a:stretch/>
        </p:blipFill>
        <p:spPr>
          <a:xfrm>
            <a:off x="457560" y="320760"/>
            <a:ext cx="1996200" cy="66132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5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Bild 14" descr=""/>
          <p:cNvPicPr/>
          <p:nvPr/>
        </p:nvPicPr>
        <p:blipFill>
          <a:blip r:embed="rId2"/>
          <a:srcRect l="0" t="9397" r="0" b="48669"/>
          <a:stretch/>
        </p:blipFill>
        <p:spPr>
          <a:xfrm>
            <a:off x="797400" y="0"/>
            <a:ext cx="8485920" cy="3432960"/>
          </a:xfrm>
          <a:prstGeom prst="rect">
            <a:avLst/>
          </a:prstGeom>
          <a:ln w="0">
            <a:noFill/>
          </a:ln>
        </p:spPr>
      </p:pic>
      <p:sp>
        <p:nvSpPr>
          <p:cNvPr id="104" name="Rectangle 8"/>
          <p:cNvSpPr/>
          <p:nvPr/>
        </p:nvSpPr>
        <p:spPr>
          <a:xfrm>
            <a:off x="0" y="3430440"/>
            <a:ext cx="12189960" cy="34254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105" name="Bild 11" descr=""/>
          <p:cNvPicPr/>
          <p:nvPr/>
        </p:nvPicPr>
        <p:blipFill>
          <a:blip r:embed="rId3"/>
          <a:stretch/>
        </p:blipFill>
        <p:spPr>
          <a:xfrm>
            <a:off x="9828000" y="321840"/>
            <a:ext cx="1996200" cy="661320"/>
          </a:xfrm>
          <a:prstGeom prst="rect">
            <a:avLst/>
          </a:prstGeom>
          <a:ln w="0">
            <a:noFill/>
          </a:ln>
        </p:spPr>
      </p:pic>
      <p:pic>
        <p:nvPicPr>
          <p:cNvPr id="106" name="Bild 15" descr=""/>
          <p:cNvPicPr/>
          <p:nvPr/>
        </p:nvPicPr>
        <p:blipFill>
          <a:blip r:embed="rId4"/>
          <a:srcRect l="0" t="51219" r="0" b="6888"/>
          <a:stretch/>
        </p:blipFill>
        <p:spPr>
          <a:xfrm>
            <a:off x="797400" y="3426120"/>
            <a:ext cx="8485920" cy="342972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5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108" name="PlaceHolder 1"/>
          <p:cNvSpPr>
            <a:spLocks noGrp="1"/>
          </p:cNvSpPr>
          <p:nvPr>
            <p:ph type="ftr" idx="23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sldNum" idx="24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E1F6E21-66C0-4EBA-AF92-BD475BFEB582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dt" idx="25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8"/>
          <p:cNvSpPr/>
          <p:nvPr/>
        </p:nvSpPr>
        <p:spPr>
          <a:xfrm>
            <a:off x="0" y="0"/>
            <a:ext cx="1789920" cy="68558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9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30" name="PlaceHolder 1"/>
          <p:cNvSpPr>
            <a:spLocks noGrp="1"/>
          </p:cNvSpPr>
          <p:nvPr>
            <p:ph type="sldNum" idx="1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0C816FC-2580-41C8-ACFE-65DA192EE5F1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114" name="PlaceHolder 1"/>
          <p:cNvSpPr>
            <a:spLocks noGrp="1"/>
          </p:cNvSpPr>
          <p:nvPr>
            <p:ph type="ftr" idx="26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sldNum" idx="27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3142FBC-9AEA-432B-88E0-02AD53CF7B85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dt" idx="28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7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18"/>
          <p:cNvSpPr/>
          <p:nvPr/>
        </p:nvSpPr>
        <p:spPr>
          <a:xfrm>
            <a:off x="0" y="0"/>
            <a:ext cx="2772360" cy="6855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2" name="그룹 6"/>
          <p:cNvGrpSpPr/>
          <p:nvPr/>
        </p:nvGrpSpPr>
        <p:grpSpPr>
          <a:xfrm>
            <a:off x="1059120" y="3809880"/>
            <a:ext cx="587520" cy="585360"/>
            <a:chOff x="1059120" y="3809880"/>
            <a:chExt cx="587520" cy="585360"/>
          </a:xfrm>
        </p:grpSpPr>
        <p:sp>
          <p:nvSpPr>
            <p:cNvPr id="33" name="직사각형 7"/>
            <p:cNvSpPr/>
            <p:nvPr/>
          </p:nvSpPr>
          <p:spPr>
            <a:xfrm>
              <a:off x="1059120" y="3809880"/>
              <a:ext cx="144720" cy="585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4" name="직사각형 10"/>
            <p:cNvSpPr/>
            <p:nvPr/>
          </p:nvSpPr>
          <p:spPr>
            <a:xfrm rot="5400000">
              <a:off x="1355040" y="4103640"/>
              <a:ext cx="144720" cy="438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pic>
        <p:nvPicPr>
          <p:cNvPr id="35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"/>
          <p:cNvSpPr/>
          <p:nvPr/>
        </p:nvSpPr>
        <p:spPr>
          <a:xfrm>
            <a:off x="0" y="0"/>
            <a:ext cx="6101280" cy="6855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7" name="그룹 3"/>
          <p:cNvGrpSpPr/>
          <p:nvPr/>
        </p:nvGrpSpPr>
        <p:grpSpPr>
          <a:xfrm>
            <a:off x="4937400" y="322920"/>
            <a:ext cx="587520" cy="585360"/>
            <a:chOff x="4937400" y="322920"/>
            <a:chExt cx="587520" cy="585360"/>
          </a:xfrm>
        </p:grpSpPr>
        <p:sp>
          <p:nvSpPr>
            <p:cNvPr id="38" name="직사각형 4"/>
            <p:cNvSpPr/>
            <p:nvPr/>
          </p:nvSpPr>
          <p:spPr>
            <a:xfrm rot="10800000">
              <a:off x="5380200" y="322920"/>
              <a:ext cx="144720" cy="585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9" name="직사각형 5"/>
            <p:cNvSpPr/>
            <p:nvPr/>
          </p:nvSpPr>
          <p:spPr>
            <a:xfrm rot="16200000">
              <a:off x="5084280" y="176040"/>
              <a:ext cx="144720" cy="438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grpSp>
        <p:nvGrpSpPr>
          <p:cNvPr id="40" name="그룹 6"/>
          <p:cNvGrpSpPr/>
          <p:nvPr/>
        </p:nvGrpSpPr>
        <p:grpSpPr>
          <a:xfrm>
            <a:off x="678960" y="5597640"/>
            <a:ext cx="587520" cy="585360"/>
            <a:chOff x="678960" y="5597640"/>
            <a:chExt cx="587520" cy="585360"/>
          </a:xfrm>
        </p:grpSpPr>
        <p:sp>
          <p:nvSpPr>
            <p:cNvPr id="41" name="직사각형 7"/>
            <p:cNvSpPr/>
            <p:nvPr/>
          </p:nvSpPr>
          <p:spPr>
            <a:xfrm>
              <a:off x="678960" y="5597640"/>
              <a:ext cx="144720" cy="585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42" name="직사각형 10"/>
            <p:cNvSpPr/>
            <p:nvPr/>
          </p:nvSpPr>
          <p:spPr>
            <a:xfrm rot="5400000">
              <a:off x="974880" y="5891400"/>
              <a:ext cx="144720" cy="4384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ftr" idx="2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ldNum" idx="3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4175D38-A543-41D1-B9BF-3621B27DF49E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4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ftr" idx="5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ldNum" idx="6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7327618-62C2-4D87-8761-FD68F6F31E68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7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ftr" idx="8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ldNum" idx="9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20F7E06-3A33-4A7A-ABD1-D3F228DFE6C7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dt" idx="10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56" name="PlaceHolder 1"/>
          <p:cNvSpPr>
            <a:spLocks noGrp="1"/>
          </p:cNvSpPr>
          <p:nvPr>
            <p:ph type="ftr" idx="11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ldNum" idx="12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E3EF050-F336-48CD-9BF4-67F9463304A8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dt" idx="13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8"/>
          <p:cNvSpPr/>
          <p:nvPr/>
        </p:nvSpPr>
        <p:spPr>
          <a:xfrm>
            <a:off x="0" y="0"/>
            <a:ext cx="6087960" cy="68558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60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7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microsoft.com/office/2007/relationships/hdphoto" Target="../media/hdphoto1.wdp"/><Relationship Id="rId3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slideLayout" Target="../slideLayouts/slideLayout1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slideLayout" Target="../slideLayouts/slideLayout1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jpe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wmf"/><Relationship Id="rId3" Type="http://schemas.openxmlformats.org/officeDocument/2006/relationships/hyperlink" Target="mailto:info@dfh-ufa.org" TargetMode="External"/><Relationship Id="rId4" Type="http://schemas.openxmlformats.org/officeDocument/2006/relationships/hyperlink" Target="http://www.dfh-ufa.org/" TargetMode="External"/><Relationship Id="rId5" Type="http://schemas.openxmlformats.org/officeDocument/2006/relationships/image" Target="../media/image35.png"/><Relationship Id="rId6" Type="http://schemas.openxmlformats.org/officeDocument/2006/relationships/image" Target="../media/image36.wmf"/><Relationship Id="rId7" Type="http://schemas.openxmlformats.org/officeDocument/2006/relationships/image" Target="../media/image37.png"/><Relationship Id="rId8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slideLayout" Target="../slideLayouts/slideLayout1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slideLayout" Target="../slideLayouts/slideLayout1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rafik 5" descr=""/>
          <p:cNvPicPr/>
          <p:nvPr/>
        </p:nvPicPr>
        <p:blipFill>
          <a:blip r:embed="rId1"/>
          <a:srcRect l="-157" t="3722" r="157" b="11906"/>
          <a:stretch/>
        </p:blipFill>
        <p:spPr>
          <a:xfrm>
            <a:off x="-22320" y="-12600"/>
            <a:ext cx="12220920" cy="6873480"/>
          </a:xfrm>
          <a:prstGeom prst="rect">
            <a:avLst/>
          </a:prstGeom>
          <a:ln w="0">
            <a:noFill/>
          </a:ln>
        </p:spPr>
      </p:pic>
      <p:sp>
        <p:nvSpPr>
          <p:cNvPr id="118" name="Textplatzhalter 2"/>
          <p:cNvSpPr/>
          <p:nvPr/>
        </p:nvSpPr>
        <p:spPr>
          <a:xfrm>
            <a:off x="1767960" y="4950360"/>
            <a:ext cx="9812520" cy="60768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2000" rIns="72000" tIns="72000" bIns="0" anchor="ctr">
            <a:spAutoFit/>
          </a:bodyPr>
          <a:p>
            <a:pPr algn="r" defTabSz="914400">
              <a:lnSpc>
                <a:spcPct val="8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Die Deutsch-Französische Hochschule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Textplatzhalter 15"/>
          <p:cNvSpPr/>
          <p:nvPr/>
        </p:nvSpPr>
        <p:spPr>
          <a:xfrm>
            <a:off x="6426360" y="5625720"/>
            <a:ext cx="5160240" cy="255960"/>
          </a:xfrm>
          <a:prstGeom prst="rect">
            <a:avLst/>
          </a:prstGeom>
          <a:solidFill>
            <a:srgbClr val="81725e"/>
          </a:solidFill>
          <a:ln>
            <a:solidFill>
              <a:srgbClr val="5f544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8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1800" spc="-1" strike="noStrike">
                <a:solidFill>
                  <a:schemeClr val="lt1"/>
                </a:solidFill>
                <a:latin typeface="Arial"/>
                <a:ea typeface="Arial Unicode MS"/>
              </a:rPr>
              <a:t>Ein Studium – Zwei Länder</a:t>
            </a:r>
            <a:r>
              <a:rPr b="0" lang="de-DE" sz="1800" spc="-1" strike="noStrike" baseline="30000">
                <a:solidFill>
                  <a:schemeClr val="lt1"/>
                </a:solidFill>
                <a:latin typeface="Arial"/>
                <a:ea typeface="Arial Unicode MS"/>
              </a:rPr>
              <a:t>(+)</a:t>
            </a:r>
            <a:r>
              <a:rPr b="0" lang="de-DE" sz="1800" spc="-1" strike="noStrike">
                <a:solidFill>
                  <a:schemeClr val="lt1"/>
                </a:solidFill>
                <a:latin typeface="Arial"/>
                <a:ea typeface="Arial Unicode MS"/>
              </a:rPr>
              <a:t> – Zwei Diplome</a:t>
            </a:r>
            <a:r>
              <a:rPr b="0" lang="de-DE" sz="1800" spc="-1" strike="noStrike" baseline="30000">
                <a:solidFill>
                  <a:schemeClr val="lt1"/>
                </a:solidFill>
                <a:latin typeface="Arial"/>
                <a:ea typeface="Arial Unicode MS"/>
              </a:rPr>
              <a:t>(+)</a:t>
            </a:r>
            <a:r>
              <a:rPr b="0" lang="de-DE" sz="1800" spc="-1" strike="noStrike">
                <a:solidFill>
                  <a:schemeClr val="lt1"/>
                </a:solidFill>
                <a:latin typeface="Arial"/>
                <a:ea typeface="Arial Unicode MS"/>
              </a:rPr>
              <a:t>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advTm="5000" p14:dur="700">
        <p:fade/>
      </p:transition>
    </mc:Choice>
    <mc:Fallback>
      <p:transition spd="med" advTm="5000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/>
          </p:nvPr>
        </p:nvSpPr>
        <p:spPr>
          <a:xfrm>
            <a:off x="468720" y="35640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… </a:t>
            </a: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stets innovativ, dank regelmäßiger Neuzugänge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63" name="Tabelle 14"/>
          <p:cNvGraphicFramePr/>
          <p:nvPr/>
        </p:nvGraphicFramePr>
        <p:xfrm>
          <a:off x="468720" y="1235160"/>
          <a:ext cx="11112840" cy="5146920"/>
        </p:xfrm>
        <a:graphic>
          <a:graphicData uri="http://schemas.openxmlformats.org/drawingml/2006/table">
            <a:tbl>
              <a:tblPr/>
              <a:tblGrid>
                <a:gridCol w="5967360"/>
                <a:gridCol w="4096800"/>
                <a:gridCol w="1049040"/>
              </a:tblGrid>
              <a:tr h="35244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Neue DFH-Studiengänge ab dem Wintersemsester 2025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Orte und Partnerinstitutionen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Niveau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69732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Master Wirtschaftspsychologie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Landau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RPTU Kaiserslautern-Landau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)</a:t>
                      </a:r>
                      <a:br>
                        <a:rPr sz="1400"/>
                      </a:b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Strasbourg (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U Strasbourg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 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</a:tr>
              <a:tr h="10026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Angewandte deutsch-französische Studien: Kultur, Wirtschaft und Nachhaltigkeit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Wuppertal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Wuppertal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br>
                        <a:rPr sz="1400"/>
                      </a:b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Besançon (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U Marie et Louis Pasteur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69732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Deutsch-Französische Studien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Bonn (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U Bonn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br>
                        <a:rPr sz="1400"/>
                      </a:b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Paris (</a:t>
                      </a: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U Paris 1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Bachelor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</a:tr>
              <a:tr h="69732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Elektrotechnik und Informationstechnik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Stuttgart (</a:t>
                      </a: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U Stuttgart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br>
                        <a:rPr sz="1400"/>
                      </a:b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Caen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ENSICAEN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Bachelor 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69732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Mechatronik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Ilmenau (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TU Ilmenau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br>
                        <a:rPr sz="1400"/>
                      </a:b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Besançon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SUPMICROTECH-ENSMM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6480">
                      <a:solidFill>
                        <a:srgbClr val="3484cf"/>
                      </a:solidFill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</a:tr>
              <a:tr h="10026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accent2"/>
                          </a:solidFill>
                          <a:latin typeface="Arial"/>
                          <a:ea typeface="Arial Unicode MS"/>
                        </a:rPr>
                        <a:t>Nachhaltige Energiesysteme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 marL="72000" marR="72000">
                    <a:lnL w="648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Kaiserslautern (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RPTU Kaiserslautern-Landau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)</a:t>
                      </a:r>
                      <a:br>
                        <a:rPr sz="1400"/>
                      </a:b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Rouen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INSA Rouen Normandie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Bachelor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648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648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F82DC3A4-2919-4018-94C8-31D81006F9F7}" type="slidenum">
              <a:t>10</a:t>
            </a:fld>
          </a:p>
        </p:txBody>
      </p:sp>
    </p:spTree>
  </p:cSld>
  <p:transition spd="slow" advTm="5000">
    <p:push dir="u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/>
          </p:nvPr>
        </p:nvSpPr>
        <p:spPr>
          <a:xfrm>
            <a:off x="429840" y="3429000"/>
            <a:ext cx="5253840" cy="17154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accent2"/>
                </a:solidFill>
                <a:latin typeface="Arial"/>
                <a:ea typeface="Arial Unicode MS"/>
              </a:rPr>
              <a:t>Warum deutsch-französisch studieren?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5" name="Bildplatzhalter 11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55" t="42" r="1843" b="42"/>
          <a:stretch/>
        </p:blipFill>
        <p:spPr>
          <a:xfrm>
            <a:off x="5891400" y="0"/>
            <a:ext cx="6306120" cy="6855840"/>
          </a:xfrm>
          <a:prstGeom prst="rect">
            <a:avLst/>
          </a:prstGeom>
          <a:ln w="0">
            <a:noFill/>
          </a:ln>
        </p:spPr>
      </p:pic>
    </p:spTree>
  </p:cSld>
  <p:transition spd="slow" advTm="5000">
    <p:push dir="u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/>
          </p:nvPr>
        </p:nvSpPr>
        <p:spPr>
          <a:xfrm>
            <a:off x="459360" y="35784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Eure Vorteile auf einen Blick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ldNum" idx="29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B37685D-694B-42CB-BA14-759A15125173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68" name="Gruppieren 13"/>
          <p:cNvGrpSpPr/>
          <p:nvPr/>
        </p:nvGrpSpPr>
        <p:grpSpPr>
          <a:xfrm>
            <a:off x="459360" y="2287440"/>
            <a:ext cx="3603600" cy="4066920"/>
            <a:chOff x="459360" y="2287440"/>
            <a:chExt cx="3603600" cy="4066920"/>
          </a:xfrm>
        </p:grpSpPr>
        <p:pic>
          <p:nvPicPr>
            <p:cNvPr id="169" name="Grafik 12" descr=""/>
            <p:cNvPicPr/>
            <p:nvPr/>
          </p:nvPicPr>
          <p:blipFill>
            <a:blip r:embed="rId1"/>
            <a:stretch/>
          </p:blipFill>
          <p:spPr>
            <a:xfrm flipH="1">
              <a:off x="607320" y="2287440"/>
              <a:ext cx="2509200" cy="4066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0" name="Grafik 11" descr=""/>
            <p:cNvPicPr/>
            <p:nvPr/>
          </p:nvPicPr>
          <p:blipFill>
            <a:blip r:embed="rId2"/>
            <a:srcRect l="0" t="7071" r="0" b="23839"/>
            <a:stretch/>
          </p:blipFill>
          <p:spPr>
            <a:xfrm>
              <a:off x="459360" y="4194360"/>
              <a:ext cx="3603600" cy="2159640"/>
            </a:xfrm>
            <a:prstGeom prst="rect">
              <a:avLst/>
            </a:prstGeom>
            <a:ln w="0">
              <a:noFill/>
            </a:ln>
          </p:spPr>
        </p:pic>
      </p:grp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580119630"/>
              </p:ext>
            </p:extLst>
          </p:nvPr>
        </p:nvGraphicFramePr>
        <p:xfrm>
          <a:off x="2017800" y="832320"/>
          <a:ext cx="10172160" cy="5756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transition spd="slow" advTm="4000">
    <p:push dir="u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/>
          </p:nvPr>
        </p:nvSpPr>
        <p:spPr>
          <a:xfrm>
            <a:off x="462600" y="316800"/>
            <a:ext cx="9113040" cy="3362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Unsere Zusatzangebote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ldNum" idx="30"/>
          </p:nvPr>
        </p:nvSpPr>
        <p:spPr>
          <a:xfrm>
            <a:off x="8659080" y="633024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2404AFD-9421-458D-9EAF-D0EB5A0AC1BB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3" name="Text Box 6"/>
          <p:cNvSpPr/>
          <p:nvPr/>
        </p:nvSpPr>
        <p:spPr>
          <a:xfrm>
            <a:off x="1538640" y="1474920"/>
            <a:ext cx="8037000" cy="458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    </a:t>
            </a:r>
            <a:r>
              <a:rPr b="1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Interkulturelle</a:t>
            </a:r>
            <a:r>
              <a:rPr b="1" lang="fr-FR" sz="1800" spc="-1" strike="noStrike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b="1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Workshops</a:t>
            </a:r>
            <a:r>
              <a:rPr b="1" lang="fr-FR" sz="1800" spc="-1" strike="noStrike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b="0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ideale</a:t>
            </a:r>
            <a:r>
              <a:rPr b="1" lang="fr-FR" sz="1800" spc="-1" strike="noStrike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b="0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Vorbereitung auf die Arbeitssuche auf       dem internationalen Arbeitsmarkt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Exzellenz- und Dissertationspreise</a:t>
            </a:r>
            <a:r>
              <a:rPr b="0" lang="fr-FR" sz="1800" spc="-1" strike="noStrike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b="0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Auszeichnung</a:t>
            </a:r>
            <a:r>
              <a:rPr b="0" lang="fr-FR" sz="1800" spc="-1" strike="noStrike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b="0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von Absolvent*innen, die fachliche und interkulturelle Exzellenz bewiesen haben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Wirtschaftskontakte</a:t>
            </a:r>
            <a:r>
              <a:rPr b="0" lang="fr-FR" sz="1800" spc="-1" strike="noStrike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b="0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Kooperationen mit diversen Wirtschaftsakteuren, gemeinsame Veranstaltungen, Finanzierung von Stipendien, Weiterleitung relevanter Stellenangebote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Alumni-Netzwerke</a:t>
            </a:r>
            <a:r>
              <a:rPr b="0" lang="fr-FR" sz="1800" spc="-1" strike="noStrike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b="0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finanzielle</a:t>
            </a:r>
            <a:r>
              <a:rPr b="0" lang="fr-FR" sz="1800" spc="-1" strike="noStrike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b="0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und inhaltliche Förderung von Alumni-Vereinen, breites Netzwerk fächerübergreifender Kontakte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4" name="Gruppieren 33"/>
          <p:cNvGrpSpPr/>
          <p:nvPr/>
        </p:nvGrpSpPr>
        <p:grpSpPr>
          <a:xfrm>
            <a:off x="487440" y="1474920"/>
            <a:ext cx="821160" cy="4616640"/>
            <a:chOff x="487440" y="1474920"/>
            <a:chExt cx="821160" cy="4616640"/>
          </a:xfrm>
        </p:grpSpPr>
        <p:pic>
          <p:nvPicPr>
            <p:cNvPr id="175" name="Grafik 12" descr=""/>
            <p:cNvPicPr/>
            <p:nvPr/>
          </p:nvPicPr>
          <p:blipFill>
            <a:blip r:embed="rId1"/>
            <a:stretch/>
          </p:blipFill>
          <p:spPr>
            <a:xfrm>
              <a:off x="487440" y="1474920"/>
              <a:ext cx="806040" cy="71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6" name="Grafik 13" descr=""/>
            <p:cNvPicPr/>
            <p:nvPr/>
          </p:nvPicPr>
          <p:blipFill>
            <a:blip r:embed="rId2"/>
            <a:stretch/>
          </p:blipFill>
          <p:spPr>
            <a:xfrm>
              <a:off x="487440" y="2689920"/>
              <a:ext cx="806040" cy="71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7" name="Grafik 10" descr=""/>
            <p:cNvPicPr/>
            <p:nvPr/>
          </p:nvPicPr>
          <p:blipFill>
            <a:blip r:embed="rId3"/>
            <a:stretch/>
          </p:blipFill>
          <p:spPr>
            <a:xfrm>
              <a:off x="502560" y="4007880"/>
              <a:ext cx="806040" cy="71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8" name="Grafik 14" descr=""/>
            <p:cNvPicPr/>
            <p:nvPr/>
          </p:nvPicPr>
          <p:blipFill>
            <a:blip r:embed="rId4"/>
            <a:stretch/>
          </p:blipFill>
          <p:spPr>
            <a:xfrm>
              <a:off x="502560" y="5383080"/>
              <a:ext cx="806040" cy="708480"/>
            </a:xfrm>
            <a:prstGeom prst="rect">
              <a:avLst/>
            </a:prstGeom>
            <a:ln w="0">
              <a:noFill/>
            </a:ln>
          </p:spPr>
        </p:pic>
      </p:grpSp>
    </p:spTree>
  </p:cSld>
  <p:transition spd="slow" advTm="5000">
    <p:push dir="u"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/>
          </p:nvPr>
        </p:nvSpPr>
        <p:spPr>
          <a:xfrm>
            <a:off x="459360" y="35640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Weg frei für Eure Entfaltung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TextBox 7"/>
          <p:cNvSpPr/>
          <p:nvPr/>
        </p:nvSpPr>
        <p:spPr>
          <a:xfrm>
            <a:off x="459360" y="2108880"/>
            <a:ext cx="7348320" cy="420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Ausgezeichnetes Fachwissen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Sprachkompetenz allgemein &amp; spezifisch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Auslandserfahrung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Zugang zum Arbeitsmarkt dank Praktika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Flexibilität &amp; Mobilität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Engagement &amp; Belastbarkeit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Interkulturelle Kompetenz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Teamfähigkeit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Wingdings" charset="2"/>
              <a:buChar char="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Kurz gesagt: eine unvergleichliche </a:t>
            </a:r>
            <a:r>
              <a:rPr b="1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Persönlichkeitsentwicklung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TextBox 8"/>
          <p:cNvSpPr/>
          <p:nvPr/>
        </p:nvSpPr>
        <p:spPr>
          <a:xfrm>
            <a:off x="459360" y="1603080"/>
            <a:ext cx="5447160" cy="33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defTabSz="914400">
              <a:lnSpc>
                <a:spcPct val="90000"/>
              </a:lnSpc>
            </a:pPr>
            <a:r>
              <a:rPr b="1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Kompetenzerwerb weit über das Studium hinaus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2" name="Gruppieren 5"/>
          <p:cNvGrpSpPr/>
          <p:nvPr/>
        </p:nvGrpSpPr>
        <p:grpSpPr>
          <a:xfrm>
            <a:off x="7976520" y="2287440"/>
            <a:ext cx="3603600" cy="4066920"/>
            <a:chOff x="7976520" y="2287440"/>
            <a:chExt cx="3603600" cy="4066920"/>
          </a:xfrm>
        </p:grpSpPr>
        <p:pic>
          <p:nvPicPr>
            <p:cNvPr id="183" name="Grafik 6" descr=""/>
            <p:cNvPicPr/>
            <p:nvPr/>
          </p:nvPicPr>
          <p:blipFill>
            <a:blip r:embed="rId1"/>
            <a:stretch/>
          </p:blipFill>
          <p:spPr>
            <a:xfrm flipH="1">
              <a:off x="8906400" y="2287440"/>
              <a:ext cx="2509200" cy="4066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4" name="Grafik 7" descr=""/>
            <p:cNvPicPr/>
            <p:nvPr/>
          </p:nvPicPr>
          <p:blipFill>
            <a:blip r:embed="rId2"/>
            <a:srcRect l="0" t="7071" r="0" b="23839"/>
            <a:stretch/>
          </p:blipFill>
          <p:spPr>
            <a:xfrm>
              <a:off x="7976520" y="4194360"/>
              <a:ext cx="3603600" cy="2159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104E264F-52A2-4DD3-B000-813C7F4489C2}" type="slidenum">
              <a:t>14</a:t>
            </a:fld>
          </a:p>
        </p:txBody>
      </p:sp>
    </p:spTree>
  </p:cSld>
  <p:transition spd="slow" advTm="4000">
    <p:push dir="u"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Euer Karrieresprungbrett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Bild 30" descr=""/>
          <p:cNvPicPr/>
          <p:nvPr/>
        </p:nvPicPr>
        <p:blipFill>
          <a:blip r:embed="rId1"/>
          <a:stretch/>
        </p:blipFill>
        <p:spPr>
          <a:xfrm>
            <a:off x="459360" y="3171240"/>
            <a:ext cx="739800" cy="739800"/>
          </a:xfrm>
          <a:prstGeom prst="rect">
            <a:avLst/>
          </a:prstGeom>
          <a:ln w="0">
            <a:noFill/>
          </a:ln>
        </p:spPr>
      </p:pic>
      <p:sp>
        <p:nvSpPr>
          <p:cNvPr id="187" name="TextBox 10"/>
          <p:cNvSpPr/>
          <p:nvPr/>
        </p:nvSpPr>
        <p:spPr>
          <a:xfrm>
            <a:off x="1561320" y="2428560"/>
            <a:ext cx="2839680" cy="220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2800" spc="-1" strike="noStrike">
                <a:solidFill>
                  <a:schemeClr val="accent2"/>
                </a:solidFill>
                <a:latin typeface="Arial"/>
                <a:ea typeface="Arial Unicode MS"/>
              </a:rPr>
              <a:t>Euer Studium bei der DFH: Ein Plus auf dem internationalen Arbeitsmarkt!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TextBox 4"/>
          <p:cNvSpPr/>
          <p:nvPr/>
        </p:nvSpPr>
        <p:spPr>
          <a:xfrm>
            <a:off x="4763160" y="2111040"/>
            <a:ext cx="7014240" cy="283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 durch die DFH zertifizierter europäischer Bildungsweg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Eine perfekte Ausbildung, um auf einem internationalen Arbeitsmarkt erfolgreich zu sein und Euch zu entfalten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 europäisches und internationales Netzwerk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Angebot von interkulturellen Workshops, um Eure internationalen Bewerbungen zu unterstützen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55B03F73-76E1-4CAF-94AA-7387123EE54A}" type="slidenum">
              <a:t>15</a:t>
            </a:fld>
          </a:p>
        </p:txBody>
      </p:sp>
    </p:spTree>
  </p:cSld>
  <p:transition spd="slow" advTm="5000">
    <p:push dir="u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rafik 6" descr=""/>
          <p:cNvPicPr/>
          <p:nvPr/>
        </p:nvPicPr>
        <p:blipFill>
          <a:blip r:embed="rId1"/>
          <a:srcRect l="-2" t="10767" r="239" b="18275"/>
          <a:stretch/>
        </p:blipFill>
        <p:spPr>
          <a:xfrm>
            <a:off x="-176760" y="-116280"/>
            <a:ext cx="12463560" cy="7167960"/>
          </a:xfrm>
          <a:prstGeom prst="rect">
            <a:avLst/>
          </a:prstGeom>
          <a:ln w="0">
            <a:noFill/>
          </a:ln>
        </p:spPr>
      </p:pic>
      <p:sp>
        <p:nvSpPr>
          <p:cNvPr id="190" name="Rechteck 11"/>
          <p:cNvSpPr/>
          <p:nvPr/>
        </p:nvSpPr>
        <p:spPr>
          <a:xfrm>
            <a:off x="-176760" y="-116280"/>
            <a:ext cx="12463560" cy="7167960"/>
          </a:xfrm>
          <a:prstGeom prst="rect">
            <a:avLst/>
          </a:prstGeom>
          <a:solidFill>
            <a:schemeClr val="bg1">
              <a:alpha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91" name="PlaceHolder 1"/>
          <p:cNvSpPr>
            <a:spLocks noGrp="1"/>
          </p:cNvSpPr>
          <p:nvPr>
            <p:ph/>
          </p:nvPr>
        </p:nvSpPr>
        <p:spPr>
          <a:xfrm>
            <a:off x="462240" y="38952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Kurz zusammengefasst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62240" y="1446120"/>
            <a:ext cx="11265840" cy="4222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Die DFH ist ein Netzwerk von </a:t>
            </a: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210 Hochschulen.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800" spc="-1" strike="noStrike">
                <a:solidFill>
                  <a:srgbClr val="009fe3"/>
                </a:solidFill>
                <a:latin typeface="Arial"/>
                <a:ea typeface="MS PGothic"/>
              </a:rPr>
              <a:t>    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Ihr studiert gleichzeitig an einer deutschen und einer französischen Hochschule und erhaltet einen </a:t>
            </a: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Doppelabschluss.</a:t>
            </a: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    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199 Studiengänge</a:t>
            </a: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 in </a:t>
            </a: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135 Partnerstädten unseres Netzwerks</a:t>
            </a: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 stehen euch zur Auswahl.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    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Die DFH unterstützt euren Auslandsaufenthalt mit </a:t>
            </a: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350 Euro pro Monat.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    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Der Doppelabschluss ist euer</a:t>
            </a: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 Karrieresprungbrett.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600" spc="-1" strike="noStrike">
                <a:solidFill>
                  <a:srgbClr val="009fe3"/>
                </a:solidFill>
                <a:latin typeface="Arial"/>
                <a:ea typeface="MS PGothic"/>
              </a:rPr>
              <a:t>	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31F3B07F-9EC2-4098-98B1-52609D46DAC0}" type="slidenum">
              <a:t>16</a:t>
            </a:fld>
          </a:p>
        </p:txBody>
      </p:sp>
    </p:spTree>
  </p:cSld>
  <p:transition spd="slow" advTm="4000">
    <p:push dir="u"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/>
          </p:nvPr>
        </p:nvSpPr>
        <p:spPr>
          <a:xfrm>
            <a:off x="429840" y="1343520"/>
            <a:ext cx="5253840" cy="1173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accent2"/>
                </a:solidFill>
                <a:latin typeface="Arial"/>
                <a:ea typeface="Arial Unicode MS"/>
              </a:rPr>
              <a:t>Wie bewerbe ich mich?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429840" y="2577600"/>
            <a:ext cx="5253840" cy="1695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Einfach diesen </a:t>
            </a:r>
            <a:r>
              <a:rPr b="1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QR-Code einscannen </a:t>
            </a: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und schon landet ihr in unserem </a:t>
            </a:r>
            <a:r>
              <a:rPr b="1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interaktiven Online-Studienführer</a:t>
            </a: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Dort findet ihr alle Informationen zu </a:t>
            </a:r>
            <a:r>
              <a:rPr b="1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Bewerbung, Studienverlauf</a:t>
            </a: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, Studieninhalten und natürlich auch die richtigen </a:t>
            </a:r>
            <a:r>
              <a:rPr b="1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Ansprechpartner*innen</a:t>
            </a: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 an unseren Partnerinstitutionen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Bildplatzhalter 8" descr=""/>
          <p:cNvPicPr/>
          <p:nvPr/>
        </p:nvPicPr>
        <p:blipFill>
          <a:blip r:embed="rId1"/>
          <a:srcRect l="5766" t="361" r="19165" b="-361"/>
          <a:stretch/>
        </p:blipFill>
        <p:spPr>
          <a:xfrm rot="5400000">
            <a:off x="5720400" y="381960"/>
            <a:ext cx="6855840" cy="6087600"/>
          </a:xfrm>
          <a:prstGeom prst="rect">
            <a:avLst/>
          </a:prstGeom>
          <a:ln w="0">
            <a:noFill/>
          </a:ln>
        </p:spPr>
      </p:pic>
      <p:pic>
        <p:nvPicPr>
          <p:cNvPr id="196" name="Grafik 9" descr=""/>
          <p:cNvPicPr/>
          <p:nvPr/>
        </p:nvPicPr>
        <p:blipFill>
          <a:blip r:embed="rId2"/>
          <a:srcRect l="4543" t="4566" r="4566" b="4543"/>
          <a:stretch/>
        </p:blipFill>
        <p:spPr>
          <a:xfrm>
            <a:off x="3410640" y="4333680"/>
            <a:ext cx="2273040" cy="2273040"/>
          </a:xfrm>
          <a:prstGeom prst="rect">
            <a:avLst/>
          </a:prstGeom>
          <a:ln w="0">
            <a:noFill/>
          </a:ln>
        </p:spPr>
      </p:pic>
    </p:spTree>
  </p:cSld>
  <p:transition spd="slow" advTm="5000">
    <p:push dir="u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rafik 2" descr=""/>
          <p:cNvPicPr/>
          <p:nvPr/>
        </p:nvPicPr>
        <p:blipFill>
          <a:blip r:embed="rId1"/>
          <a:stretch/>
        </p:blipFill>
        <p:spPr>
          <a:xfrm>
            <a:off x="429840" y="4695120"/>
            <a:ext cx="1944000" cy="1931760"/>
          </a:xfrm>
          <a:prstGeom prst="rect">
            <a:avLst/>
          </a:prstGeom>
          <a:ln w="0">
            <a:noFill/>
          </a:ln>
        </p:spPr>
      </p:pic>
      <p:pic>
        <p:nvPicPr>
          <p:cNvPr id="198" name="Bildplatzhalter 11" descr=""/>
          <p:cNvPicPr/>
          <p:nvPr/>
        </p:nvPicPr>
        <p:blipFill>
          <a:blip r:embed="rId2"/>
          <a:srcRect l="5601" t="0" r="5601" b="0"/>
          <a:stretch/>
        </p:blipFill>
        <p:spPr>
          <a:xfrm>
            <a:off x="6102360" y="0"/>
            <a:ext cx="6087240" cy="6855840"/>
          </a:xfrm>
          <a:prstGeom prst="rect">
            <a:avLst/>
          </a:prstGeom>
          <a:ln w="0">
            <a:noFill/>
          </a:ln>
        </p:spPr>
      </p:pic>
      <p:pic>
        <p:nvPicPr>
          <p:cNvPr id="199" name="Grafik 3" descr=""/>
          <p:cNvPicPr/>
          <p:nvPr/>
        </p:nvPicPr>
        <p:blipFill>
          <a:blip r:embed="rId3"/>
          <a:stretch/>
        </p:blipFill>
        <p:spPr>
          <a:xfrm>
            <a:off x="3555360" y="4606560"/>
            <a:ext cx="2109240" cy="2109240"/>
          </a:xfrm>
          <a:prstGeom prst="rect">
            <a:avLst/>
          </a:prstGeom>
          <a:ln w="0">
            <a:noFill/>
          </a:ln>
        </p:spPr>
      </p:pic>
      <p:sp>
        <p:nvSpPr>
          <p:cNvPr id="200" name="Textfeld 13"/>
          <p:cNvSpPr/>
          <p:nvPr/>
        </p:nvSpPr>
        <p:spPr>
          <a:xfrm>
            <a:off x="370440" y="3991680"/>
            <a:ext cx="194400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  <a:ea typeface="Arial Unicode MS"/>
              </a:rPr>
              <a:t>Instagram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feld 14"/>
          <p:cNvSpPr/>
          <p:nvPr/>
        </p:nvSpPr>
        <p:spPr>
          <a:xfrm>
            <a:off x="3555360" y="3991680"/>
            <a:ext cx="21092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  <a:ea typeface="Arial Unicode MS"/>
              </a:rPr>
              <a:t>LinkedIn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1"/>
          <p:cNvSpPr>
            <a:spLocks noGrp="1"/>
          </p:cNvSpPr>
          <p:nvPr>
            <p:ph/>
          </p:nvPr>
        </p:nvSpPr>
        <p:spPr>
          <a:xfrm>
            <a:off x="429840" y="1429200"/>
            <a:ext cx="5253840" cy="22568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accent2"/>
                </a:solidFill>
                <a:latin typeface="Arial"/>
                <a:ea typeface="Arial Unicode MS"/>
              </a:rPr>
              <a:t>Für weitere Informationen und Einblicke folgt uns auf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6000">
    <p:push dir="u"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ruppierung 10"/>
          <p:cNvGrpSpPr/>
          <p:nvPr/>
        </p:nvGrpSpPr>
        <p:grpSpPr>
          <a:xfrm>
            <a:off x="2224080" y="1206720"/>
            <a:ext cx="7723800" cy="2341080"/>
            <a:chOff x="2224080" y="1206720"/>
            <a:chExt cx="7723800" cy="2341080"/>
          </a:xfrm>
        </p:grpSpPr>
        <p:pic>
          <p:nvPicPr>
            <p:cNvPr id="204" name="Bild 8" descr=""/>
            <p:cNvPicPr/>
            <p:nvPr/>
          </p:nvPicPr>
          <p:blipFill>
            <a:blip r:embed="rId1"/>
            <a:srcRect l="50093" t="0" r="0" b="0"/>
            <a:stretch/>
          </p:blipFill>
          <p:spPr>
            <a:xfrm>
              <a:off x="6089760" y="1206720"/>
              <a:ext cx="3858120" cy="2341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5" name="Bild 9" descr=""/>
            <p:cNvPicPr/>
            <p:nvPr/>
          </p:nvPicPr>
          <p:blipFill>
            <a:blip r:embed="rId2"/>
            <a:srcRect l="0" t="0" r="50016" b="0"/>
            <a:stretch/>
          </p:blipFill>
          <p:spPr>
            <a:xfrm>
              <a:off x="2224080" y="1206720"/>
              <a:ext cx="3863520" cy="2341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06" name="PlaceHolder 1"/>
          <p:cNvSpPr>
            <a:spLocks noGrp="1"/>
          </p:cNvSpPr>
          <p:nvPr>
            <p:ph/>
          </p:nvPr>
        </p:nvSpPr>
        <p:spPr>
          <a:xfrm>
            <a:off x="6450840" y="3912120"/>
            <a:ext cx="4845960" cy="13827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Université franco-allemande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Deutsch-Französische Hochschule 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Villa Europa · Kohlweg 7 · 66123 Saarbrücken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Tel.: +49 681 93812 - 100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 u="sng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3"/>
              </a:rPr>
              <a:t>info@dfh-ufa.org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 u="sng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4"/>
              </a:rPr>
              <a:t>www.dfh-ufa.org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TextBox 50"/>
          <p:cNvSpPr/>
          <p:nvPr/>
        </p:nvSpPr>
        <p:spPr>
          <a:xfrm>
            <a:off x="6465600" y="5679000"/>
            <a:ext cx="256680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Folgen Sie uns auf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Bild 7" descr="qr-code.png"/>
          <p:cNvPicPr/>
          <p:nvPr/>
        </p:nvPicPr>
        <p:blipFill>
          <a:blip r:embed="rId5"/>
          <a:stretch/>
        </p:blipFill>
        <p:spPr>
          <a:xfrm>
            <a:off x="8597160" y="5563800"/>
            <a:ext cx="919800" cy="919800"/>
          </a:xfrm>
          <a:prstGeom prst="rect">
            <a:avLst/>
          </a:prstGeom>
          <a:ln w="0">
            <a:noFill/>
          </a:ln>
        </p:spPr>
      </p:pic>
      <p:sp>
        <p:nvSpPr>
          <p:cNvPr id="209" name="Textfeld 22"/>
          <p:cNvSpPr/>
          <p:nvPr/>
        </p:nvSpPr>
        <p:spPr>
          <a:xfrm>
            <a:off x="656640" y="4672800"/>
            <a:ext cx="525312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2400" spc="-1" strike="noStrike">
                <a:solidFill>
                  <a:schemeClr val="lt1"/>
                </a:solidFill>
                <a:latin typeface="Arial"/>
                <a:ea typeface="Arial Unicode MS"/>
              </a:rPr>
              <a:t>Vielen Dank für Eure Aufmerksamkeit!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0" name="Bild 6" descr=""/>
          <p:cNvPicPr/>
          <p:nvPr/>
        </p:nvPicPr>
        <p:blipFill>
          <a:blip r:embed="rId6"/>
          <a:stretch/>
        </p:blipFill>
        <p:spPr>
          <a:xfrm>
            <a:off x="656640" y="3912120"/>
            <a:ext cx="595440" cy="569520"/>
          </a:xfrm>
          <a:prstGeom prst="rect">
            <a:avLst/>
          </a:prstGeom>
          <a:ln w="0">
            <a:noFill/>
          </a:ln>
        </p:spPr>
      </p:pic>
      <p:pic>
        <p:nvPicPr>
          <p:cNvPr id="211" name="Grafik 8" descr=""/>
          <p:cNvPicPr/>
          <p:nvPr/>
        </p:nvPicPr>
        <p:blipFill>
          <a:blip r:embed="rId7"/>
          <a:srcRect l="0" t="1359" r="19905" b="0"/>
          <a:stretch/>
        </p:blipFill>
        <p:spPr>
          <a:xfrm>
            <a:off x="6408000" y="5935320"/>
            <a:ext cx="1798560" cy="523440"/>
          </a:xfrm>
          <a:prstGeom prst="rect">
            <a:avLst/>
          </a:prstGeom>
          <a:ln w="0">
            <a:noFill/>
          </a:ln>
        </p:spPr>
      </p:pic>
    </p:spTree>
  </p:cSld>
  <p:transition spd="slow" advTm="5000">
    <p:push dir="u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/>
          </p:nvPr>
        </p:nvSpPr>
        <p:spPr>
          <a:xfrm>
            <a:off x="429840" y="3588480"/>
            <a:ext cx="5253840" cy="1173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Die DFH – mehr als nur eine Hochschule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" name="Grafik 4" descr=""/>
          <p:cNvPicPr/>
          <p:nvPr/>
        </p:nvPicPr>
        <p:blipFill>
          <a:blip r:embed="rId1"/>
          <a:srcRect l="0" t="13046" r="0" b="11871"/>
          <a:stretch/>
        </p:blipFill>
        <p:spPr>
          <a:xfrm>
            <a:off x="6102360" y="0"/>
            <a:ext cx="6087240" cy="6855840"/>
          </a:xfrm>
          <a:prstGeom prst="rect">
            <a:avLst/>
          </a:prstGeom>
          <a:ln w="0">
            <a:noFill/>
          </a:ln>
        </p:spPr>
      </p:pic>
    </p:spTree>
  </p:cSld>
  <p:transition spd="slow" advTm="4000">
    <p:push dir="u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Die DFH auf einem Blick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3" name="Bild 30" descr=""/>
          <p:cNvPicPr/>
          <p:nvPr/>
        </p:nvPicPr>
        <p:blipFill>
          <a:blip r:embed="rId1"/>
          <a:stretch/>
        </p:blipFill>
        <p:spPr>
          <a:xfrm>
            <a:off x="459360" y="3171240"/>
            <a:ext cx="739800" cy="739800"/>
          </a:xfrm>
          <a:prstGeom prst="rect">
            <a:avLst/>
          </a:prstGeom>
          <a:ln w="0">
            <a:noFill/>
          </a:ln>
        </p:spPr>
      </p:pic>
      <p:sp>
        <p:nvSpPr>
          <p:cNvPr id="124" name="TextBox 10"/>
          <p:cNvSpPr/>
          <p:nvPr/>
        </p:nvSpPr>
        <p:spPr>
          <a:xfrm>
            <a:off x="1541880" y="2824560"/>
            <a:ext cx="3037320" cy="159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spAutoFit/>
          </a:bodyPr>
          <a:p>
            <a:pPr defTabSz="914400">
              <a:lnSpc>
                <a:spcPts val="2999"/>
              </a:lnSpc>
            </a:pPr>
            <a:r>
              <a:rPr b="0" lang="de-DE" sz="2800" spc="-1" strike="noStrike">
                <a:solidFill>
                  <a:schemeClr val="accent2"/>
                </a:solidFill>
                <a:latin typeface="Arial"/>
                <a:ea typeface="Arial Unicode MS"/>
              </a:rPr>
              <a:t>Die DFH ist eine internationale Organisation wie keine Andere.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extBox 4"/>
          <p:cNvSpPr/>
          <p:nvPr/>
        </p:nvSpPr>
        <p:spPr>
          <a:xfrm>
            <a:off x="4763160" y="2507040"/>
            <a:ext cx="7014240" cy="222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Gründung 1997 </a:t>
            </a: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durch die Regierungen Deutschlands </a:t>
            </a:r>
            <a:br>
              <a:rPr sz="2000"/>
            </a:b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und Frankreichs 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Finanzierung zu gleichen Teilen durch beide Partnerländer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 </a:t>
            </a: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Netzwerk aus 210 Hochschulen in 135 Städten </a:t>
            </a: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in Deutschland, Frankreich, ganz Europa und darüber hinaus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E7495B7B-48A4-4F8E-AAFE-8D60E49122AC}" type="slidenum">
              <a:t>3</a:t>
            </a:fld>
          </a:p>
        </p:txBody>
      </p:sp>
    </p:spTree>
  </p:cSld>
  <p:transition spd="slow" advTm="4000">
    <p:push dir="u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/>
          </p:nvPr>
        </p:nvSpPr>
        <p:spPr>
          <a:xfrm>
            <a:off x="459360" y="36576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Unsere Kennzahlen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Foliennummernplatzhalter 9"/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731D2678-6AF4-4A4D-AEA5-A211C71F310A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8" name="Gruppieren 2"/>
          <p:cNvGrpSpPr/>
          <p:nvPr/>
        </p:nvGrpSpPr>
        <p:grpSpPr>
          <a:xfrm>
            <a:off x="471600" y="1487880"/>
            <a:ext cx="10989000" cy="4218840"/>
            <a:chOff x="471600" y="1487880"/>
            <a:chExt cx="10989000" cy="4218840"/>
          </a:xfrm>
        </p:grpSpPr>
        <p:sp>
          <p:nvSpPr>
            <p:cNvPr id="129" name="Textplatzhalter 35"/>
            <p:cNvSpPr/>
            <p:nvPr/>
          </p:nvSpPr>
          <p:spPr>
            <a:xfrm>
              <a:off x="3400200" y="173880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de-DE" sz="1600" spc="-1" strike="noStrike">
                  <a:solidFill>
                    <a:schemeClr val="accent2"/>
                  </a:solidFill>
                  <a:latin typeface="Arial"/>
                  <a:ea typeface="Arial Unicode MS"/>
                </a:rPr>
                <a:t>deutsche, französische sowie internationale Hochschuleinrichtungen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Textplatzhalter 35"/>
            <p:cNvSpPr/>
            <p:nvPr/>
          </p:nvSpPr>
          <p:spPr>
            <a:xfrm>
              <a:off x="3400200" y="261504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de-DE" sz="1600" spc="-1" strike="noStrike">
                  <a:solidFill>
                    <a:schemeClr val="accent2"/>
                  </a:solidFill>
                  <a:latin typeface="Arial"/>
                  <a:ea typeface="Arial Unicode MS"/>
                </a:rPr>
                <a:t>integrierte Studiengänge in über 20 Fachbereichen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1" name="Textplatzhalter 35"/>
            <p:cNvSpPr/>
            <p:nvPr/>
          </p:nvSpPr>
          <p:spPr>
            <a:xfrm>
              <a:off x="3400200" y="352368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de-DE" sz="1600" spc="-1" strike="noStrike">
                  <a:solidFill>
                    <a:schemeClr val="accent2"/>
                  </a:solidFill>
                  <a:latin typeface="Arial"/>
                  <a:ea typeface="Arial Unicode MS"/>
                </a:rPr>
                <a:t>aktuell eingeschriebene Studierende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2" name="Textplatzhalter 35"/>
            <p:cNvSpPr/>
            <p:nvPr/>
          </p:nvSpPr>
          <p:spPr>
            <a:xfrm>
              <a:off x="3399480" y="4377600"/>
              <a:ext cx="806112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de-DE" sz="1600" spc="-1" strike="noStrike">
                  <a:solidFill>
                    <a:schemeClr val="accent2"/>
                  </a:solidFill>
                  <a:latin typeface="Arial"/>
                  <a:ea typeface="Arial Unicode MS"/>
                </a:rPr>
                <a:t>Absolvent*innen seit unserer Gründung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3" name="Textplatzhalter 35"/>
            <p:cNvSpPr/>
            <p:nvPr/>
          </p:nvSpPr>
          <p:spPr>
            <a:xfrm>
              <a:off x="3400200" y="521388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de-DE" sz="1600" spc="-1" strike="noStrike">
                  <a:solidFill>
                    <a:schemeClr val="accent2"/>
                  </a:solidFill>
                  <a:latin typeface="Arial"/>
                  <a:ea typeface="Arial Unicode MS"/>
                </a:rPr>
                <a:t>bi- und trinational Promovierte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34" name="Grafik 15" descr=""/>
            <p:cNvPicPr/>
            <p:nvPr/>
          </p:nvPicPr>
          <p:blipFill>
            <a:blip r:embed="rId1"/>
            <a:stretch/>
          </p:blipFill>
          <p:spPr>
            <a:xfrm>
              <a:off x="2590920" y="1522800"/>
              <a:ext cx="69516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5" name="Grafik 14" descr=""/>
            <p:cNvPicPr/>
            <p:nvPr/>
          </p:nvPicPr>
          <p:blipFill>
            <a:blip r:embed="rId2"/>
            <a:stretch/>
          </p:blipFill>
          <p:spPr>
            <a:xfrm>
              <a:off x="2590920" y="3265920"/>
              <a:ext cx="69516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6" name="Grafik 3" descr=""/>
            <p:cNvPicPr/>
            <p:nvPr/>
          </p:nvPicPr>
          <p:blipFill>
            <a:blip r:embed="rId3"/>
            <a:stretch/>
          </p:blipFill>
          <p:spPr>
            <a:xfrm>
              <a:off x="2590920" y="4137480"/>
              <a:ext cx="69660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7" name="Grafik 1" descr=""/>
            <p:cNvPicPr/>
            <p:nvPr/>
          </p:nvPicPr>
          <p:blipFill>
            <a:blip r:embed="rId4"/>
            <a:stretch/>
          </p:blipFill>
          <p:spPr>
            <a:xfrm>
              <a:off x="2590920" y="5009040"/>
              <a:ext cx="696600" cy="696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8" name="TextBox 6"/>
            <p:cNvSpPr/>
            <p:nvPr/>
          </p:nvSpPr>
          <p:spPr>
            <a:xfrm>
              <a:off x="1323720" y="148788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210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" name="TextBox 6"/>
            <p:cNvSpPr/>
            <p:nvPr/>
          </p:nvSpPr>
          <p:spPr>
            <a:xfrm>
              <a:off x="1323720" y="235476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199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0" name="TextBox 6"/>
            <p:cNvSpPr/>
            <p:nvPr/>
          </p:nvSpPr>
          <p:spPr>
            <a:xfrm>
              <a:off x="812160" y="3231720"/>
              <a:ext cx="15220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5.810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TextBox 6"/>
            <p:cNvSpPr/>
            <p:nvPr/>
          </p:nvSpPr>
          <p:spPr>
            <a:xfrm>
              <a:off x="471600" y="4098600"/>
              <a:ext cx="1860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26.941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" name="TextBox 6"/>
            <p:cNvSpPr/>
            <p:nvPr/>
          </p:nvSpPr>
          <p:spPr>
            <a:xfrm>
              <a:off x="1323720" y="497556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550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3" name="Gruppierung 10"/>
          <p:cNvGrpSpPr/>
          <p:nvPr/>
        </p:nvGrpSpPr>
        <p:grpSpPr>
          <a:xfrm>
            <a:off x="3737520" y="3664800"/>
            <a:ext cx="7724160" cy="2341080"/>
            <a:chOff x="3737520" y="3664800"/>
            <a:chExt cx="7724160" cy="2341080"/>
          </a:xfrm>
        </p:grpSpPr>
        <p:pic>
          <p:nvPicPr>
            <p:cNvPr id="144" name="Bild 8" descr=""/>
            <p:cNvPicPr/>
            <p:nvPr/>
          </p:nvPicPr>
          <p:blipFill>
            <a:blip r:embed="rId5"/>
            <a:srcRect l="50093" t="0" r="0" b="0"/>
            <a:stretch/>
          </p:blipFill>
          <p:spPr>
            <a:xfrm>
              <a:off x="7603560" y="3664800"/>
              <a:ext cx="3858120" cy="2341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5" name="Bild 9" descr=""/>
            <p:cNvPicPr/>
            <p:nvPr/>
          </p:nvPicPr>
          <p:blipFill>
            <a:blip r:embed="rId6">
              <a:lum contrast="20000"/>
            </a:blip>
            <a:srcRect l="0" t="0" r="50016" b="0"/>
            <a:stretch/>
          </p:blipFill>
          <p:spPr>
            <a:xfrm>
              <a:off x="3737520" y="3664800"/>
              <a:ext cx="3863520" cy="23410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46" name="Grafik 23" descr=""/>
          <p:cNvPicPr/>
          <p:nvPr/>
        </p:nvPicPr>
        <p:blipFill>
          <a:blip r:embed="rId7"/>
          <a:stretch/>
        </p:blipFill>
        <p:spPr>
          <a:xfrm>
            <a:off x="2591640" y="2394360"/>
            <a:ext cx="694800" cy="696240"/>
          </a:xfrm>
          <a:prstGeom prst="rect">
            <a:avLst/>
          </a:prstGeom>
          <a:ln w="0">
            <a:noFill/>
          </a:ln>
        </p:spPr>
      </p:pic>
    </p:spTree>
  </p:cSld>
  <p:transition spd="slow" advTm="4000">
    <p:push dir="u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/>
          </p:nvPr>
        </p:nvSpPr>
        <p:spPr>
          <a:xfrm>
            <a:off x="470520" y="3184920"/>
            <a:ext cx="5253840" cy="6318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Unsere Mission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6438960" y="1845000"/>
            <a:ext cx="5496840" cy="33116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Stärkung der </a:t>
            </a: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Zusammenarbeit</a:t>
            </a: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 zwischen Deutschland und Frankreich in den Bereichen Hochschule &amp; Forschung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Initiierung, Evaluierung und finanzielle Förderung </a:t>
            </a: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von deutsch-französischen Studiengängen und Doktorandenprogrammen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Förderung der </a:t>
            </a: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Mobilität und internationaler Karrierechancen</a:t>
            </a: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 für Studierende und</a:t>
            </a:r>
            <a:br>
              <a:rPr sz="2000"/>
            </a:b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Junge Wissenschaftler*innen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Foliennummernplatzhalter 3"/>
          <p:cNvSpPr/>
          <p:nvPr/>
        </p:nvSpPr>
        <p:spPr>
          <a:xfrm>
            <a:off x="9198360" y="649296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86724DED-53B9-4B46-BAB8-64E9936DC1E0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5000">
    <p:push dir="u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/>
          </p:nvPr>
        </p:nvSpPr>
        <p:spPr>
          <a:xfrm>
            <a:off x="18000" y="3832920"/>
            <a:ext cx="5253840" cy="17154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Unser Netzwerk: 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accent2"/>
                </a:solidFill>
                <a:latin typeface="Arial"/>
                <a:ea typeface="Arial Unicode MS"/>
              </a:rPr>
              <a:t>135 Universitäts-städte zur Auswahl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Foliennummernplatzhalter 1"/>
          <p:cNvSpPr/>
          <p:nvPr/>
        </p:nvSpPr>
        <p:spPr>
          <a:xfrm>
            <a:off x="934704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8942BD92-A7C7-4B3F-86CD-54C4F21C7038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rcRect l="0" t="3454" r="0" b="30921"/>
          <a:stretch/>
        </p:blipFill>
        <p:spPr>
          <a:xfrm>
            <a:off x="4812840" y="360"/>
            <a:ext cx="7377840" cy="6855120"/>
          </a:xfrm>
          <a:prstGeom prst="rect">
            <a:avLst/>
          </a:prstGeom>
          <a:ln w="0">
            <a:noFill/>
          </a:ln>
        </p:spPr>
      </p:pic>
      <p:sp>
        <p:nvSpPr>
          <p:cNvPr id="153" name=""/>
          <p:cNvSpPr/>
          <p:nvPr/>
        </p:nvSpPr>
        <p:spPr>
          <a:xfrm>
            <a:off x="5220000" y="36000"/>
            <a:ext cx="2518920" cy="10789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Arial Unicode MS"/>
            </a:endParaRPr>
          </a:p>
        </p:txBody>
      </p:sp>
    </p:spTree>
  </p:cSld>
  <p:transition spd="slow" advTm="5000">
    <p:push dir="u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/>
          </p:nvPr>
        </p:nvSpPr>
        <p:spPr>
          <a:xfrm>
            <a:off x="429840" y="3588480"/>
            <a:ext cx="5253840" cy="17154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Unser Studienangebot…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5" name="Grafik 9" descr=""/>
          <p:cNvPicPr/>
          <p:nvPr/>
        </p:nvPicPr>
        <p:blipFill>
          <a:blip r:embed="rId1"/>
          <a:srcRect l="0" t="0" r="43913" b="0"/>
          <a:stretch/>
        </p:blipFill>
        <p:spPr>
          <a:xfrm>
            <a:off x="6102360" y="0"/>
            <a:ext cx="6087240" cy="6855840"/>
          </a:xfrm>
          <a:prstGeom prst="rect">
            <a:avLst/>
          </a:prstGeom>
          <a:ln w="0">
            <a:noFill/>
          </a:ln>
        </p:spPr>
      </p:pic>
    </p:spTree>
  </p:cSld>
  <p:transition spd="slow" advTm="5000">
    <p:push dir="u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/>
          </p:nvPr>
        </p:nvSpPr>
        <p:spPr>
          <a:xfrm>
            <a:off x="462240" y="290160"/>
            <a:ext cx="9113040" cy="7110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… </a:t>
            </a: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eine Riesenauswahl auf allen Ebenen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462240" y="1837440"/>
            <a:ext cx="5223960" cy="3180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Bachelor- und Masterniveau</a:t>
            </a: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: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2" marL="573840" indent="-285840" defTabSz="914400">
              <a:lnSpc>
                <a:spcPct val="100000"/>
              </a:lnSpc>
              <a:spcBef>
                <a:spcPts val="499"/>
              </a:spcBef>
              <a:buClr>
                <a:srgbClr val="81725e"/>
              </a:buClr>
              <a:buSzPct val="65000"/>
              <a:buFont typeface="Arial"/>
              <a:buChar char="•"/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integrierte Studiengänge (bi- und trinational) mit Doppelabschluss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Promotion</a:t>
            </a: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: Programme zur Förderung von Jungen Wissenschaftler*innen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2" marL="573840" indent="-285840" defTabSz="914400">
              <a:lnSpc>
                <a:spcPct val="100000"/>
              </a:lnSpc>
              <a:spcBef>
                <a:spcPts val="499"/>
              </a:spcBef>
              <a:buClr>
                <a:srgbClr val="81725e"/>
              </a:buClr>
              <a:buSzPct val="65000"/>
              <a:buFont typeface="Arial"/>
              <a:buChar char="•"/>
              <a:tabLst>
                <a:tab algn="l" pos="0"/>
              </a:tabLst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(PhD-Tracks, Doktorandenkollegs, Cotutelles de thèse, Wissenschaftliche Veranstaltungen)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Bildplatzhalter 11" descr=""/>
          <p:cNvPicPr/>
          <p:nvPr/>
        </p:nvPicPr>
        <p:blipFill>
          <a:blip r:embed="rId1"/>
          <a:stretch/>
        </p:blipFill>
        <p:spPr>
          <a:xfrm>
            <a:off x="5195160" y="1150920"/>
            <a:ext cx="8384760" cy="5589000"/>
          </a:xfrm>
          <a:prstGeom prst="rect">
            <a:avLst/>
          </a:prstGeom>
          <a:ln w="0">
            <a:noFill/>
          </a:ln>
        </p:spPr>
      </p:pic>
      <p:pic>
        <p:nvPicPr>
          <p:cNvPr id="159" name="Grafik 1" descr=""/>
          <p:cNvPicPr/>
          <p:nvPr/>
        </p:nvPicPr>
        <p:blipFill>
          <a:blip r:embed="rId2"/>
          <a:stretch/>
        </p:blipFill>
        <p:spPr>
          <a:xfrm>
            <a:off x="7202160" y="1152000"/>
            <a:ext cx="2178000" cy="894240"/>
          </a:xfrm>
          <a:prstGeom prst="rect">
            <a:avLst/>
          </a:prstGeom>
          <a:ln w="0">
            <a:noFill/>
          </a:ln>
        </p:spPr>
      </p:pic>
    </p:spTree>
  </p:cSld>
  <p:transition spd="slow" advTm="4000">
    <p:push dir="u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/>
          </p:nvPr>
        </p:nvSpPr>
        <p:spPr>
          <a:xfrm>
            <a:off x="459360" y="356400"/>
            <a:ext cx="9113040" cy="3466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… </a:t>
            </a: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eine breite Auswahl an Disziplinen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1" name="Grafik 154" descr=""/>
          <p:cNvPicPr/>
          <p:nvPr/>
        </p:nvPicPr>
        <p:blipFill>
          <a:blip r:embed="rId1"/>
          <a:stretch/>
        </p:blipFill>
        <p:spPr>
          <a:xfrm>
            <a:off x="459360" y="1067040"/>
            <a:ext cx="9788760" cy="524916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8CEFDC2D-1DA1-40EE-B48D-FFD44871EEFE}" type="slidenum">
              <a:t>9</a:t>
            </a:fld>
          </a:p>
        </p:txBody>
      </p:sp>
    </p:spTree>
  </p:cSld>
  <p:transition spd="slow" advTm="5000">
    <p:push dir="u"/>
  </p:transition>
</p:sld>
</file>

<file path=ppt/theme/theme1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DFH_Vorlage_De_Neues_Template</Template>
  <TotalTime>9</TotalTime>
  <Application>LibreOffice/7.6.7.2$Windows_X86_64 LibreOffice_project/dd47e4b30cb7dab30588d6c79c651f218165e3c5</Application>
  <AppVersion>15.0000</AppVersion>
  <Words>667</Words>
  <Paragraphs>149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2023-09-15T06:22:59Z</dcterms:created>
  <dc:creator>Svea Fuchs</dc:creator>
  <dc:description/>
  <dc:language>de-DE</dc:language>
  <cp:lastModifiedBy/>
  <cp:lastPrinted>2023-05-02T09:48:39Z</cp:lastPrinted>
  <dcterms:modified xsi:type="dcterms:W3CDTF">2025-05-05T10:30:44Z</dcterms:modified>
  <cp:revision>64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19</vt:i4>
  </property>
</Properties>
</file>