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19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.wmf" ContentType="image/x-wmf"/>
  <Override PartName="/ppt/media/image2.wmf" ContentType="image/x-wmf"/>
  <Override PartName="/ppt/media/image3.wmf" ContentType="image/x-wmf"/>
  <Override PartName="/ppt/media/image4.png" ContentType="image/png"/>
  <Override PartName="/ppt/media/image33.wmf" ContentType="image/x-wmf"/>
  <Override PartName="/ppt/media/image21.png" ContentType="image/png"/>
  <Override PartName="/ppt/media/image6.jpeg" ContentType="image/jpeg"/>
  <Override PartName="/ppt/media/image5.jpeg" ContentType="image/jpeg"/>
  <Override PartName="/ppt/media/image11.png" ContentType="image/png"/>
  <Override PartName="/ppt/media/image8.png" ContentType="image/png"/>
  <Override PartName="/ppt/media/image7.wmf" ContentType="image/x-wmf"/>
  <Override PartName="/ppt/media/image9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hdphoto1.wdp" ContentType="image/vnd.ms-photo"/>
  <Override PartName="/ppt/media/image25.png" ContentType="image/png"/>
  <Override PartName="/ppt/media/image22.png" ContentType="image/png"/>
  <Override PartName="/ppt/media/image34.wmf" ContentType="image/x-wmf"/>
  <Override PartName="/ppt/media/image23.png" ContentType="image/png"/>
  <Override PartName="/ppt/media/image35.wmf" ContentType="image/x-wmf"/>
  <Override PartName="/ppt/media/image24.png" ContentType="image/png"/>
  <Override PartName="/ppt/media/image26.png" ContentType="image/png"/>
  <Override PartName="/ppt/media/image27.png" ContentType="image/png"/>
  <Override PartName="/ppt/media/image28.jpeg" ContentType="image/jpeg"/>
  <Override PartName="/ppt/media/image29.png" ContentType="image/png"/>
  <Override PartName="/ppt/media/image30.png" ContentType="image/png"/>
  <Override PartName="/ppt/media/image31.jpeg" ContentType="image/jpeg"/>
  <Override PartName="/ppt/media/image32.png" ContentType="image/png"/>
  <Override PartName="/ppt/media/image36.png" ContentType="image/png"/>
  <Override PartName="/ppt/media/image37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" Target="slides/slide1.xml"/><Relationship Id="rId23" Type="http://schemas.openxmlformats.org/officeDocument/2006/relationships/slide" Target="slides/slide2.xml"/><Relationship Id="rId24" Type="http://schemas.openxmlformats.org/officeDocument/2006/relationships/slide" Target="slides/slide3.xml"/><Relationship Id="rId25" Type="http://schemas.openxmlformats.org/officeDocument/2006/relationships/slide" Target="slides/slide4.xml"/><Relationship Id="rId26" Type="http://schemas.openxmlformats.org/officeDocument/2006/relationships/slide" Target="slides/slide5.xml"/><Relationship Id="rId27" Type="http://schemas.openxmlformats.org/officeDocument/2006/relationships/slide" Target="slides/slide6.xml"/><Relationship Id="rId28" Type="http://schemas.openxmlformats.org/officeDocument/2006/relationships/slide" Target="slides/slide7.xml"/><Relationship Id="rId29" Type="http://schemas.openxmlformats.org/officeDocument/2006/relationships/slide" Target="slides/slide8.xml"/><Relationship Id="rId30" Type="http://schemas.openxmlformats.org/officeDocument/2006/relationships/slide" Target="slides/slide9.xml"/><Relationship Id="rId31" Type="http://schemas.openxmlformats.org/officeDocument/2006/relationships/slide" Target="slides/slide10.xml"/><Relationship Id="rId32" Type="http://schemas.openxmlformats.org/officeDocument/2006/relationships/slide" Target="slides/slide11.xml"/><Relationship Id="rId33" Type="http://schemas.openxmlformats.org/officeDocument/2006/relationships/slide" Target="slides/slide12.xml"/><Relationship Id="rId34" Type="http://schemas.openxmlformats.org/officeDocument/2006/relationships/slide" Target="slides/slide13.xml"/><Relationship Id="rId35" Type="http://schemas.openxmlformats.org/officeDocument/2006/relationships/slide" Target="slides/slide14.xml"/><Relationship Id="rId36" Type="http://schemas.openxmlformats.org/officeDocument/2006/relationships/slide" Target="slides/slide15.xml"/><Relationship Id="rId37" Type="http://schemas.openxmlformats.org/officeDocument/2006/relationships/slide" Target="slides/slide16.xml"/><Relationship Id="rId38" Type="http://schemas.openxmlformats.org/officeDocument/2006/relationships/slide" Target="slides/slide17.xml"/><Relationship Id="rId39" Type="http://schemas.openxmlformats.org/officeDocument/2006/relationships/slide" Target="slides/slide18.xml"/><Relationship Id="rId40" Type="http://schemas.openxmlformats.org/officeDocument/2006/relationships/slide" Target="slides/slide19.xml"/><Relationship Id="rId41" Type="http://schemas.openxmlformats.org/officeDocument/2006/relationships/presProps" Target="presProps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350 €</a:t>
          </a:r>
        </a:p>
        <a:p>
          <a:r>
            <a:rPr lang="fr-FR" sz="1600" noProof="0" dirty="0" smtClean="0">
              <a:solidFill>
                <a:schemeClr val="accent1"/>
              </a:solidFill>
            </a:rPr>
            <a:t>Aide mensuelle à la mobilité </a:t>
          </a:r>
          <a:r>
            <a:rPr lang="fr-FR" sz="1600" noProof="0" dirty="0" smtClean="0">
              <a:solidFill>
                <a:schemeClr val="accent2"/>
              </a:solidFill>
            </a:rPr>
            <a:t>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1 année</a:t>
          </a:r>
        </a:p>
        <a:p>
          <a:r>
            <a:rPr lang="fr-FR" sz="1600" noProof="0" dirty="0" smtClean="0">
              <a:solidFill>
                <a:schemeClr val="accent1"/>
              </a:solidFill>
            </a:rPr>
            <a:t>Au minimum passée à l’étranger</a:t>
          </a:r>
          <a:endParaRPr lang="de-DE" sz="1600" noProof="0" dirty="0" smtClean="0">
            <a:solidFill>
              <a:schemeClr val="accent1"/>
            </a:solidFill>
          </a:endParaRPr>
        </a:p>
        <a:p>
          <a:endParaRPr lang="fr-FR" sz="1600" noProof="0" dirty="0" smtClean="0">
            <a:solidFill>
              <a:schemeClr val="accent1"/>
            </a:solidFill>
          </a:endParaRP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Expériences interculturelles </a:t>
          </a:r>
        </a:p>
        <a:p>
          <a:r>
            <a:rPr lang="fr-FR" sz="1600" dirty="0" smtClean="0">
              <a:solidFill>
                <a:schemeClr val="accent1"/>
              </a:solidFill>
            </a:rPr>
            <a:t>Découvrir de nouvelles cultures et créer des liens sociaux durables</a:t>
          </a:r>
          <a:endParaRPr lang="de-DE" sz="1600" dirty="0" smtClean="0">
            <a:solidFill>
              <a:schemeClr val="accent1"/>
            </a:solidFill>
          </a:endParaRPr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Top organisation</a:t>
          </a:r>
        </a:p>
        <a:p>
          <a:r>
            <a:rPr lang="fr-FR" sz="1600" noProof="0" dirty="0" smtClean="0">
              <a:solidFill>
                <a:schemeClr val="accent1"/>
              </a:solidFill>
            </a:rPr>
            <a:t>pas d’allongement de la durée d'études</a:t>
          </a:r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Encadrement</a:t>
          </a:r>
        </a:p>
        <a:p>
          <a:r>
            <a:rPr lang="fr-FR" sz="1600" b="0" noProof="0" dirty="0" smtClean="0">
              <a:solidFill>
                <a:schemeClr val="accent1"/>
              </a:solidFill>
            </a:rPr>
            <a:t>Préparation ciblée </a:t>
          </a:r>
          <a:r>
            <a:rPr lang="fr-FR" sz="1600" b="0" dirty="0" smtClean="0">
              <a:solidFill>
                <a:schemeClr val="accent1"/>
              </a:solidFill>
            </a:rPr>
            <a:t>et </a:t>
          </a:r>
          <a:r>
            <a:rPr lang="fr-FR" sz="1600" b="0" noProof="0" dirty="0" smtClean="0">
              <a:solidFill>
                <a:schemeClr val="accent1"/>
              </a:solidFill>
            </a:rPr>
            <a:t>interlocuteur*</a:t>
          </a:r>
          <a:r>
            <a:rPr lang="fr-FR" sz="1600" b="0" noProof="0" dirty="0" err="1" smtClean="0">
              <a:solidFill>
                <a:schemeClr val="accent1"/>
              </a:solidFill>
            </a:rPr>
            <a:t>trices</a:t>
          </a:r>
          <a:r>
            <a:rPr lang="fr-FR" sz="1600" b="0" noProof="0" dirty="0" smtClean="0">
              <a:solidFill>
                <a:schemeClr val="accent1"/>
              </a:solidFill>
            </a:rPr>
            <a:t> personnel*les</a:t>
          </a:r>
          <a:r>
            <a:rPr lang="fr-FR" sz="1600" b="0" dirty="0" smtClean="0">
              <a:solidFill>
                <a:schemeClr val="accent1"/>
              </a:solidFill>
            </a:rPr>
            <a:t> dans </a:t>
          </a:r>
          <a:r>
            <a:rPr lang="fr-FR" sz="1600" b="0" noProof="0" dirty="0" smtClean="0">
              <a:solidFill>
                <a:schemeClr val="accent1"/>
              </a:solidFill>
            </a:rPr>
            <a:t>les deux pays</a:t>
          </a:r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99373" custRadScaleInc="409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  <dgm:t>
        <a:bodyPr/>
        <a:lstStyle/>
        <a:p>
          <a:endParaRPr lang="de-DE"/>
        </a:p>
      </dgm:t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8135" custRadScaleInc="2291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  <dgm:t>
        <a:bodyPr/>
        <a:lstStyle/>
        <a:p>
          <a:endParaRPr lang="de-DE"/>
        </a:p>
      </dgm:t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  <dgm:t>
        <a:bodyPr/>
        <a:lstStyle/>
        <a:p>
          <a:endParaRPr lang="de-DE"/>
        </a:p>
      </dgm:t>
    </dgm:pt>
    <dgm:pt modelId="{F61C1193-09E7-4EF9-AE58-93A734096A07}" type="pres">
      <dgm:prSet presAssocID="{610E0514-766C-4B3E-A97C-99CE58BF8288}" presName="node" presStyleLbl="node1" presStyleIdx="3" presStyleCnt="5" custScaleX="173486" custScaleY="136637" custRadScaleRad="100636" custRadScaleInc="523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  <dgm:t>
        <a:bodyPr/>
        <a:lstStyle/>
        <a:p>
          <a:endParaRPr lang="de-DE"/>
        </a:p>
      </dgm:t>
    </dgm:pt>
    <dgm:pt modelId="{31265F50-6117-4F15-8167-C36E6377825B}" type="pres">
      <dgm:prSet presAssocID="{70D702A9-ADE0-4F29-8D10-8AFE7D2FD395}" presName="node" presStyleLbl="node1" presStyleIdx="4" presStyleCnt="5" custScaleX="131045" custScaleY="11209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  <dgm:t>
        <a:bodyPr/>
        <a:lstStyle/>
        <a:p>
          <a:endParaRPr lang="de-DE"/>
        </a:p>
      </dgm:t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60166" y="-107922"/>
          <a:ext cx="2237191" cy="14454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350 €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noProof="0" dirty="0" smtClean="0">
              <a:solidFill>
                <a:schemeClr val="accent1"/>
              </a:solidFill>
            </a:rPr>
            <a:t>Aide mensuelle à la mobilité </a:t>
          </a:r>
          <a:r>
            <a:rPr lang="fr-FR" sz="1600" kern="1200" noProof="0" dirty="0" smtClean="0">
              <a:solidFill>
                <a:schemeClr val="accent2"/>
              </a:solidFill>
            </a:rPr>
            <a:t> </a:t>
          </a:r>
        </a:p>
      </dsp:txBody>
      <dsp:txXfrm>
        <a:off x="3730725" y="-37363"/>
        <a:ext cx="2096073" cy="1304284"/>
      </dsp:txXfrm>
    </dsp:sp>
    <dsp:sp modelId="{D574633F-D9C1-4F28-B66A-255E9437A762}">
      <dsp:nvSpPr>
        <dsp:cNvPr id="0" name=""/>
        <dsp:cNvSpPr/>
      </dsp:nvSpPr>
      <dsp:spPr>
        <a:xfrm>
          <a:off x="2208420" y="576114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698209" y="337268"/>
              </a:moveTo>
              <a:arcTo wR="2456054" hR="2456054" stAng="18022880" swAng="1484756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49363" y="1636726"/>
          <a:ext cx="3881214" cy="179331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Expériences interculturelles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accent1"/>
              </a:solidFill>
            </a:rPr>
            <a:t>Découvrir de nouvelles cultures et créer des liens sociaux durables</a:t>
          </a:r>
          <a:endParaRPr lang="de-DE" sz="1600" kern="1200" dirty="0" smtClean="0">
            <a:solidFill>
              <a:schemeClr val="accent1"/>
            </a:solidFill>
          </a:endParaRPr>
        </a:p>
      </dsp:txBody>
      <dsp:txXfrm>
        <a:off x="5236905" y="1724268"/>
        <a:ext cx="3706130" cy="1618231"/>
      </dsp:txXfrm>
    </dsp:sp>
    <dsp:sp modelId="{150FDA99-C239-4A33-916D-26FBE3AF8FD2}">
      <dsp:nvSpPr>
        <dsp:cNvPr id="0" name=""/>
        <dsp:cNvSpPr/>
      </dsp:nvSpPr>
      <dsp:spPr>
        <a:xfrm>
          <a:off x="2223898" y="675166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893276" y="2759615"/>
              </a:moveTo>
              <a:arcTo wR="2456054" hR="2456054" stAng="425985" swAng="656139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332444" y="3896165"/>
          <a:ext cx="2463110" cy="15138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Top organisation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noProof="0" dirty="0" smtClean="0">
              <a:solidFill>
                <a:schemeClr val="accent1"/>
              </a:solidFill>
            </a:rPr>
            <a:t>pas d’allongement de la durée d'études</a:t>
          </a:r>
        </a:p>
      </dsp:txBody>
      <dsp:txXfrm>
        <a:off x="5406344" y="3970065"/>
        <a:ext cx="2315310" cy="1366055"/>
      </dsp:txXfrm>
    </dsp:sp>
    <dsp:sp modelId="{D424AD5B-B878-4801-B80B-D49D04BA3AC7}">
      <dsp:nvSpPr>
        <dsp:cNvPr id="0" name=""/>
        <dsp:cNvSpPr/>
      </dsp:nvSpPr>
      <dsp:spPr>
        <a:xfrm>
          <a:off x="2147314" y="606839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177353" y="4803803"/>
              </a:moveTo>
              <a:arcTo wR="2456054" hR="2456054" stAng="4375288" swAng="1121872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242171" y="3850435"/>
          <a:ext cx="3283654" cy="16810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Encadrement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0" kern="1200" noProof="0" dirty="0" smtClean="0">
              <a:solidFill>
                <a:schemeClr val="accent1"/>
              </a:solidFill>
            </a:rPr>
            <a:t>Préparation ciblée </a:t>
          </a:r>
          <a:r>
            <a:rPr lang="fr-FR" sz="1600" b="0" kern="1200" dirty="0" smtClean="0">
              <a:solidFill>
                <a:schemeClr val="accent1"/>
              </a:solidFill>
            </a:rPr>
            <a:t>et </a:t>
          </a:r>
          <a:r>
            <a:rPr lang="fr-FR" sz="1600" b="0" kern="1200" noProof="0" dirty="0" smtClean="0">
              <a:solidFill>
                <a:schemeClr val="accent1"/>
              </a:solidFill>
            </a:rPr>
            <a:t>interlocuteur*</a:t>
          </a:r>
          <a:r>
            <a:rPr lang="fr-FR" sz="1600" b="0" kern="1200" noProof="0" dirty="0" err="1" smtClean="0">
              <a:solidFill>
                <a:schemeClr val="accent1"/>
              </a:solidFill>
            </a:rPr>
            <a:t>trices</a:t>
          </a:r>
          <a:r>
            <a:rPr lang="fr-FR" sz="1600" b="0" kern="1200" noProof="0" dirty="0" smtClean="0">
              <a:solidFill>
                <a:schemeClr val="accent1"/>
              </a:solidFill>
            </a:rPr>
            <a:t> personnel*les</a:t>
          </a:r>
          <a:r>
            <a:rPr lang="fr-FR" sz="1600" b="0" kern="1200" dirty="0" smtClean="0">
              <a:solidFill>
                <a:schemeClr val="accent1"/>
              </a:solidFill>
            </a:rPr>
            <a:t> dans </a:t>
          </a:r>
          <a:r>
            <a:rPr lang="fr-FR" sz="1600" b="0" kern="1200" noProof="0" dirty="0" smtClean="0">
              <a:solidFill>
                <a:schemeClr val="accent1"/>
              </a:solidFill>
            </a:rPr>
            <a:t>les deux pays</a:t>
          </a:r>
        </a:p>
      </dsp:txBody>
      <dsp:txXfrm>
        <a:off x="1324232" y="3932496"/>
        <a:ext cx="3119532" cy="1516905"/>
      </dsp:txXfrm>
    </dsp:sp>
    <dsp:sp modelId="{5AD4D56A-9BDD-496B-8391-7ECE530B6ED7}">
      <dsp:nvSpPr>
        <dsp:cNvPr id="0" name=""/>
        <dsp:cNvSpPr/>
      </dsp:nvSpPr>
      <dsp:spPr>
        <a:xfrm>
          <a:off x="2279130" y="643745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114867" y="3198378"/>
              </a:moveTo>
              <a:arcTo wR="2456054" hR="2456054" stAng="9744458" swAng="1203189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160835" y="1606591"/>
          <a:ext cx="2480352" cy="1379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1 année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noProof="0" dirty="0" smtClean="0">
              <a:solidFill>
                <a:schemeClr val="accent1"/>
              </a:solidFill>
            </a:rPr>
            <a:t>Au minimum passée à l’étranger</a:t>
          </a:r>
          <a:endParaRPr lang="de-DE" sz="1600" kern="1200" noProof="0" dirty="0" smtClean="0">
            <a:solidFill>
              <a:schemeClr val="accent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noProof="0" dirty="0" smtClean="0">
            <a:solidFill>
              <a:schemeClr val="accent1"/>
            </a:solidFill>
          </a:endParaRPr>
        </a:p>
      </dsp:txBody>
      <dsp:txXfrm>
        <a:off x="1228154" y="1673910"/>
        <a:ext cx="2345714" cy="1244402"/>
      </dsp:txXfrm>
    </dsp:sp>
    <dsp:sp modelId="{5F204080-90B0-4401-BA20-5CB230059800}">
      <dsp:nvSpPr>
        <dsp:cNvPr id="0" name=""/>
        <dsp:cNvSpPr/>
      </dsp:nvSpPr>
      <dsp:spPr>
        <a:xfrm>
          <a:off x="2261046" y="625694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99414" y="971546"/>
              </a:moveTo>
              <a:arcTo wR="2456054" hR="2456054" stAng="13031260" swAng="1622999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FB6483D5-F7D8-4F03-BC35-FD50EDEE72D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E2B7452D-9FA4-43CB-B917-A3E92462E42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1C5E22D1-6A42-476C-B58F-E09A5E2CF81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5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_Titelfolie_mit 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B8378CD5-DDD3-438D-AE99-2E29FED13DF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2A87F90-3D23-4B42-83C1-213A4A5E68B0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731B12A3-AB1F-4517-BFDB-ADA1558EC1C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FD7E3DD-A168-42B8-9B12-6420EBBF769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19FDD78-F76F-477A-AC08-D7D52F7900F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BC35E9B-D15A-4FEB-9D79-ECBADE2DF37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522CF59-E6B3-4184-B5B7-EAA2280EA29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wmf"/><Relationship Id="rId3" Type="http://schemas.openxmlformats.org/officeDocument/2006/relationships/image" Target="../media/image3.wmf"/><Relationship Id="rId4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1.wmf"/><Relationship Id="rId3" Type="http://schemas.openxmlformats.org/officeDocument/2006/relationships/image" Target="../media/image4.png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20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Bild 14" descr=""/>
          <p:cNvPicPr/>
          <p:nvPr/>
        </p:nvPicPr>
        <p:blipFill>
          <a:blip r:embed="rId2"/>
          <a:srcRect l="0" t="9397" r="0" b="48669"/>
          <a:stretch/>
        </p:blipFill>
        <p:spPr>
          <a:xfrm>
            <a:off x="797400" y="0"/>
            <a:ext cx="8485560" cy="3432600"/>
          </a:xfrm>
          <a:prstGeom prst="rect">
            <a:avLst/>
          </a:prstGeom>
          <a:ln w="0">
            <a:noFill/>
          </a:ln>
        </p:spPr>
      </p:pic>
      <p:sp>
        <p:nvSpPr>
          <p:cNvPr id="1" name="Rectangle 8"/>
          <p:cNvSpPr/>
          <p:nvPr/>
        </p:nvSpPr>
        <p:spPr>
          <a:xfrm>
            <a:off x="0" y="3430440"/>
            <a:ext cx="12189600" cy="34250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" name="Bild 15" descr=""/>
          <p:cNvPicPr/>
          <p:nvPr/>
        </p:nvPicPr>
        <p:blipFill>
          <a:blip r:embed="rId3"/>
          <a:srcRect l="0" t="51219" r="0" b="6888"/>
          <a:stretch/>
        </p:blipFill>
        <p:spPr>
          <a:xfrm>
            <a:off x="797400" y="3426120"/>
            <a:ext cx="8485560" cy="3429360"/>
          </a:xfrm>
          <a:prstGeom prst="rect">
            <a:avLst/>
          </a:prstGeom>
          <a:ln w="0">
            <a:noFill/>
          </a:ln>
        </p:spPr>
      </p:pic>
      <p:sp>
        <p:nvSpPr>
          <p:cNvPr id="3" name="Bogen 9"/>
          <p:cNvSpPr/>
          <p:nvPr/>
        </p:nvSpPr>
        <p:spPr>
          <a:xfrm flipH="1" rot="16200000">
            <a:off x="2064960" y="880560"/>
            <a:ext cx="729000" cy="6181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4" name="Bogen 12"/>
          <p:cNvSpPr/>
          <p:nvPr/>
        </p:nvSpPr>
        <p:spPr>
          <a:xfrm rot="5400000">
            <a:off x="3565080" y="1346760"/>
            <a:ext cx="729000" cy="1091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5" name="Oval 13"/>
          <p:cNvSpPr/>
          <p:nvPr/>
        </p:nvSpPr>
        <p:spPr>
          <a:xfrm>
            <a:off x="3904920" y="223524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6" name="Bogen 16"/>
          <p:cNvSpPr/>
          <p:nvPr/>
        </p:nvSpPr>
        <p:spPr>
          <a:xfrm rot="5400000">
            <a:off x="5182200" y="494280"/>
            <a:ext cx="729000" cy="1091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7" name="Oval 17"/>
          <p:cNvSpPr/>
          <p:nvPr/>
        </p:nvSpPr>
        <p:spPr>
          <a:xfrm>
            <a:off x="5522400" y="138528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8" name="Bogen 18"/>
          <p:cNvSpPr/>
          <p:nvPr/>
        </p:nvSpPr>
        <p:spPr>
          <a:xfrm rot="5400000">
            <a:off x="1351080" y="1681560"/>
            <a:ext cx="729000" cy="1091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9" name="Oval 19"/>
          <p:cNvSpPr/>
          <p:nvPr/>
        </p:nvSpPr>
        <p:spPr>
          <a:xfrm>
            <a:off x="1690920" y="257004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0" name="Abgerundetes Rechteck 20"/>
          <p:cNvSpPr/>
          <p:nvPr/>
        </p:nvSpPr>
        <p:spPr>
          <a:xfrm>
            <a:off x="1782360" y="914760"/>
            <a:ext cx="6890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mobile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Abgerundetes Rechteck 21"/>
          <p:cNvSpPr/>
          <p:nvPr/>
        </p:nvSpPr>
        <p:spPr>
          <a:xfrm>
            <a:off x="1206000" y="1956240"/>
            <a:ext cx="15044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ouvert au monde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Abgerundetes Rechteck 22"/>
          <p:cNvSpPr/>
          <p:nvPr/>
        </p:nvSpPr>
        <p:spPr>
          <a:xfrm>
            <a:off x="3821760" y="1627560"/>
            <a:ext cx="1059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scientifique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Oval 23"/>
          <p:cNvSpPr/>
          <p:nvPr/>
        </p:nvSpPr>
        <p:spPr>
          <a:xfrm>
            <a:off x="2408760" y="153216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4" name="Abgerundetes Rechteck 24"/>
          <p:cNvSpPr/>
          <p:nvPr/>
        </p:nvSpPr>
        <p:spPr>
          <a:xfrm>
            <a:off x="7536240" y="245088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excellent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Bogen 25"/>
          <p:cNvSpPr/>
          <p:nvPr/>
        </p:nvSpPr>
        <p:spPr>
          <a:xfrm flipH="1" rot="16200000">
            <a:off x="8259840" y="2293920"/>
            <a:ext cx="704160" cy="802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6" name="Abgerundetes Rechteck 26"/>
          <p:cNvSpPr/>
          <p:nvPr/>
        </p:nvSpPr>
        <p:spPr>
          <a:xfrm>
            <a:off x="5182920" y="2134440"/>
            <a:ext cx="9176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européen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Abgerundetes Rechteck 27"/>
          <p:cNvSpPr/>
          <p:nvPr/>
        </p:nvSpPr>
        <p:spPr>
          <a:xfrm>
            <a:off x="5831280" y="771480"/>
            <a:ext cx="5018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dual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Abgerundetes Rechteck 28"/>
          <p:cNvSpPr/>
          <p:nvPr/>
        </p:nvSpPr>
        <p:spPr>
          <a:xfrm>
            <a:off x="8416800" y="1605960"/>
            <a:ext cx="8398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innovant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Bogen 29"/>
          <p:cNvSpPr/>
          <p:nvPr/>
        </p:nvSpPr>
        <p:spPr>
          <a:xfrm flipV="1" rot="5400000">
            <a:off x="5511240" y="1989360"/>
            <a:ext cx="756720" cy="8388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0" name="Oval 30"/>
          <p:cNvSpPr/>
          <p:nvPr/>
        </p:nvSpPr>
        <p:spPr>
          <a:xfrm>
            <a:off x="5875200" y="276516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1" name="Bogen 31"/>
          <p:cNvSpPr/>
          <p:nvPr/>
        </p:nvSpPr>
        <p:spPr>
          <a:xfrm flipH="1" rot="16200000">
            <a:off x="8565120" y="1550520"/>
            <a:ext cx="729000" cy="6181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2" name="Oval 32"/>
          <p:cNvSpPr/>
          <p:nvPr/>
        </p:nvSpPr>
        <p:spPr>
          <a:xfrm>
            <a:off x="8908560" y="2202120"/>
            <a:ext cx="45720" cy="45720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3" name="Oval 33"/>
          <p:cNvSpPr/>
          <p:nvPr/>
        </p:nvSpPr>
        <p:spPr>
          <a:xfrm>
            <a:off x="8620200" y="3025080"/>
            <a:ext cx="45720" cy="45720"/>
          </a:xfrm>
          <a:prstGeom prst="ellipse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4" name="Abgerundetes Rechteck 34"/>
          <p:cNvSpPr/>
          <p:nvPr/>
        </p:nvSpPr>
        <p:spPr>
          <a:xfrm>
            <a:off x="2793960" y="2471040"/>
            <a:ext cx="7106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integré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Bogen 35"/>
          <p:cNvSpPr/>
          <p:nvPr/>
        </p:nvSpPr>
        <p:spPr>
          <a:xfrm flipH="1" rot="16200000">
            <a:off x="3438000" y="2333880"/>
            <a:ext cx="704160" cy="802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6" name="Oval 36"/>
          <p:cNvSpPr/>
          <p:nvPr/>
        </p:nvSpPr>
        <p:spPr>
          <a:xfrm>
            <a:off x="3798360" y="306504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7" name="Bild 11" descr=""/>
          <p:cNvPicPr/>
          <p:nvPr/>
        </p:nvPicPr>
        <p:blipFill>
          <a:blip r:embed="rId4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ieren 15"/>
          <p:cNvGrpSpPr/>
          <p:nvPr/>
        </p:nvGrpSpPr>
        <p:grpSpPr>
          <a:xfrm>
            <a:off x="453960" y="320760"/>
            <a:ext cx="11278440" cy="6037560"/>
            <a:chOff x="453960" y="320760"/>
            <a:chExt cx="11278440" cy="6037560"/>
          </a:xfrm>
        </p:grpSpPr>
        <p:cxnSp>
          <p:nvCxnSpPr>
            <p:cNvPr id="64" name="Gerade Verbindung 16"/>
            <p:cNvCxnSpPr/>
            <p:nvPr/>
          </p:nvCxnSpPr>
          <p:spPr>
            <a:xfrm>
              <a:off x="457200" y="322920"/>
              <a:ext cx="11275560" cy="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5" name="Gerade Verbindung 17"/>
            <p:cNvCxnSpPr/>
            <p:nvPr/>
          </p:nvCxnSpPr>
          <p:spPr>
            <a:xfrm>
              <a:off x="457200" y="6349680"/>
              <a:ext cx="11268720" cy="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6" name="Gerade Verbindung 18"/>
            <p:cNvCxnSpPr/>
            <p:nvPr/>
          </p:nvCxnSpPr>
          <p:spPr>
            <a:xfrm>
              <a:off x="453960" y="320760"/>
              <a:ext cx="2520" cy="60318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7" name="Gerade Verbindung 19"/>
            <p:cNvCxnSpPr/>
            <p:nvPr/>
          </p:nvCxnSpPr>
          <p:spPr>
            <a:xfrm>
              <a:off x="11730240" y="327600"/>
              <a:ext cx="2520" cy="60249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8" name="Gerade Verbindung 20"/>
            <p:cNvCxnSpPr/>
            <p:nvPr/>
          </p:nvCxnSpPr>
          <p:spPr>
            <a:xfrm>
              <a:off x="6087960" y="1078560"/>
              <a:ext cx="10800" cy="52801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9" name="Gerade Verbindung 21"/>
            <p:cNvCxnSpPr/>
            <p:nvPr/>
          </p:nvCxnSpPr>
          <p:spPr>
            <a:xfrm>
              <a:off x="457200" y="1074240"/>
              <a:ext cx="11268720" cy="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0" name="Gerade Verbindung 22"/>
            <p:cNvCxnSpPr/>
            <p:nvPr/>
          </p:nvCxnSpPr>
          <p:spPr>
            <a:xfrm>
              <a:off x="457200" y="3712680"/>
              <a:ext cx="11268720" cy="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1" name="Gerade Verbindung 23"/>
            <p:cNvCxnSpPr/>
            <p:nvPr/>
          </p:nvCxnSpPr>
          <p:spPr>
            <a:xfrm>
              <a:off x="3275280" y="1071720"/>
              <a:ext cx="2520" cy="52664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2" name="Gerade Verbindung 24"/>
            <p:cNvCxnSpPr/>
            <p:nvPr/>
          </p:nvCxnSpPr>
          <p:spPr>
            <a:xfrm>
              <a:off x="8908560" y="1071720"/>
              <a:ext cx="11520" cy="52801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</p:grpSp>
      <p:sp>
        <p:nvSpPr>
          <p:cNvPr id="73" name="PlaceHolder 1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1A81ACE-587A-4C98-ABBC-22AFF058BC38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B45AEBE-01B8-4A6E-90FB-87001AFBB8AD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3430440"/>
            <a:ext cx="12189600" cy="34250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 descr=""/>
          <p:cNvPicPr/>
          <p:nvPr/>
        </p:nvPicPr>
        <p:blipFill>
          <a:blip r:embed="rId2"/>
          <a:srcRect l="0" t="51219" r="0" b="6888"/>
          <a:stretch/>
        </p:blipFill>
        <p:spPr>
          <a:xfrm>
            <a:off x="797400" y="3426120"/>
            <a:ext cx="8485560" cy="34293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0D92866-7303-480E-A87B-A1739AE6E52C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"/>
          <p:cNvSpPr/>
          <p:nvPr/>
        </p:nvSpPr>
        <p:spPr>
          <a:xfrm>
            <a:off x="0" y="0"/>
            <a:ext cx="6099840" cy="685548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91" name="Bild 15" descr=""/>
          <p:cNvPicPr/>
          <p:nvPr/>
        </p:nvPicPr>
        <p:blipFill>
          <a:blip r:embed="rId2"/>
          <a:srcRect l="2883" t="9397" r="25301" b="6888"/>
          <a:stretch/>
        </p:blipFill>
        <p:spPr>
          <a:xfrm>
            <a:off x="0" y="0"/>
            <a:ext cx="6093360" cy="6855480"/>
          </a:xfrm>
          <a:prstGeom prst="rect">
            <a:avLst/>
          </a:prstGeom>
          <a:ln w="0"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Bild 17" descr=""/>
          <p:cNvPicPr/>
          <p:nvPr/>
        </p:nvPicPr>
        <p:blipFill>
          <a:blip r:embed="rId2"/>
          <a:srcRect l="-2496" t="9397" r="30683" b="6888"/>
          <a:stretch/>
        </p:blipFill>
        <p:spPr>
          <a:xfrm>
            <a:off x="0" y="0"/>
            <a:ext cx="6093000" cy="6855480"/>
          </a:xfrm>
          <a:prstGeom prst="rect">
            <a:avLst/>
          </a:prstGeom>
          <a:ln w="0">
            <a:noFill/>
          </a:ln>
        </p:spPr>
      </p:pic>
      <p:pic>
        <p:nvPicPr>
          <p:cNvPr id="95" name="Bild 12" descr=""/>
          <p:cNvPicPr/>
          <p:nvPr/>
        </p:nvPicPr>
        <p:blipFill>
          <a:blip r:embed="rId3"/>
          <a:stretch/>
        </p:blipFill>
        <p:spPr>
          <a:xfrm>
            <a:off x="457560" y="32076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4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Bild 17" descr=""/>
          <p:cNvPicPr/>
          <p:nvPr/>
        </p:nvPicPr>
        <p:blipFill>
          <a:blip r:embed="rId2"/>
          <a:srcRect l="-2496" t="9397" r="30683" b="6888"/>
          <a:stretch/>
        </p:blipFill>
        <p:spPr>
          <a:xfrm>
            <a:off x="0" y="0"/>
            <a:ext cx="6093000" cy="6855480"/>
          </a:xfrm>
          <a:prstGeom prst="rect">
            <a:avLst/>
          </a:prstGeom>
          <a:ln w="0">
            <a:noFill/>
          </a:ln>
        </p:spPr>
      </p:pic>
      <p:pic>
        <p:nvPicPr>
          <p:cNvPr id="99" name="Bildplatzhalter 2" descr="alumni-club-logo.png"/>
          <p:cNvPicPr/>
          <p:nvPr/>
        </p:nvPicPr>
        <p:blipFill>
          <a:blip r:embed="rId3"/>
          <a:srcRect l="0" t="12120" r="0" b="9413"/>
          <a:stretch/>
        </p:blipFill>
        <p:spPr>
          <a:xfrm>
            <a:off x="457560" y="1354320"/>
            <a:ext cx="1995840" cy="651960"/>
          </a:xfrm>
          <a:prstGeom prst="rect">
            <a:avLst/>
          </a:prstGeom>
          <a:ln w="0">
            <a:noFill/>
          </a:ln>
        </p:spPr>
      </p:pic>
      <p:pic>
        <p:nvPicPr>
          <p:cNvPr id="100" name="Bild 12" descr=""/>
          <p:cNvPicPr/>
          <p:nvPr/>
        </p:nvPicPr>
        <p:blipFill>
          <a:blip r:embed="rId4"/>
          <a:stretch/>
        </p:blipFill>
        <p:spPr>
          <a:xfrm>
            <a:off x="457560" y="320760"/>
            <a:ext cx="1995840" cy="6609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5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Bild 14" descr=""/>
          <p:cNvPicPr/>
          <p:nvPr/>
        </p:nvPicPr>
        <p:blipFill>
          <a:blip r:embed="rId2"/>
          <a:srcRect l="0" t="9397" r="0" b="48669"/>
          <a:stretch/>
        </p:blipFill>
        <p:spPr>
          <a:xfrm>
            <a:off x="797400" y="0"/>
            <a:ext cx="8485560" cy="3432600"/>
          </a:xfrm>
          <a:prstGeom prst="rect">
            <a:avLst/>
          </a:prstGeom>
          <a:ln w="0">
            <a:noFill/>
          </a:ln>
        </p:spPr>
      </p:pic>
      <p:sp>
        <p:nvSpPr>
          <p:cNvPr id="104" name="Rectangle 8"/>
          <p:cNvSpPr/>
          <p:nvPr/>
        </p:nvSpPr>
        <p:spPr>
          <a:xfrm>
            <a:off x="0" y="3430440"/>
            <a:ext cx="12189600" cy="34250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105" name="Bild 15" descr=""/>
          <p:cNvPicPr/>
          <p:nvPr/>
        </p:nvPicPr>
        <p:blipFill>
          <a:blip r:embed="rId3"/>
          <a:srcRect l="0" t="51219" r="0" b="6888"/>
          <a:stretch/>
        </p:blipFill>
        <p:spPr>
          <a:xfrm>
            <a:off x="797400" y="3426120"/>
            <a:ext cx="8485560" cy="3429360"/>
          </a:xfrm>
          <a:prstGeom prst="rect">
            <a:avLst/>
          </a:prstGeom>
          <a:ln w="0">
            <a:noFill/>
          </a:ln>
        </p:spPr>
      </p:pic>
      <p:pic>
        <p:nvPicPr>
          <p:cNvPr id="106" name="Bild 11" descr=""/>
          <p:cNvPicPr/>
          <p:nvPr/>
        </p:nvPicPr>
        <p:blipFill>
          <a:blip r:embed="rId4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5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108" name="PlaceHolder 1"/>
          <p:cNvSpPr>
            <a:spLocks noGrp="1"/>
          </p:cNvSpPr>
          <p:nvPr>
            <p:ph type="ftr" idx="23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sldNum" idx="24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3E98DD6-2B92-47BB-8257-358D7F14CBB4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8"/>
          <p:cNvSpPr/>
          <p:nvPr/>
        </p:nvSpPr>
        <p:spPr>
          <a:xfrm>
            <a:off x="0" y="0"/>
            <a:ext cx="1789560" cy="685548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9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sldNum" idx="1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AAE934C-41C3-4185-85D5-F7F8588AA68F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112" name="PlaceHolder 1"/>
          <p:cNvSpPr>
            <a:spLocks noGrp="1"/>
          </p:cNvSpPr>
          <p:nvPr>
            <p:ph type="ftr" idx="26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sldNum" idx="27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0359F28-4E02-4D75-A93E-B8F163D43EF3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dt" idx="28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18"/>
          <p:cNvSpPr/>
          <p:nvPr/>
        </p:nvSpPr>
        <p:spPr>
          <a:xfrm>
            <a:off x="0" y="0"/>
            <a:ext cx="2772000" cy="6855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2" name="그룹 6"/>
          <p:cNvGrpSpPr/>
          <p:nvPr/>
        </p:nvGrpSpPr>
        <p:grpSpPr>
          <a:xfrm>
            <a:off x="1059120" y="3809880"/>
            <a:ext cx="587520" cy="585000"/>
            <a:chOff x="1059120" y="3809880"/>
            <a:chExt cx="587520" cy="585000"/>
          </a:xfrm>
        </p:grpSpPr>
        <p:sp>
          <p:nvSpPr>
            <p:cNvPr id="33" name="직사각형 7"/>
            <p:cNvSpPr/>
            <p:nvPr/>
          </p:nvSpPr>
          <p:spPr>
            <a:xfrm>
              <a:off x="1059120" y="3809880"/>
              <a:ext cx="144360" cy="585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직사각형 10"/>
            <p:cNvSpPr/>
            <p:nvPr/>
          </p:nvSpPr>
          <p:spPr>
            <a:xfrm rot="5400000">
              <a:off x="1355400" y="4103640"/>
              <a:ext cx="144360" cy="4381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pic>
        <p:nvPicPr>
          <p:cNvPr id="35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"/>
          <p:cNvSpPr/>
          <p:nvPr/>
        </p:nvSpPr>
        <p:spPr>
          <a:xfrm>
            <a:off x="0" y="0"/>
            <a:ext cx="6100920" cy="6855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7" name="그룹 3"/>
          <p:cNvGrpSpPr/>
          <p:nvPr/>
        </p:nvGrpSpPr>
        <p:grpSpPr>
          <a:xfrm>
            <a:off x="4937400" y="323280"/>
            <a:ext cx="587520" cy="585000"/>
            <a:chOff x="4937400" y="323280"/>
            <a:chExt cx="587520" cy="585000"/>
          </a:xfrm>
        </p:grpSpPr>
        <p:sp>
          <p:nvSpPr>
            <p:cNvPr id="38" name="직사각형 4"/>
            <p:cNvSpPr/>
            <p:nvPr/>
          </p:nvSpPr>
          <p:spPr>
            <a:xfrm rot="10800000">
              <a:off x="5380560" y="323280"/>
              <a:ext cx="144360" cy="585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9" name="직사각형 5"/>
            <p:cNvSpPr/>
            <p:nvPr/>
          </p:nvSpPr>
          <p:spPr>
            <a:xfrm rot="16200000">
              <a:off x="5084280" y="176400"/>
              <a:ext cx="144360" cy="4381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40" name="그룹 6"/>
          <p:cNvGrpSpPr/>
          <p:nvPr/>
        </p:nvGrpSpPr>
        <p:grpSpPr>
          <a:xfrm>
            <a:off x="678960" y="5597640"/>
            <a:ext cx="587520" cy="585000"/>
            <a:chOff x="678960" y="5597640"/>
            <a:chExt cx="587520" cy="585000"/>
          </a:xfrm>
        </p:grpSpPr>
        <p:sp>
          <p:nvSpPr>
            <p:cNvPr id="41" name="직사각형 7"/>
            <p:cNvSpPr/>
            <p:nvPr/>
          </p:nvSpPr>
          <p:spPr>
            <a:xfrm>
              <a:off x="678960" y="5597640"/>
              <a:ext cx="144360" cy="585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42" name="직사각형 10"/>
            <p:cNvSpPr/>
            <p:nvPr/>
          </p:nvSpPr>
          <p:spPr>
            <a:xfrm rot="5400000">
              <a:off x="975240" y="5891400"/>
              <a:ext cx="144360" cy="4381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636902B-BCD9-438C-B5A1-9C82B9DC95B5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F963BDD-5323-4203-9384-7BE5722287A5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B1908EF-67E7-4FE2-B25C-CE8112307EE4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79F0ECE-7399-4AFF-B71B-3D439DDAE842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7600" cy="685548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microsoft.com/office/2007/relationships/hdphoto" Target="../media/hdphoto1.wdp"/><Relationship Id="rId3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slideLayout" Target="../slideLayouts/slideLayout1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slideLayout" Target="../slideLayouts/slideLayout1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e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wmf"/><Relationship Id="rId3" Type="http://schemas.openxmlformats.org/officeDocument/2006/relationships/image" Target="../media/image35.wmf"/><Relationship Id="rId4" Type="http://schemas.openxmlformats.org/officeDocument/2006/relationships/hyperlink" Target="mailto:info@dfh-ufa.org" TargetMode="External"/><Relationship Id="rId5" Type="http://schemas.openxmlformats.org/officeDocument/2006/relationships/hyperlink" Target="http://www.dfh-ufa.org/" TargetMode="External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slideLayout" Target="../slideLayouts/slideLayout1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slideLayout" Target="../slideLayouts/slideLayout1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rafik 5" descr=""/>
          <p:cNvPicPr/>
          <p:nvPr/>
        </p:nvPicPr>
        <p:blipFill>
          <a:blip r:embed="rId1"/>
          <a:srcRect l="-157" t="3722" r="157" b="11906"/>
          <a:stretch/>
        </p:blipFill>
        <p:spPr>
          <a:xfrm>
            <a:off x="-22320" y="-12600"/>
            <a:ext cx="12220560" cy="6873120"/>
          </a:xfrm>
          <a:prstGeom prst="rect">
            <a:avLst/>
          </a:prstGeom>
          <a:ln w="0">
            <a:noFill/>
          </a:ln>
        </p:spPr>
      </p:pic>
      <p:sp>
        <p:nvSpPr>
          <p:cNvPr id="116" name="PlaceHolder 1"/>
          <p:cNvSpPr>
            <a:spLocks noGrp="1"/>
          </p:cNvSpPr>
          <p:nvPr>
            <p:ph/>
          </p:nvPr>
        </p:nvSpPr>
        <p:spPr>
          <a:xfrm>
            <a:off x="3879000" y="4936680"/>
            <a:ext cx="7681680" cy="612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rIns="72000" tIns="72000" bIns="0" anchor="ctr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L’Université franco-allemande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957720" y="5711400"/>
            <a:ext cx="4622040" cy="2556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rIns="72000" tIns="36000" bIns="0" anchor="ctr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Un cursus – deux pays</a:t>
            </a:r>
            <a:r>
              <a:rPr b="0" lang="de-DE" sz="1800" spc="-1" strike="noStrike" baseline="3000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b="0" lang="fr-FR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 – deux diplômes</a:t>
            </a:r>
            <a:r>
              <a:rPr b="0" lang="de-DE" sz="1800" spc="-1" strike="noStrike" baseline="3000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toujours innovante, grâce à des ajouts réguliers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61" name="Tabelle 14"/>
          <p:cNvGraphicFramePr/>
          <p:nvPr/>
        </p:nvGraphicFramePr>
        <p:xfrm>
          <a:off x="468720" y="1235160"/>
          <a:ext cx="11112840" cy="5147280"/>
        </p:xfrm>
        <a:graphic>
          <a:graphicData uri="http://schemas.openxmlformats.org/drawingml/2006/table">
            <a:tbl>
              <a:tblPr/>
              <a:tblGrid>
                <a:gridCol w="5967360"/>
                <a:gridCol w="4096800"/>
                <a:gridCol w="1049040"/>
              </a:tblGrid>
              <a:tr h="3528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Nouveau cursus à partir de la rentrée 2025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Lieux</a:t>
                      </a:r>
                      <a:r>
                        <a:rPr b="0" lang="de-DE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 et Institutions partenaires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Niveau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fr-FR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Master de psychologie sociale, du travail et des organisations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Strasbourg (U Strasbourg)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Landau (RPTU Kaiserslautern-Landau)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Master 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  <a:tr h="10026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Études Franco-Allemandes Appliquées : Culture, Économie et Environnement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Besançon (U Marie et Louis Pasteur)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Wuppertal (U Wuppertal)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Études franco-allemandes (Allemand – Lettres modernes)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Paris (U Paris 1)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Bonn (U Bonn)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Licence // Bachelor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Génie physique et systèmes embarqués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Caen (ENSICAEN)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Stuttgart (U Stuttgart)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Licence // Bachelor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Mécanique et Microtechniques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Besançon (SUPMICROTECH-ENSMM)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Ilmenau (TU Ilmenau)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  <a:tr h="10026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Systèmes d’énergie durables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Rouen (INSA Rouen Normandie)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Kaiserslautern (RPTU Kaiserslautern-Landau)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Licence // Bachelor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FCF24CCA-4955-44C3-951C-D3F7F5BA35B1}" type="slidenum">
              <a:t>10</a:t>
            </a:fld>
          </a:p>
        </p:txBody>
      </p:sp>
    </p:spTree>
  </p:cSld>
  <p:transition spd="slow">
    <p:push dir="u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Bildplatzhalter 11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982" t="0" r="2982" b="0"/>
          <a:stretch/>
        </p:blipFill>
        <p:spPr>
          <a:xfrm>
            <a:off x="6102360" y="0"/>
            <a:ext cx="6086880" cy="6855480"/>
          </a:xfrm>
          <a:prstGeom prst="rect">
            <a:avLst/>
          </a:prstGeom>
          <a:ln w="0">
            <a:noFill/>
          </a:ln>
        </p:spPr>
      </p:pic>
      <p:sp>
        <p:nvSpPr>
          <p:cNvPr id="163" name="PlaceHolder 1"/>
          <p:cNvSpPr>
            <a:spLocks noGrp="1"/>
          </p:cNvSpPr>
          <p:nvPr>
            <p:ph/>
          </p:nvPr>
        </p:nvSpPr>
        <p:spPr>
          <a:xfrm>
            <a:off x="429840" y="3429000"/>
            <a:ext cx="5253480" cy="11732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Pourquoi des études franco-allemandes ?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sldNum" idx="29"/>
          </p:nvPr>
        </p:nvSpPr>
        <p:spPr>
          <a:xfrm>
            <a:off x="934704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36331CB-20BF-49BA-B660-7A40A6F75D7B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 spd="slow">
    <p:push dir="u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/>
          </p:nvPr>
        </p:nvSpPr>
        <p:spPr>
          <a:xfrm>
            <a:off x="459360" y="30780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Vos avantages en un coup d'œil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ldNum" idx="30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2387BAF-BDA2-4520-8E9C-52580E20C820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67" name="Gruppieren 13"/>
          <p:cNvGrpSpPr/>
          <p:nvPr/>
        </p:nvGrpSpPr>
        <p:grpSpPr>
          <a:xfrm>
            <a:off x="214920" y="2287440"/>
            <a:ext cx="3603240" cy="4066560"/>
            <a:chOff x="214920" y="2287440"/>
            <a:chExt cx="3603240" cy="4066560"/>
          </a:xfrm>
        </p:grpSpPr>
        <p:pic>
          <p:nvPicPr>
            <p:cNvPr id="168" name="Grafik 12" descr=""/>
            <p:cNvPicPr/>
            <p:nvPr/>
          </p:nvPicPr>
          <p:blipFill>
            <a:blip r:embed="rId1"/>
            <a:stretch/>
          </p:blipFill>
          <p:spPr>
            <a:xfrm flipH="1">
              <a:off x="363240" y="2287440"/>
              <a:ext cx="2508840" cy="4066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9" name="Grafik 11" descr=""/>
            <p:cNvPicPr/>
            <p:nvPr/>
          </p:nvPicPr>
          <p:blipFill>
            <a:blip r:embed="rId2"/>
            <a:srcRect l="0" t="7071" r="0" b="23839"/>
            <a:stretch/>
          </p:blipFill>
          <p:spPr>
            <a:xfrm>
              <a:off x="214920" y="4194360"/>
              <a:ext cx="3603240" cy="215928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3945411879"/>
              </p:ext>
            </p:extLst>
          </p:nvPr>
        </p:nvGraphicFramePr>
        <p:xfrm>
          <a:off x="2017800" y="832320"/>
          <a:ext cx="10171800" cy="575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transition spd="slow">
    <p:push dir="u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/>
          </p:nvPr>
        </p:nvSpPr>
        <p:spPr>
          <a:xfrm>
            <a:off x="483840" y="345240"/>
            <a:ext cx="9112680" cy="3358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Nos offres supplémentaires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ldNum" idx="31"/>
          </p:nvPr>
        </p:nvSpPr>
        <p:spPr>
          <a:xfrm>
            <a:off x="8659080" y="633024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9FDA738-EB0D-4ECB-8111-CB8E5830195B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2" name="Text Box 5"/>
          <p:cNvSpPr/>
          <p:nvPr/>
        </p:nvSpPr>
        <p:spPr>
          <a:xfrm>
            <a:off x="1498320" y="1711440"/>
            <a:ext cx="8098200" cy="381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Ateliers interculturels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préparation idéale pour la recherche d’emploi sur le marché      du travail international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Prix d’Excellence et Prix de la Meilleure Thèse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récompense pour les diplômé*es ayant démontré leur excellence aux niveaux scientifique et interculturel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Relations entreprises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partenariats avec différents acteurs économiques, manifestations communes, bourses d’entreprises, relai d’offres d’emploi pertinentes 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Réseaux de diplômé*es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soutien financier et conceptuel pour les associations de diplômé*es, large réseau de contacts interdisciplinaires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3" name="Gruppieren 16"/>
          <p:cNvGrpSpPr/>
          <p:nvPr/>
        </p:nvGrpSpPr>
        <p:grpSpPr>
          <a:xfrm>
            <a:off x="483840" y="1711440"/>
            <a:ext cx="741960" cy="3846960"/>
            <a:chOff x="483840" y="1711440"/>
            <a:chExt cx="741960" cy="3846960"/>
          </a:xfrm>
        </p:grpSpPr>
        <p:pic>
          <p:nvPicPr>
            <p:cNvPr id="174" name="Grafik 2" descr=""/>
            <p:cNvPicPr/>
            <p:nvPr/>
          </p:nvPicPr>
          <p:blipFill>
            <a:blip r:embed="rId1"/>
            <a:stretch/>
          </p:blipFill>
          <p:spPr>
            <a:xfrm>
              <a:off x="483840" y="4919400"/>
              <a:ext cx="741960" cy="639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5" name="Grafik 4" descr=""/>
            <p:cNvPicPr/>
            <p:nvPr/>
          </p:nvPicPr>
          <p:blipFill>
            <a:blip r:embed="rId2"/>
            <a:stretch/>
          </p:blipFill>
          <p:spPr>
            <a:xfrm>
              <a:off x="510120" y="1711440"/>
              <a:ext cx="715680" cy="641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6" name="Grafik 5" descr=""/>
            <p:cNvPicPr/>
            <p:nvPr/>
          </p:nvPicPr>
          <p:blipFill>
            <a:blip r:embed="rId3"/>
            <a:stretch/>
          </p:blipFill>
          <p:spPr>
            <a:xfrm>
              <a:off x="523080" y="2771640"/>
              <a:ext cx="702360" cy="641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7" name="Grafik 6" descr=""/>
            <p:cNvPicPr/>
            <p:nvPr/>
          </p:nvPicPr>
          <p:blipFill>
            <a:blip r:embed="rId4"/>
            <a:stretch/>
          </p:blipFill>
          <p:spPr>
            <a:xfrm>
              <a:off x="483840" y="3831480"/>
              <a:ext cx="741960" cy="655920"/>
            </a:xfrm>
            <a:prstGeom prst="rect">
              <a:avLst/>
            </a:prstGeom>
            <a:ln w="0">
              <a:noFill/>
            </a:ln>
          </p:spPr>
        </p:pic>
      </p:grpSp>
    </p:spTree>
  </p:cSld>
  <p:transition spd="slow">
    <p:push dir="u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Voie libre pour votre épanouissement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TextBox 3"/>
          <p:cNvSpPr/>
          <p:nvPr/>
        </p:nvSpPr>
        <p:spPr>
          <a:xfrm>
            <a:off x="459360" y="2230200"/>
            <a:ext cx="6035040" cy="37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Excellence dans la discipline étudiée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Compétences linguistiques, générales et spécialisées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Expérience à l’étranger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Accès au monde du travail grâce aux stages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Flexibilité &amp; mobilité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Engagement &amp; persévérance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Compétences interculturelles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Esprit d’équipe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Wingdings" charset="2"/>
              <a:buChar char="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En bref : un développement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personnel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 incomparable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TextBox 4"/>
          <p:cNvSpPr/>
          <p:nvPr/>
        </p:nvSpPr>
        <p:spPr>
          <a:xfrm>
            <a:off x="459360" y="1603080"/>
            <a:ext cx="6035040" cy="33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defTabSz="914400">
              <a:lnSpc>
                <a:spcPct val="90000"/>
              </a:lnSpc>
            </a:pP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L’acquisition de compétences bien au-delà des études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1" name="Gruppieren 5"/>
          <p:cNvGrpSpPr/>
          <p:nvPr/>
        </p:nvGrpSpPr>
        <p:grpSpPr>
          <a:xfrm>
            <a:off x="7976520" y="2287440"/>
            <a:ext cx="3603240" cy="4066560"/>
            <a:chOff x="7976520" y="2287440"/>
            <a:chExt cx="3603240" cy="4066560"/>
          </a:xfrm>
        </p:grpSpPr>
        <p:pic>
          <p:nvPicPr>
            <p:cNvPr id="182" name="Grafik 6" descr=""/>
            <p:cNvPicPr/>
            <p:nvPr/>
          </p:nvPicPr>
          <p:blipFill>
            <a:blip r:embed="rId1"/>
            <a:stretch/>
          </p:blipFill>
          <p:spPr>
            <a:xfrm flipH="1">
              <a:off x="8906760" y="2287440"/>
              <a:ext cx="2508840" cy="4066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3" name="Grafik 9" descr=""/>
            <p:cNvPicPr/>
            <p:nvPr/>
          </p:nvPicPr>
          <p:blipFill>
            <a:blip r:embed="rId2"/>
            <a:srcRect l="0" t="7071" r="0" b="23839"/>
            <a:stretch/>
          </p:blipFill>
          <p:spPr>
            <a:xfrm>
              <a:off x="7976520" y="4194360"/>
              <a:ext cx="3603240" cy="2159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5076E0E7-146E-451C-87DB-70D94518E74E}" type="slidenum">
              <a:t>14</a:t>
            </a:fld>
          </a:p>
        </p:txBody>
      </p:sp>
    </p:spTree>
  </p:cSld>
  <p:transition spd="slow">
    <p:push dir="u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/>
          </p:nvPr>
        </p:nvSpPr>
        <p:spPr>
          <a:xfrm>
            <a:off x="459360" y="30708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Votre tremplin professionnel 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TextBox 4"/>
          <p:cNvSpPr/>
          <p:nvPr/>
        </p:nvSpPr>
        <p:spPr>
          <a:xfrm>
            <a:off x="5138280" y="2604960"/>
            <a:ext cx="6568560" cy="25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parcours européen certifié par l’UFA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Une qualification idéale pour réussir et vous épanouir sur un marché du travail international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réseau européen et international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Offre d’ateliers pour booster vos candidature à l’international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TextBox 10"/>
          <p:cNvSpPr/>
          <p:nvPr/>
        </p:nvSpPr>
        <p:spPr>
          <a:xfrm>
            <a:off x="1653480" y="2568600"/>
            <a:ext cx="3036960" cy="2633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fr-FR" sz="28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Vos études avec l’UFA : Une plus-value indéniable sur le marché du travail à l’international !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Foliennummernplatzhalter 9"/>
          <p:cNvSpPr/>
          <p:nvPr/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9CFD948E-074F-4A89-B590-01AC64823A6B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8" name="Bild 2" descr=""/>
          <p:cNvPicPr/>
          <p:nvPr/>
        </p:nvPicPr>
        <p:blipFill>
          <a:blip r:embed="rId1"/>
          <a:stretch/>
        </p:blipFill>
        <p:spPr>
          <a:xfrm>
            <a:off x="459360" y="3522960"/>
            <a:ext cx="746280" cy="74628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rafik 6" descr=""/>
          <p:cNvPicPr/>
          <p:nvPr/>
        </p:nvPicPr>
        <p:blipFill>
          <a:blip r:embed="rId1"/>
          <a:srcRect l="-2" t="10767" r="239" b="18275"/>
          <a:stretch/>
        </p:blipFill>
        <p:spPr>
          <a:xfrm>
            <a:off x="-176760" y="-116280"/>
            <a:ext cx="12463200" cy="7167600"/>
          </a:xfrm>
          <a:prstGeom prst="rect">
            <a:avLst/>
          </a:prstGeom>
          <a:ln w="0">
            <a:noFill/>
          </a:ln>
        </p:spPr>
      </p:pic>
      <p:sp>
        <p:nvSpPr>
          <p:cNvPr id="190" name="Rechteck 11"/>
          <p:cNvSpPr/>
          <p:nvPr/>
        </p:nvSpPr>
        <p:spPr>
          <a:xfrm>
            <a:off x="-176760" y="-116280"/>
            <a:ext cx="12463200" cy="7167600"/>
          </a:xfrm>
          <a:prstGeom prst="rect">
            <a:avLst/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91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En résumé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41000" y="1593360"/>
            <a:ext cx="11265480" cy="397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Le réseau de l’UFA est composé de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210 établissements.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L’UFA permet d’étudier simultanément dans un établissement allemand et un établissement français et d’obtenir un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double diplôme</a:t>
            </a: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Vous pouvez choisir parmi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199 cursus</a:t>
            </a: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 dans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135 villes partenaires de notre réseau.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L’UFA vous soutient pour votre séjour à l'étranger à hauteur de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350 euros par mois</a:t>
            </a: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Le double diplôme représente un véritable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tremplin professionnel.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DF456E7B-8BA2-484E-8918-0144FBECC259}" type="slidenum">
              <a:t>16</a:t>
            </a:fld>
          </a:p>
        </p:txBody>
      </p:sp>
    </p:spTree>
  </p:cSld>
  <p:transition spd="slow" advTm="5000">
    <p:push dir="u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/>
          </p:nvPr>
        </p:nvSpPr>
        <p:spPr>
          <a:xfrm>
            <a:off x="429840" y="1695960"/>
            <a:ext cx="5253480" cy="6314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Comment postuler?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29840" y="2349360"/>
            <a:ext cx="5253480" cy="15969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Scannez simplement ce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code QR 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pour accéder à notre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guide des études interactif en ligne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Vous y trouverez toutes les informations utiles sur votre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candidature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, le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déroulement des études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, leur contenu et, bien sûr, les bons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interlocuteur*trices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 dans nos institutions partenaires.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Bildplatzhalter 8" descr=""/>
          <p:cNvPicPr/>
          <p:nvPr/>
        </p:nvPicPr>
        <p:blipFill>
          <a:blip r:embed="rId1"/>
          <a:srcRect l="5766" t="361" r="19165" b="-361"/>
          <a:stretch/>
        </p:blipFill>
        <p:spPr>
          <a:xfrm rot="5400000">
            <a:off x="5720760" y="381600"/>
            <a:ext cx="6855480" cy="6087240"/>
          </a:xfrm>
          <a:prstGeom prst="rect">
            <a:avLst/>
          </a:prstGeom>
          <a:ln w="0">
            <a:noFill/>
          </a:ln>
        </p:spPr>
      </p:pic>
      <p:pic>
        <p:nvPicPr>
          <p:cNvPr id="196" name="Grafik 9" descr=""/>
          <p:cNvPicPr/>
          <p:nvPr/>
        </p:nvPicPr>
        <p:blipFill>
          <a:blip r:embed="rId2"/>
          <a:srcRect l="4543" t="4566" r="4566" b="4543"/>
          <a:stretch/>
        </p:blipFill>
        <p:spPr>
          <a:xfrm>
            <a:off x="3410640" y="4085280"/>
            <a:ext cx="2272680" cy="227268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rafik 2" descr=""/>
          <p:cNvPicPr/>
          <p:nvPr/>
        </p:nvPicPr>
        <p:blipFill>
          <a:blip r:embed="rId1"/>
          <a:stretch/>
        </p:blipFill>
        <p:spPr>
          <a:xfrm>
            <a:off x="429840" y="4695120"/>
            <a:ext cx="1943640" cy="1931400"/>
          </a:xfrm>
          <a:prstGeom prst="rect">
            <a:avLst/>
          </a:prstGeom>
          <a:ln w="0">
            <a:noFill/>
          </a:ln>
        </p:spPr>
      </p:pic>
      <p:pic>
        <p:nvPicPr>
          <p:cNvPr id="198" name="Bildplatzhalter 11" descr=""/>
          <p:cNvPicPr/>
          <p:nvPr/>
        </p:nvPicPr>
        <p:blipFill>
          <a:blip r:embed="rId2"/>
          <a:srcRect l="5601" t="0" r="5601" b="0"/>
          <a:stretch/>
        </p:blipFill>
        <p:spPr>
          <a:xfrm>
            <a:off x="6102360" y="0"/>
            <a:ext cx="6086880" cy="6855480"/>
          </a:xfrm>
          <a:prstGeom prst="rect">
            <a:avLst/>
          </a:prstGeom>
          <a:ln w="0">
            <a:noFill/>
          </a:ln>
        </p:spPr>
      </p:pic>
      <p:pic>
        <p:nvPicPr>
          <p:cNvPr id="199" name="Grafik 3" descr=""/>
          <p:cNvPicPr/>
          <p:nvPr/>
        </p:nvPicPr>
        <p:blipFill>
          <a:blip r:embed="rId3"/>
          <a:stretch/>
        </p:blipFill>
        <p:spPr>
          <a:xfrm>
            <a:off x="3555360" y="4606560"/>
            <a:ext cx="2108880" cy="2108880"/>
          </a:xfrm>
          <a:prstGeom prst="rect">
            <a:avLst/>
          </a:prstGeom>
          <a:ln w="0">
            <a:noFill/>
          </a:ln>
        </p:spPr>
      </p:pic>
      <p:sp>
        <p:nvSpPr>
          <p:cNvPr id="200" name="Textfeld 13"/>
          <p:cNvSpPr/>
          <p:nvPr/>
        </p:nvSpPr>
        <p:spPr>
          <a:xfrm>
            <a:off x="370440" y="3991680"/>
            <a:ext cx="19436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  <a:ea typeface="Arial Unicode MS"/>
              </a:rPr>
              <a:t>Instagram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feld 14"/>
          <p:cNvSpPr/>
          <p:nvPr/>
        </p:nvSpPr>
        <p:spPr>
          <a:xfrm>
            <a:off x="3555360" y="3991680"/>
            <a:ext cx="2108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  <a:ea typeface="Arial Unicode MS"/>
              </a:rPr>
              <a:t>LinkedIn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1"/>
          <p:cNvSpPr>
            <a:spLocks noGrp="1"/>
          </p:cNvSpPr>
          <p:nvPr>
            <p:ph/>
          </p:nvPr>
        </p:nvSpPr>
        <p:spPr>
          <a:xfrm>
            <a:off x="429840" y="1429200"/>
            <a:ext cx="5253480" cy="22564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Pour plus d’informations et d’aperçus, suivez-nous sur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uppierung 10"/>
          <p:cNvGrpSpPr/>
          <p:nvPr/>
        </p:nvGrpSpPr>
        <p:grpSpPr>
          <a:xfrm>
            <a:off x="2224080" y="1206720"/>
            <a:ext cx="7723440" cy="2340720"/>
            <a:chOff x="2224080" y="1206720"/>
            <a:chExt cx="7723440" cy="2340720"/>
          </a:xfrm>
        </p:grpSpPr>
        <p:pic>
          <p:nvPicPr>
            <p:cNvPr id="204" name="Bild 8" descr=""/>
            <p:cNvPicPr/>
            <p:nvPr/>
          </p:nvPicPr>
          <p:blipFill>
            <a:blip r:embed="rId1"/>
            <a:srcRect l="50093" t="0" r="0" b="0"/>
            <a:stretch/>
          </p:blipFill>
          <p:spPr>
            <a:xfrm>
              <a:off x="6089760" y="1206720"/>
              <a:ext cx="3857760" cy="2340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5" name="Bild 9" descr=""/>
            <p:cNvPicPr/>
            <p:nvPr/>
          </p:nvPicPr>
          <p:blipFill>
            <a:blip r:embed="rId2"/>
            <a:srcRect l="0" t="0" r="50016" b="0"/>
            <a:stretch/>
          </p:blipFill>
          <p:spPr>
            <a:xfrm>
              <a:off x="2224080" y="1206720"/>
              <a:ext cx="3863160" cy="2340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06" name="Bild 6" descr=""/>
          <p:cNvPicPr/>
          <p:nvPr/>
        </p:nvPicPr>
        <p:blipFill>
          <a:blip r:embed="rId3"/>
          <a:stretch/>
        </p:blipFill>
        <p:spPr>
          <a:xfrm>
            <a:off x="656640" y="3912120"/>
            <a:ext cx="595080" cy="569160"/>
          </a:xfrm>
          <a:prstGeom prst="rect">
            <a:avLst/>
          </a:prstGeom>
          <a:ln w="0">
            <a:noFill/>
          </a:ln>
        </p:spPr>
      </p:pic>
      <p:sp>
        <p:nvSpPr>
          <p:cNvPr id="207" name="Textfeld 15"/>
          <p:cNvSpPr/>
          <p:nvPr/>
        </p:nvSpPr>
        <p:spPr>
          <a:xfrm>
            <a:off x="656640" y="4683240"/>
            <a:ext cx="391248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fr-FR" sz="2400" spc="-1" strike="noStrike">
                <a:solidFill>
                  <a:schemeClr val="lt1"/>
                </a:solidFill>
                <a:latin typeface="Arial"/>
                <a:ea typeface="Arial Unicode MS"/>
              </a:rPr>
              <a:t>Merci de votre attention 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1"/>
          <p:cNvSpPr>
            <a:spLocks noGrp="1"/>
          </p:cNvSpPr>
          <p:nvPr>
            <p:ph/>
          </p:nvPr>
        </p:nvSpPr>
        <p:spPr>
          <a:xfrm>
            <a:off x="6450840" y="3912120"/>
            <a:ext cx="4845600" cy="13824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Université franco-allemande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Deutsch-Französische Hochschule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Villa Europa · Kohlweg 7 · 66123 Saarbrücken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Tel.: +49 681 93812 - 100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 u="sng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4"/>
              </a:rPr>
              <a:t>info@dfh-ufa.org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 u="sng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5"/>
              </a:rPr>
              <a:t>www.dfh-ufa.org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TextBox 50"/>
          <p:cNvSpPr/>
          <p:nvPr/>
        </p:nvSpPr>
        <p:spPr>
          <a:xfrm>
            <a:off x="6450840" y="5696280"/>
            <a:ext cx="25664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Suivez-nous sur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0" name="Bild 7" descr="qr-code.png"/>
          <p:cNvPicPr/>
          <p:nvPr/>
        </p:nvPicPr>
        <p:blipFill>
          <a:blip r:embed="rId6"/>
          <a:stretch/>
        </p:blipFill>
        <p:spPr>
          <a:xfrm>
            <a:off x="8669160" y="5563800"/>
            <a:ext cx="919440" cy="919440"/>
          </a:xfrm>
          <a:prstGeom prst="rect">
            <a:avLst/>
          </a:prstGeom>
          <a:ln w="0">
            <a:noFill/>
          </a:ln>
        </p:spPr>
      </p:pic>
      <p:pic>
        <p:nvPicPr>
          <p:cNvPr id="211" name="Grafik 7" descr=""/>
          <p:cNvPicPr/>
          <p:nvPr/>
        </p:nvPicPr>
        <p:blipFill>
          <a:blip r:embed="rId7"/>
          <a:srcRect l="0" t="1359" r="19905" b="0"/>
          <a:stretch/>
        </p:blipFill>
        <p:spPr>
          <a:xfrm>
            <a:off x="6408000" y="5935320"/>
            <a:ext cx="1798200" cy="52308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/>
          </p:nvPr>
        </p:nvSpPr>
        <p:spPr>
          <a:xfrm>
            <a:off x="533520" y="2570400"/>
            <a:ext cx="5253480" cy="1715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L’UFA – bien plus qu’une simple université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Grafik 4" descr=""/>
          <p:cNvPicPr/>
          <p:nvPr/>
        </p:nvPicPr>
        <p:blipFill>
          <a:blip r:embed="rId1"/>
          <a:srcRect l="0" t="13046" r="0" b="11871"/>
          <a:stretch/>
        </p:blipFill>
        <p:spPr>
          <a:xfrm>
            <a:off x="6102360" y="0"/>
            <a:ext cx="6086880" cy="685548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L‘UFA en bref :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Box 4"/>
          <p:cNvSpPr/>
          <p:nvPr/>
        </p:nvSpPr>
        <p:spPr>
          <a:xfrm>
            <a:off x="4754520" y="2757240"/>
            <a:ext cx="70138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Créée en 1997 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par les gouvernements de France et d’Allemagne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Financée à parts égales par les deux pays partenaires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réseau de 210 établissements d'enseignement supérieur dans 135 villes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en France, Allemagne, dans toute l'Europe et au delà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Box 10"/>
          <p:cNvSpPr/>
          <p:nvPr/>
        </p:nvSpPr>
        <p:spPr>
          <a:xfrm>
            <a:off x="1461600" y="2918880"/>
            <a:ext cx="303696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ts val="2999"/>
              </a:lnSpc>
            </a:pPr>
            <a:r>
              <a:rPr b="0" lang="fr-FR" sz="28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L’UFA est une institution internationale unique au monde.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Foliennummernplatzhalter 9"/>
          <p:cNvSpPr/>
          <p:nvPr/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13E6708D-ED25-4BE3-9CAF-32EF924FEAE9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4" name="Bild 2" descr=""/>
          <p:cNvPicPr/>
          <p:nvPr/>
        </p:nvPicPr>
        <p:blipFill>
          <a:blip r:embed="rId1"/>
          <a:stretch/>
        </p:blipFill>
        <p:spPr>
          <a:xfrm>
            <a:off x="459360" y="3350160"/>
            <a:ext cx="746280" cy="74628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Nos chiffres clés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Foliennummernplatzhalter 9"/>
          <p:cNvSpPr/>
          <p:nvPr/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3622E59F-5797-4E4F-B2D4-704D010B02D2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7" name="Gruppieren 2"/>
          <p:cNvGrpSpPr/>
          <p:nvPr/>
        </p:nvGrpSpPr>
        <p:grpSpPr>
          <a:xfrm>
            <a:off x="471600" y="1487880"/>
            <a:ext cx="10989360" cy="4218840"/>
            <a:chOff x="471600" y="1487880"/>
            <a:chExt cx="10989360" cy="4218840"/>
          </a:xfrm>
        </p:grpSpPr>
        <p:sp>
          <p:nvSpPr>
            <p:cNvPr id="128" name="Textplatzhalter 35"/>
            <p:cNvSpPr/>
            <p:nvPr/>
          </p:nvSpPr>
          <p:spPr>
            <a:xfrm>
              <a:off x="3288600" y="1752480"/>
              <a:ext cx="8060040" cy="2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établissements français, allemands et internationaux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9" name="Textplatzhalter 35"/>
            <p:cNvSpPr/>
            <p:nvPr/>
          </p:nvSpPr>
          <p:spPr>
            <a:xfrm>
              <a:off x="3400920" y="2612520"/>
              <a:ext cx="8060040" cy="2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cursus intégrés dans plus de 20 disciplines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Textplatzhalter 35"/>
            <p:cNvSpPr/>
            <p:nvPr/>
          </p:nvSpPr>
          <p:spPr>
            <a:xfrm>
              <a:off x="3400920" y="3450960"/>
              <a:ext cx="8060040" cy="2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étudiant*es actuellement inscrit*es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" name="Textplatzhalter 35"/>
            <p:cNvSpPr/>
            <p:nvPr/>
          </p:nvSpPr>
          <p:spPr>
            <a:xfrm>
              <a:off x="3400200" y="4335840"/>
              <a:ext cx="8060760" cy="2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diplômé*es depuis notre fondation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2" name="Textplatzhalter 35"/>
            <p:cNvSpPr/>
            <p:nvPr/>
          </p:nvSpPr>
          <p:spPr>
            <a:xfrm>
              <a:off x="3400200" y="5209560"/>
              <a:ext cx="8060040" cy="2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docteur*es bi- et trinationaux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33" name="Grafik 15" descr=""/>
            <p:cNvPicPr/>
            <p:nvPr/>
          </p:nvPicPr>
          <p:blipFill>
            <a:blip r:embed="rId1"/>
            <a:stretch/>
          </p:blipFill>
          <p:spPr>
            <a:xfrm>
              <a:off x="2590920" y="1522800"/>
              <a:ext cx="694800" cy="696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4" name="Grafik 14" descr=""/>
            <p:cNvPicPr/>
            <p:nvPr/>
          </p:nvPicPr>
          <p:blipFill>
            <a:blip r:embed="rId2"/>
            <a:stretch/>
          </p:blipFill>
          <p:spPr>
            <a:xfrm>
              <a:off x="2590920" y="3265920"/>
              <a:ext cx="694800" cy="696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" name="Grafik 3" descr=""/>
            <p:cNvPicPr/>
            <p:nvPr/>
          </p:nvPicPr>
          <p:blipFill>
            <a:blip r:embed="rId3"/>
            <a:stretch/>
          </p:blipFill>
          <p:spPr>
            <a:xfrm>
              <a:off x="2590920" y="4137480"/>
              <a:ext cx="696240" cy="696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6" name="Grafik 1" descr=""/>
            <p:cNvPicPr/>
            <p:nvPr/>
          </p:nvPicPr>
          <p:blipFill>
            <a:blip r:embed="rId4"/>
            <a:stretch/>
          </p:blipFill>
          <p:spPr>
            <a:xfrm>
              <a:off x="2590920" y="5009040"/>
              <a:ext cx="696240" cy="696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7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210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8" name="TextBox 6"/>
            <p:cNvSpPr/>
            <p:nvPr/>
          </p:nvSpPr>
          <p:spPr>
            <a:xfrm>
              <a:off x="1323000" y="2354760"/>
              <a:ext cx="101556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199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TextBox 6"/>
            <p:cNvSpPr/>
            <p:nvPr/>
          </p:nvSpPr>
          <p:spPr>
            <a:xfrm>
              <a:off x="812160" y="3231720"/>
              <a:ext cx="15220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5.810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0" name="TextBox 6"/>
            <p:cNvSpPr/>
            <p:nvPr/>
          </p:nvSpPr>
          <p:spPr>
            <a:xfrm>
              <a:off x="471600" y="4098600"/>
              <a:ext cx="1860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26.941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TextBox 6"/>
            <p:cNvSpPr/>
            <p:nvPr/>
          </p:nvSpPr>
          <p:spPr>
            <a:xfrm>
              <a:off x="1323720" y="49755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550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2" name="Gruppierung 10"/>
          <p:cNvGrpSpPr/>
          <p:nvPr/>
        </p:nvGrpSpPr>
        <p:grpSpPr>
          <a:xfrm>
            <a:off x="3737520" y="3664800"/>
            <a:ext cx="7723800" cy="2340720"/>
            <a:chOff x="3737520" y="3664800"/>
            <a:chExt cx="7723800" cy="2340720"/>
          </a:xfrm>
        </p:grpSpPr>
        <p:pic>
          <p:nvPicPr>
            <p:cNvPr id="143" name="Bild 8" descr=""/>
            <p:cNvPicPr/>
            <p:nvPr/>
          </p:nvPicPr>
          <p:blipFill>
            <a:blip r:embed="rId5"/>
            <a:srcRect l="50093" t="0" r="0" b="0"/>
            <a:stretch/>
          </p:blipFill>
          <p:spPr>
            <a:xfrm>
              <a:off x="7603560" y="3664800"/>
              <a:ext cx="3857760" cy="2340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4" name="Bild 9" descr=""/>
            <p:cNvPicPr/>
            <p:nvPr/>
          </p:nvPicPr>
          <p:blipFill>
            <a:blip r:embed="rId6">
              <a:lum contrast="20000"/>
            </a:blip>
            <a:srcRect l="0" t="0" r="50016" b="0"/>
            <a:stretch/>
          </p:blipFill>
          <p:spPr>
            <a:xfrm>
              <a:off x="3737520" y="3664800"/>
              <a:ext cx="3863160" cy="2340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5" name="Grafik 24" descr=""/>
          <p:cNvPicPr/>
          <p:nvPr/>
        </p:nvPicPr>
        <p:blipFill>
          <a:blip r:embed="rId7"/>
          <a:stretch/>
        </p:blipFill>
        <p:spPr>
          <a:xfrm>
            <a:off x="2591640" y="2394360"/>
            <a:ext cx="694440" cy="69588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/>
          </p:nvPr>
        </p:nvSpPr>
        <p:spPr>
          <a:xfrm>
            <a:off x="470520" y="3184920"/>
            <a:ext cx="5253480" cy="6314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Notre mission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438960" y="1845000"/>
            <a:ext cx="5479560" cy="33112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Renforcement de la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coopération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franco-allemande dans les domaines de l’enseignement supérieur et de la recherche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Initiation, évaluation et soutien financier 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de cursus et de programmes de formation doctorale franco-allemands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Soutien à la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mobilité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étudiante et à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l’insertion professionnelle internationale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de ses diplômé*es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Foliennummernplatzhalter 3"/>
          <p:cNvSpPr/>
          <p:nvPr/>
        </p:nvSpPr>
        <p:spPr>
          <a:xfrm>
            <a:off x="934704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C9F1AF6C-B52F-4D52-9A87-D8161BFF6E2B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/>
          </p:nvPr>
        </p:nvSpPr>
        <p:spPr>
          <a:xfrm>
            <a:off x="731520" y="3429000"/>
            <a:ext cx="4032000" cy="22564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Notre réseau : 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135 villes universitaires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au choix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rcRect l="0" t="3454" r="0" b="30917"/>
          <a:stretch/>
        </p:blipFill>
        <p:spPr>
          <a:xfrm>
            <a:off x="4812840" y="360"/>
            <a:ext cx="7377480" cy="6854760"/>
          </a:xfrm>
          <a:prstGeom prst="rect">
            <a:avLst/>
          </a:prstGeom>
          <a:ln w="0">
            <a:noFill/>
          </a:ln>
        </p:spPr>
      </p:pic>
      <p:sp>
        <p:nvSpPr>
          <p:cNvPr id="151" name=""/>
          <p:cNvSpPr/>
          <p:nvPr/>
        </p:nvSpPr>
        <p:spPr>
          <a:xfrm>
            <a:off x="5220000" y="36360"/>
            <a:ext cx="2338560" cy="898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Arial Unicode MS"/>
            </a:endParaRPr>
          </a:p>
        </p:txBody>
      </p:sp>
    </p:spTree>
  </p:cSld>
  <p:transition spd="slow">
    <p:push dir="u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/>
          </p:nvPr>
        </p:nvSpPr>
        <p:spPr>
          <a:xfrm>
            <a:off x="429840" y="3588480"/>
            <a:ext cx="5253480" cy="11732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Notre offre d’études…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Grafik 5" descr=""/>
          <p:cNvPicPr/>
          <p:nvPr/>
        </p:nvPicPr>
        <p:blipFill>
          <a:blip r:embed="rId1"/>
          <a:srcRect l="0" t="0" r="43913" b="0"/>
          <a:stretch/>
        </p:blipFill>
        <p:spPr>
          <a:xfrm>
            <a:off x="6102360" y="0"/>
            <a:ext cx="6086880" cy="685548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choix immense à tous les niveaux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459360" y="2344680"/>
            <a:ext cx="5223600" cy="31802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Niveau Licence et Master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: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des cursus intégrés bi- et trinationaux avec double diplôme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8000"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Niveau Doctorat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: des programmes de soutien aux jeunes chercheur*euses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  <a:tabLst>
                <a:tab algn="l" pos="0"/>
              </a:tabLst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(PhD-Tracks, collèges doctoraux, cotutelles de thèse, manifestations scientifiques)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6" name="Bildplatzhalter 11" descr=""/>
          <p:cNvPicPr/>
          <p:nvPr/>
        </p:nvPicPr>
        <p:blipFill>
          <a:blip r:embed="rId1"/>
          <a:stretch/>
        </p:blipFill>
        <p:spPr>
          <a:xfrm>
            <a:off x="5195160" y="1150920"/>
            <a:ext cx="8384400" cy="5588640"/>
          </a:xfrm>
          <a:prstGeom prst="rect">
            <a:avLst/>
          </a:prstGeom>
          <a:ln w="0">
            <a:noFill/>
          </a:ln>
        </p:spPr>
      </p:pic>
      <p:pic>
        <p:nvPicPr>
          <p:cNvPr id="157" name="Grafik 5" descr=""/>
          <p:cNvPicPr/>
          <p:nvPr/>
        </p:nvPicPr>
        <p:blipFill>
          <a:blip r:embed="rId2"/>
          <a:stretch/>
        </p:blipFill>
        <p:spPr>
          <a:xfrm>
            <a:off x="7202160" y="1150920"/>
            <a:ext cx="2183760" cy="89496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/>
          </p:nvPr>
        </p:nvSpPr>
        <p:spPr>
          <a:xfrm>
            <a:off x="459360" y="36936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large éventail de disciplines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Grafik 154" descr=""/>
          <p:cNvPicPr/>
          <p:nvPr/>
        </p:nvPicPr>
        <p:blipFill>
          <a:blip r:embed="rId1"/>
          <a:stretch/>
        </p:blipFill>
        <p:spPr>
          <a:xfrm>
            <a:off x="459360" y="1067040"/>
            <a:ext cx="9788400" cy="52488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5EC644E1-C37E-4072-A16F-1F8AA9405E56}" type="slidenum">
              <a:t>9</a:t>
            </a:fld>
          </a:p>
        </p:txBody>
      </p:sp>
    </p:spTree>
  </p:cSld>
  <p:transition spd="slow">
    <p:push dir="u"/>
  </p:transition>
</p:sld>
</file>

<file path=ppt/theme/theme1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DFH_Vorlage_Fr_Neues_Template</Template>
  <TotalTime>13</TotalTime>
  <Application>LibreOffice/7.6.7.2$Windows_X86_64 LibreOffice_project/dd47e4b30cb7dab30588d6c79c651f218165e3c5</Application>
  <AppVersion>15.0000</AppVersion>
  <Words>811</Words>
  <Paragraphs>160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2023-09-15T08:09:17Z</dcterms:created>
  <dc:creator>Svea Fuchs</dc:creator>
  <dc:description/>
  <dc:language>de-DE</dc:language>
  <cp:lastModifiedBy/>
  <cp:lastPrinted>2023-05-02T09:48:39Z</cp:lastPrinted>
  <dcterms:modified xsi:type="dcterms:W3CDTF">2025-05-05T13:30:52Z</dcterms:modified>
  <cp:revision>69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20</vt:i4>
  </property>
</Properties>
</file>