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.wmf" ContentType="image/x-wmf"/>
  <Override PartName="/ppt/media/image2.wmf" ContentType="image/x-wmf"/>
  <Override PartName="/ppt/media/image3.wmf" ContentType="image/x-wmf"/>
  <Override PartName="/ppt/media/image4.png" ContentType="image/png"/>
  <Override PartName="/ppt/media/image21.png" ContentType="image/png"/>
  <Override PartName="/ppt/media/image6.jpeg" ContentType="image/jpeg"/>
  <Override PartName="/ppt/media/image11.png" ContentType="image/png"/>
  <Override PartName="/ppt/media/image5.jpeg" ContentType="image/jpeg"/>
  <Override PartName="/ppt/media/image8.wmf" ContentType="image/x-wmf"/>
  <Override PartName="/ppt/media/image7.jpeg" ContentType="image/jpeg"/>
  <Override PartName="/ppt/media/image31.png" ContentType="image/png"/>
  <Override PartName="/ppt/media/image9.wmf" ContentType="image/x-wmf"/>
  <Override PartName="/ppt/media/image10.png" ContentType="image/png"/>
  <Override PartName="/ppt/media/image29.jpeg" ContentType="image/jpe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image20.png" ContentType="image/png"/>
  <Override PartName="/ppt/media/hdphoto1.wdp" ContentType="image/vnd.ms-photo"/>
  <Override PartName="/ppt/media/image25.png" ContentType="image/png"/>
  <Override PartName="/ppt/media/image22.png" ContentType="image/png"/>
  <Override PartName="/ppt/media/image34.wmf" ContentType="image/x-wmf"/>
  <Override PartName="/ppt/media/image23.png" ContentType="image/png"/>
  <Override PartName="/ppt/media/image35.wmf" ContentType="image/x-wmf"/>
  <Override PartName="/ppt/media/image24.png" ContentType="image/png"/>
  <Override PartName="/ppt/media/image36.wmf" ContentType="image/x-wmf"/>
  <Override PartName="/ppt/media/image26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2.jpeg" ContentType="image/jpeg"/>
  <Override PartName="/ppt/media/image33.png" ContentType="image/png"/>
  <Override PartName="/ppt/media/image37.png" ContentType="image/png"/>
  <Override PartName="/ppt/media/image38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40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Aide mensuelle à la mobilité </a:t>
          </a:r>
        </a:p>
        <a:p>
          <a:r>
            <a:rPr lang="de-DE" sz="1600" dirty="0" smtClean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Expériences interculturelles </a:t>
          </a:r>
          <a:r>
            <a:rPr lang="de-DE" sz="1800" b="1" dirty="0" smtClean="0">
              <a:solidFill>
                <a:schemeClr val="tx2"/>
              </a:solidFill>
            </a:rPr>
            <a:t>/ Interkulturelle Erfahrungen</a:t>
          </a:r>
        </a:p>
        <a:p>
          <a:r>
            <a:rPr lang="fr-FR" sz="1600" dirty="0" smtClean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r>
            <a:rPr lang="de-DE" sz="1600" dirty="0" smtClean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Pas d’allongement de la durée d’études</a:t>
          </a:r>
        </a:p>
        <a:p>
          <a:r>
            <a:rPr lang="de-DE" sz="1600" dirty="0" smtClean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Encadrement</a:t>
          </a:r>
          <a:r>
            <a:rPr lang="de-DE" sz="1800" b="1" dirty="0" smtClean="0">
              <a:solidFill>
                <a:schemeClr val="tx2"/>
              </a:solidFill>
            </a:rPr>
            <a:t> / Betreuung</a:t>
          </a:r>
        </a:p>
        <a:p>
          <a:r>
            <a:rPr lang="fr-FR" sz="1600" b="0" noProof="0" dirty="0" smtClean="0">
              <a:solidFill>
                <a:schemeClr val="accent1"/>
              </a:solidFill>
            </a:rPr>
            <a:t>Préparation ciblée et interlocuteur*</a:t>
          </a:r>
          <a:r>
            <a:rPr lang="fr-FR" sz="1600" b="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noProof="0" dirty="0" smtClean="0">
              <a:solidFill>
                <a:schemeClr val="accent1"/>
              </a:solidFill>
            </a:rPr>
            <a:t> personnel*les dans les deux pays</a:t>
          </a:r>
        </a:p>
        <a:p>
          <a:r>
            <a:rPr lang="de-DE" sz="1600" b="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1 année</a:t>
          </a:r>
          <a:r>
            <a:rPr lang="de-DE" sz="1800" b="1" dirty="0" smtClean="0">
              <a:solidFill>
                <a:schemeClr val="tx2"/>
              </a:solidFill>
            </a:rPr>
            <a:t> / 1 Jahr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Au minimum passée à l’étranger</a:t>
          </a:r>
        </a:p>
        <a:p>
          <a:r>
            <a:rPr lang="de-DE" sz="1600" dirty="0" smtClean="0">
              <a:solidFill>
                <a:schemeClr val="accent2"/>
              </a:solidFill>
            </a:rPr>
            <a:t>Mindestens im Ausland</a:t>
          </a:r>
          <a:endParaRPr lang="de-DE" sz="1600" dirty="0">
            <a:solidFill>
              <a:schemeClr val="accent2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88636" custScaleY="158649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88536" custScaleY="12283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4446173" y="-188268"/>
          <a:ext cx="2186670" cy="141276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Aide mensuelle à la mobilité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Monatliche Mobilitätbeihilfe </a:t>
          </a:r>
        </a:p>
      </dsp:txBody>
      <dsp:txXfrm>
        <a:off x="4515138" y="-119303"/>
        <a:ext cx="2048740" cy="1274831"/>
      </dsp:txXfrm>
    </dsp:sp>
    <dsp:sp modelId="{D574633F-D9C1-4F28-B66A-255E9437A762}">
      <dsp:nvSpPr>
        <dsp:cNvPr id="0" name=""/>
        <dsp:cNvSpPr/>
      </dsp:nvSpPr>
      <dsp:spPr>
        <a:xfrm>
          <a:off x="3115040" y="511546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3527805" y="280980"/>
              </a:moveTo>
              <a:arcTo wR="2400777" hR="2400777" stAng="17879889" swAng="160314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971449" y="1534858"/>
          <a:ext cx="3793567" cy="175281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Expériences interculturelles </a:t>
          </a:r>
          <a:r>
            <a:rPr lang="de-DE" sz="1800" b="1" kern="1200" dirty="0" smtClean="0">
              <a:solidFill>
                <a:schemeClr val="tx2"/>
              </a:solidFill>
            </a:rPr>
            <a:t>/ Interkulturelle Erfahrungen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6057015" y="1620424"/>
        <a:ext cx="3622435" cy="1581686"/>
      </dsp:txXfrm>
    </dsp:sp>
    <dsp:sp modelId="{150FDA99-C239-4A33-916D-26FBE3AF8FD2}">
      <dsp:nvSpPr>
        <dsp:cNvPr id="0" name=""/>
        <dsp:cNvSpPr/>
      </dsp:nvSpPr>
      <dsp:spPr>
        <a:xfrm>
          <a:off x="3140643" y="408697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4752497" y="2883628"/>
              </a:moveTo>
              <a:arcTo wR="2400777" hR="2400777" stAng="696158" swAng="66705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6110619" y="3741109"/>
          <a:ext cx="2407487" cy="14796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Pas d’allongement de la durée d’études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6182850" y="3813340"/>
        <a:ext cx="2263025" cy="1335207"/>
      </dsp:txXfrm>
    </dsp:sp>
    <dsp:sp modelId="{D424AD5B-B878-4801-B80B-D49D04BA3AC7}">
      <dsp:nvSpPr>
        <dsp:cNvPr id="0" name=""/>
        <dsp:cNvSpPr/>
      </dsp:nvSpPr>
      <dsp:spPr>
        <a:xfrm>
          <a:off x="2970517" y="534189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3133832" y="4686901"/>
              </a:moveTo>
              <a:arcTo wR="2400777" hR="2400777" stAng="4333280" swAng="92726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972295" y="3564067"/>
          <a:ext cx="3489777" cy="1907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Encadrement</a:t>
          </a:r>
          <a:r>
            <a:rPr lang="de-DE" sz="1800" b="1" kern="1200" dirty="0" smtClean="0">
              <a:solidFill>
                <a:schemeClr val="tx2"/>
              </a:solidFill>
            </a:rPr>
            <a:t> / Betreuung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1"/>
              </a:solidFill>
            </a:rPr>
            <a:t>Préparation ciblée et interlocuteur*</a:t>
          </a:r>
          <a:r>
            <a:rPr lang="fr-FR" sz="1600" b="0" kern="120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kern="1200" noProof="0" dirty="0" smtClean="0">
              <a:solidFill>
                <a:schemeClr val="accent1"/>
              </a:solidFill>
            </a:rPr>
            <a:t> personnel*les dans les deux pays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2065424" y="3657196"/>
        <a:ext cx="3303519" cy="1721502"/>
      </dsp:txXfrm>
    </dsp:sp>
    <dsp:sp modelId="{5AD4D56A-9BDD-496B-8391-7ECE530B6ED7}">
      <dsp:nvSpPr>
        <dsp:cNvPr id="0" name=""/>
        <dsp:cNvSpPr/>
      </dsp:nvSpPr>
      <dsp:spPr>
        <a:xfrm>
          <a:off x="3126815" y="574903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71627" y="2982835"/>
              </a:moveTo>
              <a:arcTo wR="2400777" hR="2400777" stAng="9958144" swAng="91858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501104" y="1438443"/>
          <a:ext cx="3487927" cy="147713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1 année</a:t>
          </a:r>
          <a:r>
            <a:rPr lang="de-DE" sz="1800" b="1" kern="1200" dirty="0" smtClean="0">
              <a:solidFill>
                <a:schemeClr val="tx2"/>
              </a:solidFill>
            </a:rPr>
            <a:t> / 1 Jahr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Au minimum passée à l’étranger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Mindestens im Ausland</a:t>
          </a:r>
          <a:endParaRPr lang="de-DE" sz="1600" kern="1200" dirty="0">
            <a:solidFill>
              <a:schemeClr val="accent2"/>
            </a:solidFill>
          </a:endParaRPr>
        </a:p>
      </dsp:txBody>
      <dsp:txXfrm>
        <a:off x="1573212" y="1510551"/>
        <a:ext cx="3343711" cy="1332916"/>
      </dsp:txXfrm>
    </dsp:sp>
    <dsp:sp modelId="{5F204080-90B0-4401-BA20-5CB230059800}">
      <dsp:nvSpPr>
        <dsp:cNvPr id="0" name=""/>
        <dsp:cNvSpPr/>
      </dsp:nvSpPr>
      <dsp:spPr>
        <a:xfrm>
          <a:off x="3127603" y="518064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517224" y="912167"/>
              </a:moveTo>
              <a:arcTo wR="2400777" hR="2400777" stAng="13099202" swAng="147823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47B6113-6AF2-43D5-869E-265B0154BEE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81E8AF53-4DD7-405A-A8C6-7082542B955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3E3F5E1-DC29-4746-8477-CCC3184747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DDC2CF3-863C-4E86-B561-B2E62AAD7B31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54C997-8FBC-48F3-9105-FBA00E22E2F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260BD31-C25B-43A1-AAFD-E505F2EECFE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18A1AC3-FA7F-4399-904C-92B57F3A656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FC139AB-A31D-4A6F-8417-38D6D615A34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wmf"/><Relationship Id="rId3" Type="http://schemas.openxmlformats.org/officeDocument/2006/relationships/image" Target="../media/image4.png"/><Relationship Id="rId4" Type="http://schemas.openxmlformats.org/officeDocument/2006/relationships/image" Target="../media/image2.wmf"/><Relationship Id="rId5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wmf"/><Relationship Id="rId3" Type="http://schemas.openxmlformats.org/officeDocument/2006/relationships/image" Target="../media/image3.wmf"/><Relationship Id="rId4" Type="http://schemas.openxmlformats.org/officeDocument/2006/relationships/image" Target="../media/image2.wmf"/><Relationship Id="rId5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4840" cy="3431880"/>
          </a:xfrm>
          <a:prstGeom prst="rect">
            <a:avLst/>
          </a:prstGeom>
          <a:ln w="0">
            <a:noFill/>
          </a:ln>
        </p:spPr>
      </p:pic>
      <p:sp>
        <p:nvSpPr>
          <p:cNvPr id="1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 descr="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pic>
        <p:nvPicPr>
          <p:cNvPr id="3" name="Bild 15" descr=""/>
          <p:cNvPicPr/>
          <p:nvPr/>
        </p:nvPicPr>
        <p:blipFill>
          <a:blip r:embed="rId4"/>
          <a:srcRect l="0" t="51219" r="0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flipH="1" rot="16200000">
            <a:off x="2064960" y="880560"/>
            <a:ext cx="728280" cy="6174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5800" y="13467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2920" y="4935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1800" y="16815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flipH="1" rot="16200000">
            <a:off x="8259840" y="2293920"/>
            <a:ext cx="703440" cy="8017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flipV="1" rot="5400000">
            <a:off x="5511240" y="1989360"/>
            <a:ext cx="756000" cy="8380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flipH="1" rot="16200000">
            <a:off x="8565120" y="1550520"/>
            <a:ext cx="728280" cy="6174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5000" cy="4500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5000" cy="4500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flipH="1" rot="16200000">
            <a:off x="3438000" y="2333880"/>
            <a:ext cx="703440" cy="8017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8"/>
          <p:cNvGrpSpPr/>
          <p:nvPr/>
        </p:nvGrpSpPr>
        <p:grpSpPr>
          <a:xfrm>
            <a:off x="453960" y="320760"/>
            <a:ext cx="11279160" cy="6038280"/>
            <a:chOff x="453960" y="320760"/>
            <a:chExt cx="11279160" cy="6038280"/>
          </a:xfrm>
        </p:grpSpPr>
        <p:cxnSp>
          <p:nvCxnSpPr>
            <p:cNvPr id="64" name="Gerade Verbindung 6"/>
            <p:cNvCxnSpPr/>
            <p:nvPr/>
          </p:nvCxnSpPr>
          <p:spPr>
            <a:xfrm>
              <a:off x="457200" y="322920"/>
              <a:ext cx="1127628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7"/>
            <p:cNvCxnSpPr/>
            <p:nvPr/>
          </p:nvCxnSpPr>
          <p:spPr>
            <a:xfrm>
              <a:off x="457200" y="634968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8"/>
            <p:cNvCxnSpPr/>
            <p:nvPr/>
          </p:nvCxnSpPr>
          <p:spPr>
            <a:xfrm>
              <a:off x="453960" y="320760"/>
              <a:ext cx="3240" cy="603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9"/>
            <p:cNvCxnSpPr/>
            <p:nvPr/>
          </p:nvCxnSpPr>
          <p:spPr>
            <a:xfrm>
              <a:off x="11730240" y="327600"/>
              <a:ext cx="3240" cy="60256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10"/>
            <p:cNvCxnSpPr/>
            <p:nvPr/>
          </p:nvCxnSpPr>
          <p:spPr>
            <a:xfrm>
              <a:off x="6087960" y="1078560"/>
              <a:ext cx="11520" cy="52808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11"/>
            <p:cNvCxnSpPr/>
            <p:nvPr/>
          </p:nvCxnSpPr>
          <p:spPr>
            <a:xfrm>
              <a:off x="457200" y="107424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12"/>
            <p:cNvCxnSpPr/>
            <p:nvPr/>
          </p:nvCxnSpPr>
          <p:spPr>
            <a:xfrm>
              <a:off x="457200" y="371268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13"/>
            <p:cNvCxnSpPr/>
            <p:nvPr/>
          </p:nvCxnSpPr>
          <p:spPr>
            <a:xfrm>
              <a:off x="3275280" y="1071720"/>
              <a:ext cx="3240" cy="5267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14"/>
            <p:cNvCxnSpPr/>
            <p:nvPr/>
          </p:nvCxnSpPr>
          <p:spPr>
            <a:xfrm>
              <a:off x="8908560" y="1071720"/>
              <a:ext cx="12240" cy="52808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5A60E1B-57C4-4C37-A9DE-0D3DD08F97A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77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1" name="Bild 15" descr=""/>
          <p:cNvPicPr/>
          <p:nvPr/>
        </p:nvPicPr>
        <p:blipFill>
          <a:blip r:embed="rId2"/>
          <a:srcRect l="0" t="51219" r="0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 descr=""/>
          <p:cNvPicPr/>
          <p:nvPr/>
        </p:nvPicPr>
        <p:blipFill>
          <a:blip r:embed="rId2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87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91" name="Bildplatzhalter 2" descr="alumni-club-logo.png"/>
          <p:cNvPicPr/>
          <p:nvPr/>
        </p:nvPicPr>
        <p:blipFill>
          <a:blip r:embed="rId3"/>
          <a:srcRect l="0" t="12120" r="0" b="9413"/>
          <a:stretch/>
        </p:blipFill>
        <p:spPr>
          <a:xfrm>
            <a:off x="457560" y="1354320"/>
            <a:ext cx="1995120" cy="651240"/>
          </a:xfrm>
          <a:prstGeom prst="rect">
            <a:avLst/>
          </a:prstGeom>
          <a:ln w="0">
            <a:noFill/>
          </a:ln>
        </p:spPr>
      </p:pic>
      <p:pic>
        <p:nvPicPr>
          <p:cNvPr id="92" name="Bild 12" descr=""/>
          <p:cNvPicPr/>
          <p:nvPr/>
        </p:nvPicPr>
        <p:blipFill>
          <a:blip r:embed="rId4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5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4840" cy="3431880"/>
          </a:xfrm>
          <a:prstGeom prst="rect">
            <a:avLst/>
          </a:prstGeom>
          <a:ln w="0">
            <a:noFill/>
          </a:ln>
        </p:spPr>
      </p:pic>
      <p:sp>
        <p:nvSpPr>
          <p:cNvPr id="96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7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  <p:pic>
        <p:nvPicPr>
          <p:cNvPr id="98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5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06A966B-B816-405B-9C9D-731C5E2CAE64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DCBB9A0-98FE-425C-A87F-2D6212C359B0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884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0BEB8DE-30EC-4E76-A6C1-085E4BDFF1B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1280" cy="6854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4280"/>
            <a:chOff x="1059120" y="3809880"/>
            <a:chExt cx="587520" cy="58428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6120" y="410364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0200" cy="6854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4000"/>
            <a:ext cx="587520" cy="584280"/>
            <a:chOff x="4937400" y="324000"/>
            <a:chExt cx="587520" cy="58428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1280" y="32400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712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4280"/>
            <a:chOff x="678960" y="5597640"/>
            <a:chExt cx="587520" cy="58428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5960" y="589140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CC69E86-7018-4CE8-BCCA-F66F017D6A8A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24A97A7-AA02-40DE-AF27-D1777789CB6F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1C160DF-C033-4247-A007-53B868BCBF33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343F355-6183-4EC4-B03F-4335F7569F0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688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1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wmf"/><Relationship Id="rId4" Type="http://schemas.openxmlformats.org/officeDocument/2006/relationships/image" Target="../media/image37.png"/><Relationship Id="rId5" Type="http://schemas.openxmlformats.org/officeDocument/2006/relationships/hyperlink" Target="mailto:info@dfh-ufa.org" TargetMode="External"/><Relationship Id="rId6" Type="http://schemas.openxmlformats.org/officeDocument/2006/relationships/hyperlink" Target="http://www.dfh-ufa.org/" TargetMode="External"/><Relationship Id="rId7" Type="http://schemas.openxmlformats.org/officeDocument/2006/relationships/image" Target="../media/image38.png"/><Relationship Id="rId8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1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slideLayout" Target="../slideLayouts/slideLayout1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1" descr=""/>
          <p:cNvPicPr/>
          <p:nvPr/>
        </p:nvPicPr>
        <p:blipFill>
          <a:blip r:embed="rId1"/>
          <a:srcRect l="-157" t="3722" r="157" b="11906"/>
          <a:stretch/>
        </p:blipFill>
        <p:spPr>
          <a:xfrm>
            <a:off x="-22320" y="-12600"/>
            <a:ext cx="12219840" cy="687240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/>
          </p:nvPr>
        </p:nvSpPr>
        <p:spPr>
          <a:xfrm>
            <a:off x="4004280" y="4244400"/>
            <a:ext cx="7575120" cy="611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72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L’Université franco-allemande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7016760" y="4910040"/>
            <a:ext cx="4562280" cy="2548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36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Un cursus – deux</a:t>
            </a:r>
            <a:r>
              <a:rPr b="0" lang="fr-FR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pays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1742040" y="5456160"/>
            <a:ext cx="9837000" cy="6112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rIns="72000" tIns="72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Arial Unicode MS"/>
              </a:rPr>
              <a:t>Die Deutsch-Französische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451560" y="6124320"/>
            <a:ext cx="5127480" cy="2548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rIns="72000" tIns="36000" bIns="0" anchor="t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Ein Studium – Zwei Länder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– Zwei Zeugnisse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5000" p14:dur="700">
        <p:fade/>
      </p:transition>
    </mc:Choice>
    <mc:Fallback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stets innovativ, dank regelmäßiger Neuzugänge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toujours innovante, grâce à des ajouts réguliers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3" name="Tabelle 14"/>
          <p:cNvGraphicFramePr/>
          <p:nvPr/>
        </p:nvGraphicFramePr>
        <p:xfrm>
          <a:off x="468720" y="1160640"/>
          <a:ext cx="11113200" cy="4987080"/>
        </p:xfrm>
        <a:graphic>
          <a:graphicData uri="http://schemas.openxmlformats.org/drawingml/2006/table">
            <a:tbl>
              <a:tblPr/>
              <a:tblGrid>
                <a:gridCol w="6081840"/>
                <a:gridCol w="3982680"/>
                <a:gridCol w="1049040"/>
              </a:tblGrid>
              <a:tr h="458640">
                <a:tc>
                  <a:txBody>
                    <a:bodyPr lIns="72000" rIns="72000" anchor="t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Nouveau cursus à partir de la rentrée 2025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Neue DFH-Studiengänge ab dem Wintersemsester 2025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t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Lieu</a:t>
                      </a: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 et Institution partenaire française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Ort und Deutsche Partnerinstitution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t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4728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Master de psychologie sociale, du travail et des organisations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Master Wirtschaftspsychologie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Strasbourg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U Strasbourg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Landau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930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Études Franco-Allemandes Appliquées : Culture, Économie et Environnement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Angewandte deutsch-französische Studien: Kultur, Wirtschaft und Nachhaltigkeit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Marie et Louis Pasteur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Wuppertal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Wuppertal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192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Études franco-allemandes (Allemand – Lettres modernes)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 Studien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Bonn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Bonn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Bachelor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Licence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930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Génie physique et systèmes embarqués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Elektrotechnik und Informationstechnik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Caen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ENSICAEN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Stuttgart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Stuttgart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// Licence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174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Mécanique et Microtechniques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Mechatronik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SUPMICROTECH-ENSMM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Ilmenau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TU Ilmenau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6174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Systèmes d’énergie durables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Nachhaltige Energiesysteme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Rouen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INSA Rouen Normandie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Kaiserslautern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// Licence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0756633-6CDA-4811-B75E-9131DF4250E9}" type="slidenum">
              <a:t>10</a:t>
            </a:fld>
          </a:p>
        </p:txBody>
      </p:sp>
    </p:spTree>
  </p:cSld>
  <p:transition spd="slow" advTm="5000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ildplatzhalter 1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5040" cy="6854760"/>
          </a:xfrm>
          <a:prstGeom prst="rect">
            <a:avLst/>
          </a:prstGeom>
          <a:ln w="0">
            <a:noFill/>
          </a:ln>
        </p:spPr>
      </p:pic>
      <p:sp>
        <p:nvSpPr>
          <p:cNvPr id="185" name="PlaceHolder 1"/>
          <p:cNvSpPr>
            <a:spLocks noGrp="1"/>
          </p:cNvSpPr>
          <p:nvPr>
            <p:ph/>
          </p:nvPr>
        </p:nvSpPr>
        <p:spPr>
          <a:xfrm>
            <a:off x="452880" y="2437560"/>
            <a:ext cx="5252760" cy="11952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2880" y="4320000"/>
            <a:ext cx="5252760" cy="1714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hteck 9"/>
          <p:cNvSpPr/>
          <p:nvPr/>
        </p:nvSpPr>
        <p:spPr>
          <a:xfrm>
            <a:off x="0" y="0"/>
            <a:ext cx="12221640" cy="68547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88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2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31D434-EA5B-4A18-B201-ABA38CD3BF14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1" name="Gruppieren 13"/>
          <p:cNvGrpSpPr/>
          <p:nvPr/>
        </p:nvGrpSpPr>
        <p:grpSpPr>
          <a:xfrm>
            <a:off x="0" y="2287440"/>
            <a:ext cx="3602520" cy="4065840"/>
            <a:chOff x="0" y="2287440"/>
            <a:chExt cx="3602520" cy="4065840"/>
          </a:xfrm>
        </p:grpSpPr>
        <p:pic>
          <p:nvPicPr>
            <p:cNvPr id="192" name="Grafik 12" descr=""/>
            <p:cNvPicPr/>
            <p:nvPr/>
          </p:nvPicPr>
          <p:blipFill>
            <a:blip r:embed="rId1"/>
            <a:stretch/>
          </p:blipFill>
          <p:spPr>
            <a:xfrm flipH="1">
              <a:off x="149040" y="2287440"/>
              <a:ext cx="2508120" cy="406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3" name="Grafik 11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0" y="4194360"/>
              <a:ext cx="3602520" cy="215856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308815434"/>
              </p:ext>
            </p:extLst>
          </p:nvPr>
        </p:nvGraphicFramePr>
        <p:xfrm>
          <a:off x="982440" y="964440"/>
          <a:ext cx="11206440" cy="562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 advTm="5000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1960" cy="3351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sldNum" idx="26"/>
          </p:nvPr>
        </p:nvSpPr>
        <p:spPr>
          <a:xfrm>
            <a:off x="8659080" y="633024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21607BC-6171-4DAB-9374-0A0D17E5E3FA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6" name="Gruppieren 33"/>
          <p:cNvGrpSpPr/>
          <p:nvPr/>
        </p:nvGrpSpPr>
        <p:grpSpPr>
          <a:xfrm>
            <a:off x="5803920" y="1674000"/>
            <a:ext cx="715320" cy="3830760"/>
            <a:chOff x="5803920" y="1674000"/>
            <a:chExt cx="715320" cy="3830760"/>
          </a:xfrm>
        </p:grpSpPr>
        <p:pic>
          <p:nvPicPr>
            <p:cNvPr id="197" name="Grafik 12" descr=""/>
            <p:cNvPicPr/>
            <p:nvPr/>
          </p:nvPicPr>
          <p:blipFill>
            <a:blip r:embed="rId1"/>
            <a:stretch/>
          </p:blipFill>
          <p:spPr>
            <a:xfrm>
              <a:off x="5803920" y="167400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Grafik 13" descr=""/>
            <p:cNvPicPr/>
            <p:nvPr/>
          </p:nvPicPr>
          <p:blipFill>
            <a:blip r:embed="rId2"/>
            <a:stretch/>
          </p:blipFill>
          <p:spPr>
            <a:xfrm>
              <a:off x="5814720" y="274572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9" name="Grafik 10" descr=""/>
            <p:cNvPicPr/>
            <p:nvPr/>
          </p:nvPicPr>
          <p:blipFill>
            <a:blip r:embed="rId3"/>
            <a:stretch/>
          </p:blipFill>
          <p:spPr>
            <a:xfrm>
              <a:off x="5825520" y="381708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0" name="Grafik 14" descr=""/>
            <p:cNvPicPr/>
            <p:nvPr/>
          </p:nvPicPr>
          <p:blipFill>
            <a:blip r:embed="rId4"/>
            <a:stretch/>
          </p:blipFill>
          <p:spPr>
            <a:xfrm>
              <a:off x="5803920" y="4888800"/>
              <a:ext cx="696240" cy="615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1" name="Text Box 6"/>
          <p:cNvSpPr/>
          <p:nvPr/>
        </p:nvSpPr>
        <p:spPr>
          <a:xfrm>
            <a:off x="6692040" y="1570320"/>
            <a:ext cx="4832640" cy="39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Interkulturelle</a:t>
            </a:r>
            <a:r>
              <a:rPr b="1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b="1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ideale Vorbereitung auf die Arbeitssuche auf dem internationalen Arbeitsmarkt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 Box 5"/>
          <p:cNvSpPr/>
          <p:nvPr/>
        </p:nvSpPr>
        <p:spPr>
          <a:xfrm>
            <a:off x="483840" y="1570320"/>
            <a:ext cx="5147640" cy="39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du travail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Box 3"/>
          <p:cNvSpPr/>
          <p:nvPr/>
        </p:nvSpPr>
        <p:spPr>
          <a:xfrm>
            <a:off x="459360" y="2230200"/>
            <a:ext cx="5293440" cy="37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4"/>
          <p:cNvSpPr/>
          <p:nvPr/>
        </p:nvSpPr>
        <p:spPr>
          <a:xfrm>
            <a:off x="459360" y="1603080"/>
            <a:ext cx="529344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7"/>
          <p:cNvSpPr/>
          <p:nvPr/>
        </p:nvSpPr>
        <p:spPr>
          <a:xfrm>
            <a:off x="6132960" y="2191680"/>
            <a:ext cx="5446080" cy="410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Berufserfahrung durch Praktika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b="1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8"/>
          <p:cNvSpPr/>
          <p:nvPr/>
        </p:nvSpPr>
        <p:spPr>
          <a:xfrm>
            <a:off x="6132960" y="1603080"/>
            <a:ext cx="544608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682F5D3-E7F0-414C-A4BD-E89EE6476A96}" type="slidenum">
              <a:t>14</a:t>
            </a:fld>
          </a:p>
        </p:txBody>
      </p:sp>
    </p:spTree>
  </p:cSld>
  <p:transition spd="slow" advTm="4000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9360" y="7020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4"/>
          <p:cNvSpPr/>
          <p:nvPr/>
        </p:nvSpPr>
        <p:spPr>
          <a:xfrm>
            <a:off x="4692960" y="1495080"/>
            <a:ext cx="7013160" cy="18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10"/>
          <p:cNvSpPr/>
          <p:nvPr/>
        </p:nvSpPr>
        <p:spPr>
          <a:xfrm>
            <a:off x="1477800" y="164628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59AAB818-D986-4F7D-99E2-1C5D0FCFB466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4"/>
          <p:cNvSpPr/>
          <p:nvPr/>
        </p:nvSpPr>
        <p:spPr>
          <a:xfrm>
            <a:off x="4685760" y="3656160"/>
            <a:ext cx="7013160" cy="22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perfekte Ausbildung, um in einem internationalen Arbeitsmarkt erfolgreich zu sein und sich zu entfalten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0"/>
          <p:cNvSpPr/>
          <p:nvPr/>
        </p:nvSpPr>
        <p:spPr>
          <a:xfrm>
            <a:off x="1470600" y="400032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Bild 30" descr=""/>
          <p:cNvPicPr/>
          <p:nvPr/>
        </p:nvPicPr>
        <p:blipFill>
          <a:blip r:embed="rId1"/>
          <a:stretch/>
        </p:blipFill>
        <p:spPr>
          <a:xfrm>
            <a:off x="552960" y="443520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218" name="Bild 2" descr=""/>
          <p:cNvPicPr/>
          <p:nvPr/>
        </p:nvPicPr>
        <p:blipFill>
          <a:blip r:embed="rId2"/>
          <a:stretch/>
        </p:blipFill>
        <p:spPr>
          <a:xfrm>
            <a:off x="552960" y="205884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rafik 6" descr=""/>
          <p:cNvPicPr/>
          <p:nvPr/>
        </p:nvPicPr>
        <p:blipFill>
          <a:blip r:embed="rId1"/>
          <a:srcRect l="-2" t="10767" r="239" b="18275"/>
          <a:stretch/>
        </p:blipFill>
        <p:spPr>
          <a:xfrm>
            <a:off x="-176760" y="-116280"/>
            <a:ext cx="12462480" cy="7166880"/>
          </a:xfrm>
          <a:prstGeom prst="rect">
            <a:avLst/>
          </a:prstGeom>
          <a:ln w="0">
            <a:noFill/>
          </a:ln>
        </p:spPr>
      </p:pic>
      <p:sp>
        <p:nvSpPr>
          <p:cNvPr id="220" name="Rechteck 11"/>
          <p:cNvSpPr/>
          <p:nvPr/>
        </p:nvSpPr>
        <p:spPr>
          <a:xfrm>
            <a:off x="-176760" y="-116280"/>
            <a:ext cx="12462480" cy="716688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1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59360" y="1596600"/>
            <a:ext cx="11264760" cy="458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199 Studiengänge in 135 Partnerstädten unseres Netzwerks stehen euch zur Auswahl.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Vous pouvez choisir parmi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199 cursus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 dans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135 villes partenaires de notre réseau.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tremplin professionnel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82D33A1-1370-48E0-8E74-68D9C3EC8895}" type="slidenum">
              <a:t>16</a:t>
            </a:fld>
          </a:p>
        </p:txBody>
      </p:sp>
    </p:spTree>
  </p:cSld>
  <p:transition spd="slow" advTm="5000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/>
          </p:nvPr>
        </p:nvSpPr>
        <p:spPr>
          <a:xfrm>
            <a:off x="235080" y="131976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Comment candidater ?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235080" y="1904760"/>
            <a:ext cx="5458680" cy="169452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235080" y="371196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000" spc="-1" strike="noStrike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235080" y="4296600"/>
            <a:ext cx="5458680" cy="144828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Ansprechpartner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 an unseren Partnerinstitutionen,.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sldNum" idx="27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8149D91-D5F5-428A-81F7-F2231E11971A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Bildplatzhalter 8" descr=""/>
          <p:cNvPicPr/>
          <p:nvPr/>
        </p:nvPicPr>
        <p:blipFill>
          <a:blip r:embed="rId1"/>
          <a:srcRect l="-190" t="366" r="6940" b="-366"/>
          <a:stretch/>
        </p:blipFill>
        <p:spPr>
          <a:xfrm rot="5400000">
            <a:off x="6290280" y="965520"/>
            <a:ext cx="6883920" cy="4919760"/>
          </a:xfrm>
          <a:prstGeom prst="rect">
            <a:avLst/>
          </a:prstGeom>
          <a:ln w="0">
            <a:noFill/>
          </a:ln>
        </p:spPr>
      </p:pic>
      <p:pic>
        <p:nvPicPr>
          <p:cNvPr id="230" name="Grafik 13" descr=""/>
          <p:cNvPicPr/>
          <p:nvPr/>
        </p:nvPicPr>
        <p:blipFill>
          <a:blip r:embed="rId2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/>
          </p:nvPr>
        </p:nvSpPr>
        <p:spPr>
          <a:xfrm>
            <a:off x="452160" y="3213720"/>
            <a:ext cx="5429160" cy="11232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buNone/>
              <a:tabLst>
                <a:tab algn="l" pos="0"/>
              </a:tabLst>
            </a:pPr>
            <a:br>
              <a:rPr sz="2800"/>
            </a:br>
            <a:br>
              <a:rPr sz="2800"/>
            </a:b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 Unicode MS"/>
              </a:rPr>
              <a:t>Instagram                    LinkedIn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Grafik 2" descr=""/>
          <p:cNvPicPr/>
          <p:nvPr/>
        </p:nvPicPr>
        <p:blipFill>
          <a:blip r:embed="rId1"/>
          <a:stretch/>
        </p:blipFill>
        <p:spPr>
          <a:xfrm>
            <a:off x="235080" y="4606560"/>
            <a:ext cx="1942920" cy="1930680"/>
          </a:xfrm>
          <a:prstGeom prst="rect">
            <a:avLst/>
          </a:prstGeom>
          <a:ln w="0">
            <a:noFill/>
          </a:ln>
        </p:spPr>
      </p:pic>
      <p:pic>
        <p:nvPicPr>
          <p:cNvPr id="233" name="Bildplatzhalter 11" descr=""/>
          <p:cNvPicPr/>
          <p:nvPr/>
        </p:nvPicPr>
        <p:blipFill>
          <a:blip r:embed="rId2"/>
          <a:srcRect l="5601" t="0" r="5601" b="0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pic>
        <p:nvPicPr>
          <p:cNvPr id="234" name="Grafik 3" descr=""/>
          <p:cNvPicPr/>
          <p:nvPr/>
        </p:nvPicPr>
        <p:blipFill>
          <a:blip r:embed="rId3"/>
          <a:stretch/>
        </p:blipFill>
        <p:spPr>
          <a:xfrm>
            <a:off x="3555360" y="4517640"/>
            <a:ext cx="2108160" cy="2108160"/>
          </a:xfrm>
          <a:prstGeom prst="rect">
            <a:avLst/>
          </a:prstGeom>
          <a:ln w="0">
            <a:noFill/>
          </a:ln>
        </p:spPr>
      </p:pic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235080" y="1545120"/>
            <a:ext cx="2509560" cy="1812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hteck 10"/>
          <p:cNvSpPr/>
          <p:nvPr/>
        </p:nvSpPr>
        <p:spPr>
          <a:xfrm>
            <a:off x="2730960" y="1545120"/>
            <a:ext cx="342288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Für weitere Informationen </a:t>
            </a:r>
            <a:br>
              <a:rPr sz="2800"/>
            </a:b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und Einblicke </a:t>
            </a:r>
            <a:br>
              <a:rPr sz="2800"/>
            </a:b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folgt uns auf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uppierung 10"/>
          <p:cNvGrpSpPr/>
          <p:nvPr/>
        </p:nvGrpSpPr>
        <p:grpSpPr>
          <a:xfrm>
            <a:off x="2224080" y="1206720"/>
            <a:ext cx="7722720" cy="2340000"/>
            <a:chOff x="2224080" y="1206720"/>
            <a:chExt cx="7722720" cy="2340000"/>
          </a:xfrm>
        </p:grpSpPr>
        <p:pic>
          <p:nvPicPr>
            <p:cNvPr id="238" name="Bild 8" descr=""/>
            <p:cNvPicPr/>
            <p:nvPr/>
          </p:nvPicPr>
          <p:blipFill>
            <a:blip r:embed="rId1"/>
            <a:srcRect l="50093" t="0" r="0" b="0"/>
            <a:stretch/>
          </p:blipFill>
          <p:spPr>
            <a:xfrm>
              <a:off x="6089760" y="12067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9" name="Bild 9" descr=""/>
            <p:cNvPicPr/>
            <p:nvPr/>
          </p:nvPicPr>
          <p:blipFill>
            <a:blip r:embed="rId2"/>
            <a:srcRect l="0" t="0" r="50016" b="0"/>
            <a:stretch/>
          </p:blipFill>
          <p:spPr>
            <a:xfrm>
              <a:off x="2224080" y="12067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0" name="TextBox 50"/>
          <p:cNvSpPr/>
          <p:nvPr/>
        </p:nvSpPr>
        <p:spPr>
          <a:xfrm>
            <a:off x="6465600" y="5509440"/>
            <a:ext cx="2565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Textfeld 5"/>
          <p:cNvSpPr/>
          <p:nvPr/>
        </p:nvSpPr>
        <p:spPr>
          <a:xfrm>
            <a:off x="656640" y="5214600"/>
            <a:ext cx="515088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Bild 6" descr=""/>
          <p:cNvPicPr/>
          <p:nvPr/>
        </p:nvPicPr>
        <p:blipFill>
          <a:blip r:embed="rId3"/>
          <a:stretch/>
        </p:blipFill>
        <p:spPr>
          <a:xfrm>
            <a:off x="656640" y="3912120"/>
            <a:ext cx="594360" cy="568440"/>
          </a:xfrm>
          <a:prstGeom prst="rect">
            <a:avLst/>
          </a:prstGeom>
          <a:ln w="0">
            <a:noFill/>
          </a:ln>
        </p:spPr>
      </p:pic>
      <p:pic>
        <p:nvPicPr>
          <p:cNvPr id="243" name="Bild 7" descr="qr-code.png"/>
          <p:cNvPicPr/>
          <p:nvPr/>
        </p:nvPicPr>
        <p:blipFill>
          <a:blip r:embed="rId4"/>
          <a:stretch/>
        </p:blipFill>
        <p:spPr>
          <a:xfrm>
            <a:off x="8669160" y="5563800"/>
            <a:ext cx="918720" cy="918720"/>
          </a:xfrm>
          <a:prstGeom prst="rect">
            <a:avLst/>
          </a:prstGeom>
          <a:ln w="0">
            <a:noFill/>
          </a:ln>
        </p:spPr>
      </p:pic>
      <p:sp>
        <p:nvSpPr>
          <p:cNvPr id="244" name="Textfeld 14"/>
          <p:cNvSpPr/>
          <p:nvPr/>
        </p:nvSpPr>
        <p:spPr>
          <a:xfrm>
            <a:off x="656640" y="4683240"/>
            <a:ext cx="39117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4880" cy="1381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info@dfh-ufa.org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6"/>
              </a:rPr>
              <a:t>www.dfh-ufa.org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Grafik 15" descr=""/>
          <p:cNvPicPr/>
          <p:nvPr/>
        </p:nvPicPr>
        <p:blipFill>
          <a:blip r:embed="rId7"/>
          <a:srcRect l="0" t="1359" r="19905" b="0"/>
          <a:stretch/>
        </p:blipFill>
        <p:spPr>
          <a:xfrm>
            <a:off x="6408000" y="5935320"/>
            <a:ext cx="1798200" cy="523080"/>
          </a:xfrm>
          <a:prstGeom prst="rect">
            <a:avLst/>
          </a:prstGeom>
          <a:ln w="0">
            <a:noFill/>
          </a:ln>
        </p:spPr>
      </p:pic>
    </p:spTree>
  </p:cSld>
  <p:transition spd="slow" advTm="6000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platzhalter 4" descr=""/>
          <p:cNvPicPr/>
          <p:nvPr/>
        </p:nvPicPr>
        <p:blipFill>
          <a:blip r:embed="rId1"/>
          <a:srcRect l="14610" t="0" r="14610" b="0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/>
          </p:nvPr>
        </p:nvSpPr>
        <p:spPr>
          <a:xfrm>
            <a:off x="783720" y="1262160"/>
            <a:ext cx="4898520" cy="1714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 université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783720" y="3588480"/>
            <a:ext cx="4898520" cy="17467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rafik 3" descr=""/>
          <p:cNvPicPr/>
          <p:nvPr/>
        </p:nvPicPr>
        <p:blipFill>
          <a:blip r:embed="rId2"/>
          <a:srcRect l="0" t="13046" r="0" b="11871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L’UFA en bref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auf einen Blick: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4"/>
          <p:cNvSpPr/>
          <p:nvPr/>
        </p:nvSpPr>
        <p:spPr>
          <a:xfrm>
            <a:off x="4692960" y="1753200"/>
            <a:ext cx="7013160" cy="140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d’enseignement supérieur dans 135 villes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l’Europe et au delà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10"/>
          <p:cNvSpPr/>
          <p:nvPr/>
        </p:nvSpPr>
        <p:spPr>
          <a:xfrm>
            <a:off x="1477800" y="165852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F1E5B122-F1E9-4F6D-B2EE-FB346FE3266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692960" y="3706560"/>
            <a:ext cx="7013160" cy="17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1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1600"/>
            </a:b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b="1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135 Städten </a:t>
            </a: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77800" y="380844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Bild 30" descr=""/>
          <p:cNvPicPr/>
          <p:nvPr/>
        </p:nvPicPr>
        <p:blipFill>
          <a:blip r:embed="rId1"/>
          <a:stretch/>
        </p:blipFill>
        <p:spPr>
          <a:xfrm>
            <a:off x="567360" y="424332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128" name="Bild 2" descr=""/>
          <p:cNvPicPr/>
          <p:nvPr/>
        </p:nvPicPr>
        <p:blipFill>
          <a:blip r:embed="rId2"/>
          <a:stretch/>
        </p:blipFill>
        <p:spPr>
          <a:xfrm>
            <a:off x="560160" y="199512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31D0369E-9826-49A3-A4C0-968278446CB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2" name="Gruppieren 2"/>
          <p:cNvGrpSpPr/>
          <p:nvPr/>
        </p:nvGrpSpPr>
        <p:grpSpPr>
          <a:xfrm>
            <a:off x="471600" y="1487880"/>
            <a:ext cx="10988640" cy="4218840"/>
            <a:chOff x="471600" y="1487880"/>
            <a:chExt cx="10988640" cy="4218840"/>
          </a:xfrm>
        </p:grpSpPr>
        <p:grpSp>
          <p:nvGrpSpPr>
            <p:cNvPr id="133" name="Gruppierung 13"/>
            <p:cNvGrpSpPr/>
            <p:nvPr/>
          </p:nvGrpSpPr>
          <p:grpSpPr>
            <a:xfrm>
              <a:off x="3400920" y="1576800"/>
              <a:ext cx="8059320" cy="600480"/>
              <a:chOff x="3400920" y="1576800"/>
              <a:chExt cx="8059320" cy="600480"/>
            </a:xfrm>
          </p:grpSpPr>
          <p:sp>
            <p:nvSpPr>
              <p:cNvPr id="134" name="Textplatzhalter 35"/>
              <p:cNvSpPr/>
              <p:nvPr/>
            </p:nvSpPr>
            <p:spPr>
              <a:xfrm>
                <a:off x="3400920" y="15768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établissements français, allemands et internationaux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Textplatzhalter 35"/>
              <p:cNvSpPr/>
              <p:nvPr/>
            </p:nvSpPr>
            <p:spPr>
              <a:xfrm>
                <a:off x="3400920" y="188316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deutsche, französische sowie internationale Hochschuleinrichtungen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6" name="Gruppierung 16"/>
            <p:cNvGrpSpPr/>
            <p:nvPr/>
          </p:nvGrpSpPr>
          <p:grpSpPr>
            <a:xfrm>
              <a:off x="3400920" y="2453040"/>
              <a:ext cx="8059320" cy="600480"/>
              <a:chOff x="3400920" y="2453040"/>
              <a:chExt cx="8059320" cy="600480"/>
            </a:xfrm>
          </p:grpSpPr>
          <p:sp>
            <p:nvSpPr>
              <p:cNvPr id="137" name="Textplatzhalter 35"/>
              <p:cNvSpPr/>
              <p:nvPr/>
            </p:nvSpPr>
            <p:spPr>
              <a:xfrm>
                <a:off x="3400920" y="24530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cursus intégrés dans plus de 20 disciplines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Textplatzhalter 35"/>
              <p:cNvSpPr/>
              <p:nvPr/>
            </p:nvSpPr>
            <p:spPr>
              <a:xfrm>
                <a:off x="3400920" y="27594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integrierte Studiengänge in über 20 Fachbereichen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9" name="Gruppierung 19"/>
            <p:cNvGrpSpPr/>
            <p:nvPr/>
          </p:nvGrpSpPr>
          <p:grpSpPr>
            <a:xfrm>
              <a:off x="3400920" y="3329280"/>
              <a:ext cx="8059320" cy="600480"/>
              <a:chOff x="3400920" y="3329280"/>
              <a:chExt cx="8059320" cy="600480"/>
            </a:xfrm>
          </p:grpSpPr>
          <p:sp>
            <p:nvSpPr>
              <p:cNvPr id="140" name="Textplatzhalter 35"/>
              <p:cNvSpPr/>
              <p:nvPr/>
            </p:nvSpPr>
            <p:spPr>
              <a:xfrm>
                <a:off x="3400920" y="33292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étudiant*es actuellement inscrit*es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Textplatzhalter 35"/>
              <p:cNvSpPr/>
              <p:nvPr/>
            </p:nvSpPr>
            <p:spPr>
              <a:xfrm>
                <a:off x="3400920" y="36356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aktuell eingeschriebene Studierende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" name="Gruppierung 22"/>
            <p:cNvGrpSpPr/>
            <p:nvPr/>
          </p:nvGrpSpPr>
          <p:grpSpPr>
            <a:xfrm>
              <a:off x="3400200" y="4205520"/>
              <a:ext cx="8060040" cy="600480"/>
              <a:chOff x="3400200" y="4205520"/>
              <a:chExt cx="8060040" cy="600480"/>
            </a:xfrm>
          </p:grpSpPr>
          <p:sp>
            <p:nvSpPr>
              <p:cNvPr id="143" name="Textplatzhalter 35"/>
              <p:cNvSpPr/>
              <p:nvPr/>
            </p:nvSpPr>
            <p:spPr>
              <a:xfrm>
                <a:off x="3400200" y="420552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diplômé*es depuis notre fondation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" name="Textplatzhalter 35"/>
              <p:cNvSpPr/>
              <p:nvPr/>
            </p:nvSpPr>
            <p:spPr>
              <a:xfrm>
                <a:off x="3400200" y="451188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Absolvent*innen seit unserer Gründung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5" name="Gruppierung 34"/>
            <p:cNvGrpSpPr/>
            <p:nvPr/>
          </p:nvGrpSpPr>
          <p:grpSpPr>
            <a:xfrm>
              <a:off x="3400920" y="5082120"/>
              <a:ext cx="8059320" cy="600480"/>
              <a:chOff x="3400920" y="5082120"/>
              <a:chExt cx="8059320" cy="600480"/>
            </a:xfrm>
          </p:grpSpPr>
          <p:sp>
            <p:nvSpPr>
              <p:cNvPr id="146" name="Textplatzhalter 35"/>
              <p:cNvSpPr/>
              <p:nvPr/>
            </p:nvSpPr>
            <p:spPr>
              <a:xfrm>
                <a:off x="3400920" y="508212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docteur*es bi- et trinationaux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7" name="Textplatzhalter 35"/>
              <p:cNvSpPr/>
              <p:nvPr/>
            </p:nvSpPr>
            <p:spPr>
              <a:xfrm>
                <a:off x="3400920" y="53884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bi- und Trinationale Promovierte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48" name="Grafik 15" descr=""/>
            <p:cNvPicPr/>
            <p:nvPr/>
          </p:nvPicPr>
          <p:blipFill>
            <a:blip r:embed="rId1"/>
            <a:stretch/>
          </p:blipFill>
          <p:spPr>
            <a:xfrm>
              <a:off x="2590920" y="152280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Grafik 14" descr=""/>
            <p:cNvPicPr/>
            <p:nvPr/>
          </p:nvPicPr>
          <p:blipFill>
            <a:blip r:embed="rId2"/>
            <a:stretch/>
          </p:blipFill>
          <p:spPr>
            <a:xfrm>
              <a:off x="2590920" y="326592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0" name="Grafik 3" descr=""/>
            <p:cNvPicPr/>
            <p:nvPr/>
          </p:nvPicPr>
          <p:blipFill>
            <a:blip r:embed="rId3"/>
            <a:stretch/>
          </p:blipFill>
          <p:spPr>
            <a:xfrm>
              <a:off x="2590920" y="413748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1" name="Grafik 1" descr=""/>
            <p:cNvPicPr/>
            <p:nvPr/>
          </p:nvPicPr>
          <p:blipFill>
            <a:blip r:embed="rId4"/>
            <a:stretch/>
          </p:blipFill>
          <p:spPr>
            <a:xfrm>
              <a:off x="2590920" y="500904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TextBox 6"/>
            <p:cNvSpPr/>
            <p:nvPr/>
          </p:nvSpPr>
          <p:spPr>
            <a:xfrm>
              <a:off x="1323000" y="2354760"/>
              <a:ext cx="101556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7" name="Gruppierung 10"/>
          <p:cNvGrpSpPr/>
          <p:nvPr/>
        </p:nvGrpSpPr>
        <p:grpSpPr>
          <a:xfrm>
            <a:off x="3945600" y="3706920"/>
            <a:ext cx="7722720" cy="2340000"/>
            <a:chOff x="3945600" y="3706920"/>
            <a:chExt cx="7722720" cy="2340000"/>
          </a:xfrm>
        </p:grpSpPr>
        <p:pic>
          <p:nvPicPr>
            <p:cNvPr id="158" name="Bild 8" descr=""/>
            <p:cNvPicPr/>
            <p:nvPr/>
          </p:nvPicPr>
          <p:blipFill>
            <a:blip r:embed="rId5"/>
            <a:srcRect l="50093" t="0" r="0" b="0"/>
            <a:stretch/>
          </p:blipFill>
          <p:spPr>
            <a:xfrm>
              <a:off x="7811280" y="37069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9" name="Bild 9" descr=""/>
            <p:cNvPicPr/>
            <p:nvPr/>
          </p:nvPicPr>
          <p:blipFill>
            <a:blip r:embed="rId6">
              <a:lum contrast="20000"/>
            </a:blip>
            <a:srcRect l="0" t="0" r="50016" b="0"/>
            <a:stretch/>
          </p:blipFill>
          <p:spPr>
            <a:xfrm>
              <a:off x="3945600" y="37069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0" name="Grafik 37" descr=""/>
          <p:cNvPicPr/>
          <p:nvPr/>
        </p:nvPicPr>
        <p:blipFill>
          <a:blip r:embed="rId7"/>
          <a:stretch/>
        </p:blipFill>
        <p:spPr>
          <a:xfrm>
            <a:off x="2590920" y="2394360"/>
            <a:ext cx="693720" cy="69516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235080" y="1299600"/>
            <a:ext cx="571176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235080" y="3781440"/>
            <a:ext cx="571176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sldNum" idx="23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CE0750F-6B5D-44A3-AE2B-E8340BEFEBD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144840" y="1299600"/>
            <a:ext cx="5478840" cy="2118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de ses diplômé*e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6144840" y="3781440"/>
            <a:ext cx="5495760" cy="2443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1800"/>
            </a:b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rcRect l="0" t="3454" r="0" b="30915"/>
          <a:stretch/>
        </p:blipFill>
        <p:spPr>
          <a:xfrm>
            <a:off x="4812840" y="360"/>
            <a:ext cx="7377120" cy="685440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429840" y="2073240"/>
            <a:ext cx="4577760" cy="20588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réseau :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135 villes universitaires 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29840" y="4528080"/>
            <a:ext cx="4577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 Netzwerk: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000" spc="-1" strike="noStrike">
                <a:solidFill>
                  <a:schemeClr val="accent2"/>
                </a:solidFill>
                <a:latin typeface="Arial"/>
                <a:ea typeface="Arial Unicode MS"/>
              </a:rPr>
              <a:t>135 Universitäts-städte zur Auswahl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sldNum" idx="24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A65AF5-6164-45CC-AA81-C64D43E3941D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"/>
          <p:cNvSpPr/>
          <p:nvPr/>
        </p:nvSpPr>
        <p:spPr>
          <a:xfrm>
            <a:off x="5040000" y="36000"/>
            <a:ext cx="3237480" cy="122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transition spd="slow" advTm="4000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rafik 1" descr=""/>
          <p:cNvPicPr/>
          <p:nvPr/>
        </p:nvPicPr>
        <p:blipFill>
          <a:blip r:embed="rId1"/>
          <a:srcRect l="0" t="0" r="43913" b="0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/>
          </p:nvPr>
        </p:nvSpPr>
        <p:spPr>
          <a:xfrm>
            <a:off x="429840" y="1706400"/>
            <a:ext cx="5252760" cy="11725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29840" y="3588480"/>
            <a:ext cx="5252760" cy="11725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choix immense à tous les niveaux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351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Riesenauswahl auf allen Ebenen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2240" y="1446120"/>
            <a:ext cx="5222880" cy="47185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3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Bildplatzhalter 11" descr=""/>
          <p:cNvPicPr/>
          <p:nvPr/>
        </p:nvPicPr>
        <p:blipFill>
          <a:blip r:embed="rId1"/>
          <a:stretch/>
        </p:blipFill>
        <p:spPr>
          <a:xfrm>
            <a:off x="5195160" y="1150920"/>
            <a:ext cx="8383680" cy="558792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large éventail de disciplines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breite Auswahl an Disziplinen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Grafik 154" descr=""/>
          <p:cNvPicPr/>
          <p:nvPr/>
        </p:nvPicPr>
        <p:blipFill>
          <a:blip r:embed="rId1"/>
          <a:stretch/>
        </p:blipFill>
        <p:spPr>
          <a:xfrm>
            <a:off x="459360" y="1067040"/>
            <a:ext cx="9787680" cy="5248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D934753-4EFC-4037-A26E-C60B4CE90953}" type="slidenum">
              <a:t>9</a:t>
            </a:fld>
          </a:p>
        </p:txBody>
      </p:sp>
    </p:spTree>
  </p:cSld>
  <p:transition spd="slow" advTm="5000">
    <p:push dir="u"/>
  </p:transition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DFH_Vorlage_Fr_De_Neues_Template</Template>
  <TotalTime>65</TotalTime>
  <Application>LibreOffice/7.6.7.2$Windows_X86_64 LibreOffice_project/dd47e4b30cb7dab30588d6c79c651f218165e3c5</Application>
  <AppVersion>15.0000</AppVersion>
  <Words>1392</Words>
  <Paragraphs>245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2023-09-04T16:35:15Z</dcterms:created>
  <dc:creator>Maximilian Koenigs</dc:creator>
  <dc:description/>
  <dc:language>de-DE</dc:language>
  <cp:lastModifiedBy/>
  <cp:lastPrinted>2023-05-02T09:48:39Z</cp:lastPrinted>
  <dcterms:modified xsi:type="dcterms:W3CDTF">2025-05-05T13:30:30Z</dcterms:modified>
  <cp:revision>141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