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viewProps" Target="viewProps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1725E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Arial"/>
                    <a:ea typeface="Arial Unicode M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A-447B-B71C-A932297B4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437503"/>
        <c:axId val="93514599"/>
      </c:barChart>
      <c:catAx>
        <c:axId val="7543750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404040"/>
                </a:solidFill>
                <a:latin typeface="Arial"/>
                <a:ea typeface="Arial Unicode MS"/>
              </a:defRPr>
            </a:pPr>
            <a:endParaRPr lang="de-DE"/>
          </a:p>
        </c:txPr>
        <c:crossAx val="93514599"/>
        <c:crosses val="autoZero"/>
        <c:auto val="1"/>
        <c:lblAlgn val="ctr"/>
        <c:lblOffset val="100"/>
        <c:noMultiLvlLbl val="0"/>
      </c:catAx>
      <c:valAx>
        <c:axId val="93514599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404040"/>
                </a:solidFill>
                <a:latin typeface="Arial"/>
                <a:ea typeface="Arial Unicode MS"/>
              </a:defRPr>
            </a:pPr>
            <a:endParaRPr lang="de-DE"/>
          </a:p>
        </c:txPr>
        <c:crossAx val="75437503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itter - Layouthil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D36A87C-7071-4115-A04C-11BD05547319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_Titelfolie_mit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berschrif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BB6D0798-4B04-4E93-B330-0A3170CC36CE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mit Feld WLAN Zu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8D952C87-3899-41E8-BF36-91FC7C6745B3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421C45F-70AA-42FD-874B-EAF3488CA9B7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pitelfolie / 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wischenfolie / Statement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Folie Bild un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F46EEB-634C-4F09-9B4B-02D23E1A950A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44B7E3F-2151-4D5A-97B7-1895FBF1EFFE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Folie 1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020E9AC-8EBE-4C18-9BA8-BA69245F6890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2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3E5B189-8522-41E0-8726-1A1092C687C9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mpressum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wm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wmf"/><Relationship Id="rId4" Type="http://schemas.openxmlformats.org/officeDocument/2006/relationships/image" Target="../media/image4.png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 14"/>
          <p:cNvPicPr/>
          <p:nvPr/>
        </p:nvPicPr>
        <p:blipFill>
          <a:blip r:embed="rId3"/>
          <a:srcRect t="9397" b="48669"/>
          <a:stretch/>
        </p:blipFill>
        <p:spPr>
          <a:xfrm>
            <a:off x="797400" y="0"/>
            <a:ext cx="8487360" cy="3434400"/>
          </a:xfrm>
          <a:prstGeom prst="rect">
            <a:avLst/>
          </a:prstGeom>
          <a:ln w="0">
            <a:noFill/>
          </a:ln>
        </p:spPr>
      </p:pic>
      <p:sp>
        <p:nvSpPr>
          <p:cNvPr id="29" name="Rectangle 8"/>
          <p:cNvSpPr/>
          <p:nvPr/>
        </p:nvSpPr>
        <p:spPr>
          <a:xfrm>
            <a:off x="0" y="3430440"/>
            <a:ext cx="12191400" cy="34268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2" name="Bild 11"/>
          <p:cNvPicPr/>
          <p:nvPr/>
        </p:nvPicPr>
        <p:blipFill>
          <a:blip r:embed="rId4"/>
          <a:stretch/>
        </p:blipFill>
        <p:spPr>
          <a:xfrm>
            <a:off x="9828000" y="321840"/>
            <a:ext cx="1997640" cy="662760"/>
          </a:xfrm>
          <a:prstGeom prst="rect">
            <a:avLst/>
          </a:prstGeom>
          <a:ln w="0">
            <a:noFill/>
          </a:ln>
        </p:spPr>
      </p:pic>
      <p:pic>
        <p:nvPicPr>
          <p:cNvPr id="3" name="Bild 15"/>
          <p:cNvPicPr/>
          <p:nvPr/>
        </p:nvPicPr>
        <p:blipFill>
          <a:blip r:embed="rId5"/>
          <a:srcRect t="51219" b="6888"/>
          <a:stretch/>
        </p:blipFill>
        <p:spPr>
          <a:xfrm>
            <a:off x="797400" y="3426120"/>
            <a:ext cx="8487360" cy="3431160"/>
          </a:xfrm>
          <a:prstGeom prst="rect">
            <a:avLst/>
          </a:prstGeom>
          <a:ln w="0">
            <a:noFill/>
          </a:ln>
        </p:spPr>
      </p:pic>
      <p:sp>
        <p:nvSpPr>
          <p:cNvPr id="4" name="Bogen 9"/>
          <p:cNvSpPr/>
          <p:nvPr/>
        </p:nvSpPr>
        <p:spPr>
          <a:xfrm rot="16200000" flipH="1">
            <a:off x="2065320" y="880560"/>
            <a:ext cx="730800" cy="61992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5" name="Bogen 12"/>
          <p:cNvSpPr/>
          <p:nvPr/>
        </p:nvSpPr>
        <p:spPr>
          <a:xfrm rot="5400000">
            <a:off x="3563280" y="1346760"/>
            <a:ext cx="730800" cy="109296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6" name="Oval 13"/>
          <p:cNvSpPr/>
          <p:nvPr/>
        </p:nvSpPr>
        <p:spPr>
          <a:xfrm>
            <a:off x="3904920" y="223524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16920" rIns="9000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7" name="Bogen 16"/>
          <p:cNvSpPr/>
          <p:nvPr/>
        </p:nvSpPr>
        <p:spPr>
          <a:xfrm rot="5400000">
            <a:off x="5180400" y="496080"/>
            <a:ext cx="730800" cy="109296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8" name="Oval 17"/>
          <p:cNvSpPr/>
          <p:nvPr/>
        </p:nvSpPr>
        <p:spPr>
          <a:xfrm>
            <a:off x="5522400" y="138528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16920" rIns="9000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9" name="Bogen 18"/>
          <p:cNvSpPr/>
          <p:nvPr/>
        </p:nvSpPr>
        <p:spPr>
          <a:xfrm rot="5400000">
            <a:off x="1349280" y="1681560"/>
            <a:ext cx="730800" cy="109296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0" name="Oval 19"/>
          <p:cNvSpPr/>
          <p:nvPr/>
        </p:nvSpPr>
        <p:spPr>
          <a:xfrm>
            <a:off x="1690920" y="257004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16920" rIns="9000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1" name="Abgerundetes Rechteck 20"/>
          <p:cNvSpPr/>
          <p:nvPr/>
        </p:nvSpPr>
        <p:spPr>
          <a:xfrm>
            <a:off x="1832040" y="914760"/>
            <a:ext cx="59004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mobil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Abgerundetes Rechteck 21"/>
          <p:cNvSpPr/>
          <p:nvPr/>
        </p:nvSpPr>
        <p:spPr>
          <a:xfrm>
            <a:off x="1520640" y="1956240"/>
            <a:ext cx="87516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weltoffen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Abgerundetes Rechteck 22"/>
          <p:cNvSpPr/>
          <p:nvPr/>
        </p:nvSpPr>
        <p:spPr>
          <a:xfrm>
            <a:off x="3623040" y="1627560"/>
            <a:ext cx="145728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wissenschaftlich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Oval 23"/>
          <p:cNvSpPr/>
          <p:nvPr/>
        </p:nvSpPr>
        <p:spPr>
          <a:xfrm>
            <a:off x="2408760" y="153216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16920" rIns="9000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5" name="Abgerundetes Rechteck 24"/>
          <p:cNvSpPr/>
          <p:nvPr/>
        </p:nvSpPr>
        <p:spPr>
          <a:xfrm>
            <a:off x="7535880" y="2450880"/>
            <a:ext cx="87048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exzellent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Bogen 25"/>
          <p:cNvSpPr/>
          <p:nvPr/>
        </p:nvSpPr>
        <p:spPr>
          <a:xfrm rot="16200000" flipH="1">
            <a:off x="8260200" y="2293920"/>
            <a:ext cx="705960" cy="80424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7" name="Abgerundetes Rechteck 26"/>
          <p:cNvSpPr/>
          <p:nvPr/>
        </p:nvSpPr>
        <p:spPr>
          <a:xfrm>
            <a:off x="5122080" y="2134440"/>
            <a:ext cx="103824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europäisch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Abgerundetes Rechteck 27"/>
          <p:cNvSpPr/>
          <p:nvPr/>
        </p:nvSpPr>
        <p:spPr>
          <a:xfrm>
            <a:off x="5831280" y="771480"/>
            <a:ext cx="50184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dual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Abgerundetes Rechteck 28"/>
          <p:cNvSpPr/>
          <p:nvPr/>
        </p:nvSpPr>
        <p:spPr>
          <a:xfrm>
            <a:off x="8401320" y="1605960"/>
            <a:ext cx="87048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innovativ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Bogen 29"/>
          <p:cNvSpPr/>
          <p:nvPr/>
        </p:nvSpPr>
        <p:spPr>
          <a:xfrm rot="5400000" flipV="1">
            <a:off x="5511240" y="1989000"/>
            <a:ext cx="758520" cy="84060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1" name="Oval 30"/>
          <p:cNvSpPr/>
          <p:nvPr/>
        </p:nvSpPr>
        <p:spPr>
          <a:xfrm>
            <a:off x="5875200" y="276516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16920" rIns="9000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2" name="Bogen 31"/>
          <p:cNvSpPr/>
          <p:nvPr/>
        </p:nvSpPr>
        <p:spPr>
          <a:xfrm rot="16200000" flipH="1">
            <a:off x="8565480" y="1550520"/>
            <a:ext cx="730800" cy="61992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3" name="Oval 32"/>
          <p:cNvSpPr/>
          <p:nvPr/>
        </p:nvSpPr>
        <p:spPr>
          <a:xfrm>
            <a:off x="8908560" y="2202120"/>
            <a:ext cx="47520" cy="47520"/>
          </a:xfrm>
          <a:prstGeom prst="ellipse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16920" rIns="9000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4" name="Oval 33"/>
          <p:cNvSpPr/>
          <p:nvPr/>
        </p:nvSpPr>
        <p:spPr>
          <a:xfrm>
            <a:off x="8620200" y="302508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16920" rIns="9000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5" name="Abgerundetes Rechteck 34"/>
          <p:cNvSpPr/>
          <p:nvPr/>
        </p:nvSpPr>
        <p:spPr>
          <a:xfrm>
            <a:off x="2719800" y="2471040"/>
            <a:ext cx="85968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integriert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Bogen 35"/>
          <p:cNvSpPr/>
          <p:nvPr/>
        </p:nvSpPr>
        <p:spPr>
          <a:xfrm rot="16200000" flipH="1">
            <a:off x="3438360" y="2333880"/>
            <a:ext cx="705960" cy="80424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7" name="Oval 36"/>
          <p:cNvSpPr/>
          <p:nvPr/>
        </p:nvSpPr>
        <p:spPr>
          <a:xfrm>
            <a:off x="3798360" y="306504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16920" rIns="9000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uppieren 15"/>
          <p:cNvGrpSpPr/>
          <p:nvPr/>
        </p:nvGrpSpPr>
        <p:grpSpPr>
          <a:xfrm>
            <a:off x="453960" y="320760"/>
            <a:ext cx="11276640" cy="6035760"/>
            <a:chOff x="453960" y="320760"/>
            <a:chExt cx="11276640" cy="6035760"/>
          </a:xfrm>
        </p:grpSpPr>
        <p:cxnSp>
          <p:nvCxnSpPr>
            <p:cNvPr id="68" name="Gerade Verbindung 16"/>
            <p:cNvCxnSpPr/>
            <p:nvPr/>
          </p:nvCxnSpPr>
          <p:spPr>
            <a:xfrm>
              <a:off x="457200" y="322920"/>
              <a:ext cx="11273760" cy="7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69" name="Gerade Verbindung 17"/>
            <p:cNvCxnSpPr/>
            <p:nvPr/>
          </p:nvCxnSpPr>
          <p:spPr>
            <a:xfrm>
              <a:off x="457200" y="6349680"/>
              <a:ext cx="11266920" cy="7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0" name="Gerade Verbindung 18"/>
            <p:cNvCxnSpPr/>
            <p:nvPr/>
          </p:nvCxnSpPr>
          <p:spPr>
            <a:xfrm>
              <a:off x="453960" y="320760"/>
              <a:ext cx="720" cy="603000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1" name="Gerade Verbindung 19"/>
            <p:cNvCxnSpPr/>
            <p:nvPr/>
          </p:nvCxnSpPr>
          <p:spPr>
            <a:xfrm>
              <a:off x="11730240" y="327600"/>
              <a:ext cx="720" cy="60231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2" name="Gerade Verbindung 20"/>
            <p:cNvCxnSpPr/>
            <p:nvPr/>
          </p:nvCxnSpPr>
          <p:spPr>
            <a:xfrm>
              <a:off x="6087960" y="1078560"/>
              <a:ext cx="9000" cy="52783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3" name="Gerade Verbindung 21"/>
            <p:cNvCxnSpPr/>
            <p:nvPr/>
          </p:nvCxnSpPr>
          <p:spPr>
            <a:xfrm>
              <a:off x="457200" y="1074240"/>
              <a:ext cx="11266920" cy="7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4" name="Gerade Verbindung 22"/>
            <p:cNvCxnSpPr/>
            <p:nvPr/>
          </p:nvCxnSpPr>
          <p:spPr>
            <a:xfrm>
              <a:off x="457200" y="3712680"/>
              <a:ext cx="11266920" cy="7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5" name="Gerade Verbindung 23"/>
            <p:cNvCxnSpPr/>
            <p:nvPr/>
          </p:nvCxnSpPr>
          <p:spPr>
            <a:xfrm>
              <a:off x="3275280" y="1071720"/>
              <a:ext cx="720" cy="526464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6" name="Gerade Verbindung 24"/>
            <p:cNvCxnSpPr/>
            <p:nvPr/>
          </p:nvCxnSpPr>
          <p:spPr>
            <a:xfrm>
              <a:off x="8908560" y="1071720"/>
              <a:ext cx="9720" cy="52783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</p:grpSp>
      <p:sp>
        <p:nvSpPr>
          <p:cNvPr id="77" name="PlaceHolder 1"/>
          <p:cNvSpPr>
            <a:spLocks noGrp="1"/>
          </p:cNvSpPr>
          <p:nvPr>
            <p:ph type="ftr" idx="14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ldNum" idx="15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03FBEEB-B5A3-4289-AE5D-2DAD65594BBA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dt" idx="16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8"/>
          <p:cNvSpPr/>
          <p:nvPr/>
        </p:nvSpPr>
        <p:spPr>
          <a:xfrm>
            <a:off x="0" y="3430440"/>
            <a:ext cx="12191400" cy="34268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81" name="Bild 15"/>
          <p:cNvPicPr/>
          <p:nvPr/>
        </p:nvPicPr>
        <p:blipFill>
          <a:blip r:embed="rId3"/>
          <a:srcRect t="51219" b="6888"/>
          <a:stretch/>
        </p:blipFill>
        <p:spPr>
          <a:xfrm>
            <a:off x="797400" y="3426120"/>
            <a:ext cx="8487360" cy="34311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"/>
          <p:cNvSpPr/>
          <p:nvPr/>
        </p:nvSpPr>
        <p:spPr>
          <a:xfrm>
            <a:off x="0" y="0"/>
            <a:ext cx="6101640" cy="6857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83" name="Bild 15"/>
          <p:cNvPicPr/>
          <p:nvPr/>
        </p:nvPicPr>
        <p:blipFill>
          <a:blip r:embed="rId3"/>
          <a:srcRect l="2883" t="9397" r="25301" b="6888"/>
          <a:stretch/>
        </p:blipFill>
        <p:spPr>
          <a:xfrm>
            <a:off x="0" y="0"/>
            <a:ext cx="6095160" cy="685728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Bild 17"/>
          <p:cNvPicPr/>
          <p:nvPr/>
        </p:nvPicPr>
        <p:blipFill>
          <a:blip r:embed="rId3"/>
          <a:srcRect l="-2496" t="9397" r="30683" b="6888"/>
          <a:stretch/>
        </p:blipFill>
        <p:spPr>
          <a:xfrm>
            <a:off x="0" y="0"/>
            <a:ext cx="6094800" cy="6857280"/>
          </a:xfrm>
          <a:prstGeom prst="rect">
            <a:avLst/>
          </a:prstGeom>
          <a:ln w="0">
            <a:noFill/>
          </a:ln>
        </p:spPr>
      </p:pic>
      <p:pic>
        <p:nvPicPr>
          <p:cNvPr id="87" name="Bild 12"/>
          <p:cNvPicPr/>
          <p:nvPr/>
        </p:nvPicPr>
        <p:blipFill>
          <a:blip r:embed="rId4"/>
          <a:stretch/>
        </p:blipFill>
        <p:spPr>
          <a:xfrm>
            <a:off x="457560" y="32076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Bild 17"/>
          <p:cNvPicPr/>
          <p:nvPr/>
        </p:nvPicPr>
        <p:blipFill>
          <a:blip r:embed="rId3"/>
          <a:srcRect l="-2496" t="9397" r="30683" b="6888"/>
          <a:stretch/>
        </p:blipFill>
        <p:spPr>
          <a:xfrm>
            <a:off x="0" y="0"/>
            <a:ext cx="6094800" cy="6857280"/>
          </a:xfrm>
          <a:prstGeom prst="rect">
            <a:avLst/>
          </a:prstGeom>
          <a:ln w="0">
            <a:noFill/>
          </a:ln>
        </p:spPr>
      </p:pic>
      <p:pic>
        <p:nvPicPr>
          <p:cNvPr id="91" name="Bildplatzhalter 2" descr="alumni-club-logo.png"/>
          <p:cNvPicPr/>
          <p:nvPr/>
        </p:nvPicPr>
        <p:blipFill>
          <a:blip r:embed="rId4"/>
          <a:srcRect t="12120" b="9413"/>
          <a:stretch/>
        </p:blipFill>
        <p:spPr>
          <a:xfrm>
            <a:off x="457560" y="1354320"/>
            <a:ext cx="1997640" cy="653760"/>
          </a:xfrm>
          <a:prstGeom prst="rect">
            <a:avLst/>
          </a:prstGeom>
          <a:ln w="0">
            <a:noFill/>
          </a:ln>
        </p:spPr>
      </p:pic>
      <p:pic>
        <p:nvPicPr>
          <p:cNvPr id="92" name="Bild 12"/>
          <p:cNvPicPr/>
          <p:nvPr/>
        </p:nvPicPr>
        <p:blipFill>
          <a:blip r:embed="rId5"/>
          <a:stretch/>
        </p:blipFill>
        <p:spPr>
          <a:xfrm>
            <a:off x="457560" y="320760"/>
            <a:ext cx="1997640" cy="6627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Bild 14"/>
          <p:cNvPicPr/>
          <p:nvPr/>
        </p:nvPicPr>
        <p:blipFill>
          <a:blip r:embed="rId3"/>
          <a:srcRect t="9397" b="48669"/>
          <a:stretch/>
        </p:blipFill>
        <p:spPr>
          <a:xfrm>
            <a:off x="797400" y="0"/>
            <a:ext cx="8487360" cy="3434400"/>
          </a:xfrm>
          <a:prstGeom prst="rect">
            <a:avLst/>
          </a:prstGeom>
          <a:ln w="0">
            <a:noFill/>
          </a:ln>
        </p:spPr>
      </p:pic>
      <p:sp>
        <p:nvSpPr>
          <p:cNvPr id="96" name="Rectangle 8"/>
          <p:cNvSpPr/>
          <p:nvPr/>
        </p:nvSpPr>
        <p:spPr>
          <a:xfrm>
            <a:off x="0" y="3430440"/>
            <a:ext cx="12191400" cy="34268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97" name="Bild 11"/>
          <p:cNvPicPr/>
          <p:nvPr/>
        </p:nvPicPr>
        <p:blipFill>
          <a:blip r:embed="rId4"/>
          <a:stretch/>
        </p:blipFill>
        <p:spPr>
          <a:xfrm>
            <a:off x="9828000" y="321840"/>
            <a:ext cx="1997640" cy="662760"/>
          </a:xfrm>
          <a:prstGeom prst="rect">
            <a:avLst/>
          </a:prstGeom>
          <a:ln w="0">
            <a:noFill/>
          </a:ln>
        </p:spPr>
      </p:pic>
      <p:pic>
        <p:nvPicPr>
          <p:cNvPr id="98" name="Bild 15"/>
          <p:cNvPicPr/>
          <p:nvPr/>
        </p:nvPicPr>
        <p:blipFill>
          <a:blip r:embed="rId5"/>
          <a:srcRect t="51219" b="6888"/>
          <a:stretch/>
        </p:blipFill>
        <p:spPr>
          <a:xfrm>
            <a:off x="797400" y="3426120"/>
            <a:ext cx="8487360" cy="34311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ftr" idx="17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 idx="18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59334B0-837E-4844-A057-9EC22BF8AF20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19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10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106" name="PlaceHolder 1"/>
          <p:cNvSpPr>
            <a:spLocks noGrp="1"/>
          </p:cNvSpPr>
          <p:nvPr>
            <p:ph type="ftr" idx="20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ldNum" idx="21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BDD106D-BEE2-457B-8A81-C4DE47C6F3BE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dt" idx="22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8"/>
          <p:cNvSpPr/>
          <p:nvPr/>
        </p:nvSpPr>
        <p:spPr>
          <a:xfrm>
            <a:off x="0" y="0"/>
            <a:ext cx="1791360" cy="6857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29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sldNum" idx="1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FB4B6E9-57C4-4D9E-8E3F-827B2A63CB59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8"/>
          <p:cNvSpPr/>
          <p:nvPr/>
        </p:nvSpPr>
        <p:spPr>
          <a:xfrm>
            <a:off x="0" y="0"/>
            <a:ext cx="2773800" cy="685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grpSp>
        <p:nvGrpSpPr>
          <p:cNvPr id="34" name="그룹 6"/>
          <p:cNvGrpSpPr/>
          <p:nvPr/>
        </p:nvGrpSpPr>
        <p:grpSpPr>
          <a:xfrm>
            <a:off x="1059120" y="3809880"/>
            <a:ext cx="587520" cy="586800"/>
            <a:chOff x="1059120" y="3809880"/>
            <a:chExt cx="587520" cy="586800"/>
          </a:xfrm>
        </p:grpSpPr>
        <p:sp>
          <p:nvSpPr>
            <p:cNvPr id="35" name="직사각형 7"/>
            <p:cNvSpPr/>
            <p:nvPr/>
          </p:nvSpPr>
          <p:spPr>
            <a:xfrm>
              <a:off x="1059120" y="3809880"/>
              <a:ext cx="146160" cy="58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6" name="직사각형 10"/>
            <p:cNvSpPr/>
            <p:nvPr/>
          </p:nvSpPr>
          <p:spPr>
            <a:xfrm rot="5400000">
              <a:off x="1353600" y="4103640"/>
              <a:ext cx="146160" cy="439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  <p:pic>
        <p:nvPicPr>
          <p:cNvPr id="37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"/>
          <p:cNvSpPr/>
          <p:nvPr/>
        </p:nvSpPr>
        <p:spPr>
          <a:xfrm>
            <a:off x="0" y="0"/>
            <a:ext cx="6102720" cy="685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grpSp>
        <p:nvGrpSpPr>
          <p:cNvPr id="41" name="그룹 3"/>
          <p:cNvGrpSpPr/>
          <p:nvPr/>
        </p:nvGrpSpPr>
        <p:grpSpPr>
          <a:xfrm>
            <a:off x="4937400" y="321480"/>
            <a:ext cx="587520" cy="586800"/>
            <a:chOff x="4937400" y="321480"/>
            <a:chExt cx="587520" cy="586800"/>
          </a:xfrm>
        </p:grpSpPr>
        <p:sp>
          <p:nvSpPr>
            <p:cNvPr id="42" name="직사각형 4"/>
            <p:cNvSpPr/>
            <p:nvPr/>
          </p:nvSpPr>
          <p:spPr>
            <a:xfrm rot="10800000">
              <a:off x="5378760" y="321480"/>
              <a:ext cx="146160" cy="58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3" name="직사각형 5"/>
            <p:cNvSpPr/>
            <p:nvPr/>
          </p:nvSpPr>
          <p:spPr>
            <a:xfrm rot="16200000">
              <a:off x="5084280" y="174600"/>
              <a:ext cx="146160" cy="439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44" name="그룹 6"/>
          <p:cNvGrpSpPr/>
          <p:nvPr/>
        </p:nvGrpSpPr>
        <p:grpSpPr>
          <a:xfrm>
            <a:off x="678960" y="5597640"/>
            <a:ext cx="587520" cy="586800"/>
            <a:chOff x="678960" y="5597640"/>
            <a:chExt cx="587520" cy="586800"/>
          </a:xfrm>
        </p:grpSpPr>
        <p:sp>
          <p:nvSpPr>
            <p:cNvPr id="45" name="직사각형 7"/>
            <p:cNvSpPr/>
            <p:nvPr/>
          </p:nvSpPr>
          <p:spPr>
            <a:xfrm>
              <a:off x="678960" y="5597640"/>
              <a:ext cx="146160" cy="58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6" name="직사각형 10"/>
            <p:cNvSpPr/>
            <p:nvPr/>
          </p:nvSpPr>
          <p:spPr>
            <a:xfrm rot="5400000">
              <a:off x="973440" y="5891400"/>
              <a:ext cx="146160" cy="439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ftr" idx="2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3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152D04F-A1FE-46B5-B7EA-A177F3CD75EE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ftr" idx="5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ldNum" idx="6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0AF1825-F809-433B-9260-305A9BD85EEF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dt" idx="7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56" name="PlaceHolder 1"/>
          <p:cNvSpPr>
            <a:spLocks noGrp="1"/>
          </p:cNvSpPr>
          <p:nvPr>
            <p:ph type="ftr" idx="8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ldNum" idx="9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46B16F8-4CB3-426A-A999-DA1997D7FAF0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dt" idx="10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ftr" idx="11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ldNum" idx="12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B05C908-D124-42C7-B7F3-DC71C54BF65D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dt" idx="13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8"/>
          <p:cNvSpPr/>
          <p:nvPr/>
        </p:nvSpPr>
        <p:spPr>
          <a:xfrm>
            <a:off x="0" y="0"/>
            <a:ext cx="6089400" cy="6857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64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hyperlink" Target="http://www.dfh-ufa.org/" TargetMode="External"/><Relationship Id="rId4" Type="http://schemas.openxmlformats.org/officeDocument/2006/relationships/hyperlink" Target="mailto:info@dfh-ufa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Bildplatzhalter 9"/>
          <p:cNvPicPr/>
          <p:nvPr/>
        </p:nvPicPr>
        <p:blipFill>
          <a:blip r:embed="rId2"/>
          <a:srcRect t="4279" b="4279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110" name="PlaceHolder 1"/>
          <p:cNvSpPr>
            <a:spLocks noGrp="1"/>
          </p:cNvSpPr>
          <p:nvPr>
            <p:ph/>
          </p:nvPr>
        </p:nvSpPr>
        <p:spPr>
          <a:xfrm>
            <a:off x="3031920" y="3722400"/>
            <a:ext cx="8549640" cy="11376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72000" tIns="72000" rIns="72000" bIns="0" anchor="ctr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4000" b="0" strike="noStrike" spc="-1" dirty="0">
                <a:solidFill>
                  <a:schemeClr val="lt1"/>
                </a:solidFill>
                <a:latin typeface="Arial"/>
                <a:ea typeface="Arial Unicode MS"/>
              </a:rPr>
              <a:t>Die Studiengänge der Deutsch-Französischen Hochschule (DFH)</a:t>
            </a:r>
            <a:endParaRPr lang="de-DE" sz="4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9304560" y="5069160"/>
            <a:ext cx="2277360" cy="3103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72000" tIns="36000" rIns="72000" bIns="0" anchor="ctr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[Titel Ihres Studiengangs]</a:t>
            </a:r>
            <a:endParaRPr lang="de-DE" sz="14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12" name="Gruppierung 9"/>
          <p:cNvGrpSpPr/>
          <p:nvPr/>
        </p:nvGrpSpPr>
        <p:grpSpPr>
          <a:xfrm>
            <a:off x="9458280" y="222840"/>
            <a:ext cx="2123280" cy="789840"/>
            <a:chOff x="9458280" y="222840"/>
            <a:chExt cx="2123280" cy="789840"/>
          </a:xfrm>
        </p:grpSpPr>
        <p:sp>
          <p:nvSpPr>
            <p:cNvPr id="113" name="Rechteck 8"/>
            <p:cNvSpPr/>
            <p:nvPr/>
          </p:nvSpPr>
          <p:spPr>
            <a:xfrm>
              <a:off x="9458280" y="222840"/>
              <a:ext cx="2123280" cy="789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114" name="Bild 19"/>
            <p:cNvPicPr/>
            <p:nvPr/>
          </p:nvPicPr>
          <p:blipFill>
            <a:blip r:embed="rId3"/>
            <a:stretch/>
          </p:blipFill>
          <p:spPr>
            <a:xfrm>
              <a:off x="9521280" y="286560"/>
              <a:ext cx="1997640" cy="66276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Und was sagen die DFH-Absolvent*innen dazu?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Foliennummernplatzhalter 9"/>
          <p:cNvSpPr/>
          <p:nvPr/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2031E7E1-5AAC-49A5-B804-53E55D7FCF3F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10</a:t>
            </a:fld>
            <a:endParaRPr lang="de-DE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platzhalter 35"/>
          <p:cNvSpPr/>
          <p:nvPr/>
        </p:nvSpPr>
        <p:spPr>
          <a:xfrm>
            <a:off x="3397320" y="1582200"/>
            <a:ext cx="8061840" cy="55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Der Absolvent*innen sehen in ihrem deutsch-französischen Doppeldiplom einen Vorteil für das Bewerbungsverfahren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Textplatzhalter 35"/>
          <p:cNvSpPr/>
          <p:nvPr/>
        </p:nvSpPr>
        <p:spPr>
          <a:xfrm>
            <a:off x="3397320" y="2875320"/>
            <a:ext cx="806184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Der DFH-Absolvent*innen fanden innerhalb von drei Monaten eine adäquate Arbeitsstelle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Textplatzhalter 35"/>
          <p:cNvSpPr/>
          <p:nvPr/>
        </p:nvSpPr>
        <p:spPr>
          <a:xfrm>
            <a:off x="3397320" y="4191480"/>
            <a:ext cx="8061840" cy="48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Der Absolvent*innen würden zukünftig Studierenden einen integrierten deutsch-französischen Studiengang empfehlen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Textplatzhalter 35"/>
          <p:cNvSpPr/>
          <p:nvPr/>
        </p:nvSpPr>
        <p:spPr>
          <a:xfrm>
            <a:off x="2611080" y="5718960"/>
            <a:ext cx="8061840" cy="51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Bessere Karrierechancen auf dem deutschen, französischen und internationalen Arbeitsmarkt!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Box 6"/>
          <p:cNvSpPr/>
          <p:nvPr/>
        </p:nvSpPr>
        <p:spPr>
          <a:xfrm>
            <a:off x="1115640" y="1493640"/>
            <a:ext cx="1220040" cy="73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72%</a:t>
            </a:r>
            <a:endParaRPr lang="de-DE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Box 6"/>
          <p:cNvSpPr/>
          <p:nvPr/>
        </p:nvSpPr>
        <p:spPr>
          <a:xfrm>
            <a:off x="1115640" y="2795400"/>
            <a:ext cx="1220040" cy="73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68%</a:t>
            </a:r>
            <a:endParaRPr lang="de-DE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xtBox 6"/>
          <p:cNvSpPr/>
          <p:nvPr/>
        </p:nvSpPr>
        <p:spPr>
          <a:xfrm>
            <a:off x="1115640" y="4063680"/>
            <a:ext cx="1220040" cy="73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93%</a:t>
            </a:r>
            <a:endParaRPr lang="de-DE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feil nach rechts 2"/>
          <p:cNvSpPr/>
          <p:nvPr/>
        </p:nvSpPr>
        <p:spPr>
          <a:xfrm>
            <a:off x="1109880" y="5718960"/>
            <a:ext cx="1087200" cy="561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/>
          </p:nvPr>
        </p:nvSpPr>
        <p:spPr>
          <a:xfrm>
            <a:off x="2976120" y="3254760"/>
            <a:ext cx="7420320" cy="10868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Vorstellung des Studiengangs 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„[IHR STUDIENGANG]“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1520280" y="2955240"/>
            <a:ext cx="1140480" cy="10303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0" anchor="ctr">
            <a:noAutofit/>
          </a:bodyPr>
          <a:lstStyle/>
          <a:p>
            <a:pPr indent="0" algn="ct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02</a:t>
            </a:r>
            <a:endParaRPr lang="de-DE" sz="80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04" name="그룹 3"/>
          <p:cNvGrpSpPr/>
          <p:nvPr/>
        </p:nvGrpSpPr>
        <p:grpSpPr>
          <a:xfrm>
            <a:off x="9243720" y="2641680"/>
            <a:ext cx="587520" cy="586800"/>
            <a:chOff x="9243720" y="2641680"/>
            <a:chExt cx="587520" cy="586800"/>
          </a:xfrm>
        </p:grpSpPr>
        <p:sp>
          <p:nvSpPr>
            <p:cNvPr id="205" name="직사각형 4"/>
            <p:cNvSpPr/>
            <p:nvPr/>
          </p:nvSpPr>
          <p:spPr>
            <a:xfrm rot="10800000">
              <a:off x="9685080" y="2641680"/>
              <a:ext cx="146160" cy="58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6" name="직사각형 5"/>
            <p:cNvSpPr/>
            <p:nvPr/>
          </p:nvSpPr>
          <p:spPr>
            <a:xfrm rot="16200000">
              <a:off x="9390600" y="2494800"/>
              <a:ext cx="146160" cy="439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/>
          </p:nvPr>
        </p:nvSpPr>
        <p:spPr>
          <a:xfrm>
            <a:off x="493920" y="4359600"/>
            <a:ext cx="5255280" cy="11750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[TITEL IHRES STUDIENGANGS]</a:t>
            </a:r>
            <a:endParaRPr lang="de-DE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Rechteck 4"/>
          <p:cNvSpPr/>
          <p:nvPr/>
        </p:nvSpPr>
        <p:spPr>
          <a:xfrm>
            <a:off x="6930360" y="3240360"/>
            <a:ext cx="1603440" cy="14389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HOCHSCHULE DEUTSCHLAND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Rechteck 6"/>
          <p:cNvSpPr/>
          <p:nvPr/>
        </p:nvSpPr>
        <p:spPr>
          <a:xfrm>
            <a:off x="9889920" y="3240360"/>
            <a:ext cx="1603440" cy="14389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HOCHSCHULE FRANKREICH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Textfeld 5"/>
          <p:cNvSpPr/>
          <p:nvPr/>
        </p:nvSpPr>
        <p:spPr>
          <a:xfrm>
            <a:off x="6930360" y="4800240"/>
            <a:ext cx="16034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NAME HS D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Textfeld 8"/>
          <p:cNvSpPr/>
          <p:nvPr/>
        </p:nvSpPr>
        <p:spPr>
          <a:xfrm>
            <a:off x="9889920" y="4803120"/>
            <a:ext cx="16034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NAME HS F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2" name="Gerader Verbinder 9"/>
          <p:cNvCxnSpPr>
            <a:stCxn id="208" idx="3"/>
            <a:endCxn id="209" idx="1"/>
          </p:cNvCxnSpPr>
          <p:nvPr/>
        </p:nvCxnSpPr>
        <p:spPr>
          <a:xfrm>
            <a:off x="8533800" y="3959640"/>
            <a:ext cx="1356480" cy="360"/>
          </a:xfrm>
          <a:prstGeom prst="straightConnector1">
            <a:avLst/>
          </a:prstGeom>
          <a:ln w="0">
            <a:solidFill>
              <a:srgbClr val="81725E"/>
            </a:solidFill>
            <a:prstDash val="lgDash"/>
          </a:ln>
        </p:spPr>
      </p:cxnSp>
      <p:sp>
        <p:nvSpPr>
          <p:cNvPr id="213" name="Rechteck 12"/>
          <p:cNvSpPr/>
          <p:nvPr/>
        </p:nvSpPr>
        <p:spPr>
          <a:xfrm>
            <a:off x="8409960" y="677880"/>
            <a:ext cx="1603440" cy="14389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GGF. LOGO HOCHSCHULE DRITTLAND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feld 14"/>
          <p:cNvSpPr/>
          <p:nvPr/>
        </p:nvSpPr>
        <p:spPr>
          <a:xfrm>
            <a:off x="8409960" y="2154240"/>
            <a:ext cx="16034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NAME HS DRITTLAND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5" name="Gerader Verbinder 15"/>
          <p:cNvCxnSpPr>
            <a:stCxn id="213" idx="1"/>
            <a:endCxn id="208" idx="0"/>
          </p:cNvCxnSpPr>
          <p:nvPr/>
        </p:nvCxnSpPr>
        <p:spPr>
          <a:xfrm flipH="1">
            <a:off x="7732080" y="1397160"/>
            <a:ext cx="678240" cy="1843560"/>
          </a:xfrm>
          <a:prstGeom prst="straightConnector1">
            <a:avLst/>
          </a:prstGeom>
          <a:ln w="0">
            <a:solidFill>
              <a:srgbClr val="81725E"/>
            </a:solidFill>
            <a:prstDash val="lgDash"/>
          </a:ln>
        </p:spPr>
      </p:cxnSp>
      <p:cxnSp>
        <p:nvCxnSpPr>
          <p:cNvPr id="216" name="Gerader Verbinder 18"/>
          <p:cNvCxnSpPr>
            <a:stCxn id="213" idx="3"/>
            <a:endCxn id="209" idx="0"/>
          </p:cNvCxnSpPr>
          <p:nvPr/>
        </p:nvCxnSpPr>
        <p:spPr>
          <a:xfrm>
            <a:off x="10013400" y="1397160"/>
            <a:ext cx="678600" cy="1843560"/>
          </a:xfrm>
          <a:prstGeom prst="straightConnector1">
            <a:avLst/>
          </a:prstGeom>
          <a:ln w="0">
            <a:solidFill>
              <a:srgbClr val="81725E"/>
            </a:solidFill>
            <a:prstDash val="lgDash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[TITEL IHRES STUDIENGANGS] - Übersicht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8" name="Rechteck 5"/>
          <p:cNvSpPr/>
          <p:nvPr/>
        </p:nvSpPr>
        <p:spPr>
          <a:xfrm>
            <a:off x="459360" y="1235160"/>
            <a:ext cx="1208160" cy="10843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HOCH-SCHULE DEUTSCH-LAND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Textfeld 6"/>
          <p:cNvSpPr/>
          <p:nvPr/>
        </p:nvSpPr>
        <p:spPr>
          <a:xfrm>
            <a:off x="1924920" y="1454400"/>
            <a:ext cx="7055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[Abschluss in Deutschland]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[Ansprechpartner*in in Deutschland]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Rechteck 7"/>
          <p:cNvSpPr/>
          <p:nvPr/>
        </p:nvSpPr>
        <p:spPr>
          <a:xfrm>
            <a:off x="459360" y="4570920"/>
            <a:ext cx="1208160" cy="10843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HOCH-SCHULE FRANK-REICH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Textfeld 8"/>
          <p:cNvSpPr/>
          <p:nvPr/>
        </p:nvSpPr>
        <p:spPr>
          <a:xfrm>
            <a:off x="1924920" y="4792320"/>
            <a:ext cx="7055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[Abschluss in Frankreich]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[Ansprechpartner*in in Frankreich]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" name="Bildplatzhalter 11" descr="e832b10f2dfc003ecd0b4204e2445b97e674e2dd1eb8174096_1920.jpg"/>
          <p:cNvPicPr/>
          <p:nvPr/>
        </p:nvPicPr>
        <p:blipFill>
          <a:blip r:embed="rId2"/>
          <a:srcRect l="20368" r="20368"/>
          <a:stretch/>
        </p:blipFill>
        <p:spPr>
          <a:xfrm>
            <a:off x="6102360" y="3368880"/>
            <a:ext cx="6088680" cy="3488400"/>
          </a:xfrm>
          <a:prstGeom prst="rect">
            <a:avLst/>
          </a:prstGeom>
          <a:ln w="0">
            <a:noFill/>
          </a:ln>
        </p:spPr>
      </p:pic>
      <p:pic>
        <p:nvPicPr>
          <p:cNvPr id="223" name="Bildplatzhalter 11" descr="e832b10f2dfc003ecd0b4204e2445b97e674e2dd1eb8174096_1920.jpg"/>
          <p:cNvPicPr/>
          <p:nvPr/>
        </p:nvPicPr>
        <p:blipFill>
          <a:blip r:embed="rId2"/>
          <a:srcRect l="20368" r="20368"/>
          <a:stretch/>
        </p:blipFill>
        <p:spPr>
          <a:xfrm>
            <a:off x="6102360" y="0"/>
            <a:ext cx="6088680" cy="3368160"/>
          </a:xfrm>
          <a:prstGeom prst="rect">
            <a:avLst/>
          </a:prstGeom>
          <a:ln w="0">
            <a:noFill/>
          </a:ln>
        </p:spPr>
      </p:pic>
      <p:sp>
        <p:nvSpPr>
          <p:cNvPr id="224" name="Rechteck 13"/>
          <p:cNvSpPr/>
          <p:nvPr/>
        </p:nvSpPr>
        <p:spPr>
          <a:xfrm rot="20578200">
            <a:off x="6388200" y="1519200"/>
            <a:ext cx="55152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BILD DER HOCHSCHULE IN DEUTSCHLAND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Rechteck 14"/>
          <p:cNvSpPr/>
          <p:nvPr/>
        </p:nvSpPr>
        <p:spPr>
          <a:xfrm rot="20578200">
            <a:off x="6606720" y="5080680"/>
            <a:ext cx="52588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BILD DER HOCHSCHULE IN FRANKREICH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Ellipse 15"/>
          <p:cNvSpPr/>
          <p:nvPr/>
        </p:nvSpPr>
        <p:spPr>
          <a:xfrm>
            <a:off x="9933480" y="161280"/>
            <a:ext cx="2235960" cy="532800"/>
          </a:xfrm>
          <a:prstGeom prst="ellipse">
            <a:avLst/>
          </a:prstGeom>
          <a:solidFill>
            <a:srgbClr val="188CE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de-DE" sz="18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Alternative 1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AACD6A46-C893-4F64-A8A6-B4B0FD8DB0DB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[TITEL IHRES STUDIENGANGS] - Übersicht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Rechteck 5"/>
          <p:cNvSpPr/>
          <p:nvPr/>
        </p:nvSpPr>
        <p:spPr>
          <a:xfrm>
            <a:off x="459360" y="1235160"/>
            <a:ext cx="1208160" cy="10843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HOCH-SCHULE DEUTSCH-LAND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Textfeld 6"/>
          <p:cNvSpPr/>
          <p:nvPr/>
        </p:nvSpPr>
        <p:spPr>
          <a:xfrm>
            <a:off x="1924920" y="1454400"/>
            <a:ext cx="7055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[Studienmöglichkeit im Bachelor]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[Studienmöglichkeit im Master]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Rechteck 7"/>
          <p:cNvSpPr/>
          <p:nvPr/>
        </p:nvSpPr>
        <p:spPr>
          <a:xfrm>
            <a:off x="459360" y="4570920"/>
            <a:ext cx="1208160" cy="10843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HOCH-SCHULE FRANK-REICH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Bildplatzhalter 11" descr="e832b10f2dfc003ecd0b4204e2445b97e674e2dd1eb8174096_1920.jpg"/>
          <p:cNvPicPr/>
          <p:nvPr/>
        </p:nvPicPr>
        <p:blipFill>
          <a:blip r:embed="rId2"/>
          <a:srcRect l="20368" r="20368"/>
          <a:stretch/>
        </p:blipFill>
        <p:spPr>
          <a:xfrm>
            <a:off x="6102360" y="3368880"/>
            <a:ext cx="6088680" cy="3488400"/>
          </a:xfrm>
          <a:prstGeom prst="rect">
            <a:avLst/>
          </a:prstGeom>
          <a:ln w="0">
            <a:noFill/>
          </a:ln>
        </p:spPr>
      </p:pic>
      <p:pic>
        <p:nvPicPr>
          <p:cNvPr id="232" name="Bildplatzhalter 11" descr="e832b10f2dfc003ecd0b4204e2445b97e674e2dd1eb8174096_1920.jpg"/>
          <p:cNvPicPr/>
          <p:nvPr/>
        </p:nvPicPr>
        <p:blipFill>
          <a:blip r:embed="rId2"/>
          <a:srcRect l="20368" r="20368"/>
          <a:stretch/>
        </p:blipFill>
        <p:spPr>
          <a:xfrm>
            <a:off x="6102360" y="0"/>
            <a:ext cx="6088680" cy="3368160"/>
          </a:xfrm>
          <a:prstGeom prst="rect">
            <a:avLst/>
          </a:prstGeom>
          <a:ln w="0">
            <a:noFill/>
          </a:ln>
        </p:spPr>
      </p:pic>
      <p:sp>
        <p:nvSpPr>
          <p:cNvPr id="233" name="Rechteck 13"/>
          <p:cNvSpPr/>
          <p:nvPr/>
        </p:nvSpPr>
        <p:spPr>
          <a:xfrm rot="20578200">
            <a:off x="6388200" y="1519200"/>
            <a:ext cx="55152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BILD DER HOCHSCHULE IN DEUTSCHLAND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Rechteck 14"/>
          <p:cNvSpPr/>
          <p:nvPr/>
        </p:nvSpPr>
        <p:spPr>
          <a:xfrm rot="20578200">
            <a:off x="6606720" y="5080680"/>
            <a:ext cx="52588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BILD DER HOCHSCHULE IN FRANKREICH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Ellipse 15"/>
          <p:cNvSpPr/>
          <p:nvPr/>
        </p:nvSpPr>
        <p:spPr>
          <a:xfrm>
            <a:off x="9933480" y="161280"/>
            <a:ext cx="2235960" cy="532800"/>
          </a:xfrm>
          <a:prstGeom prst="ellipse">
            <a:avLst/>
          </a:prstGeom>
          <a:solidFill>
            <a:srgbClr val="188CE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de-DE" sz="18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Alternative 2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Textfeld 16"/>
          <p:cNvSpPr/>
          <p:nvPr/>
        </p:nvSpPr>
        <p:spPr>
          <a:xfrm>
            <a:off x="1924920" y="4823280"/>
            <a:ext cx="7055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[Studienmöglichkeit im Bachelor]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[Studienmöglichkeit im Master]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B576CC43-902A-46E0-9522-22CFEDEB64EA}" type="slidenum"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[TITEL IHRES STUDIENGANGS] – Inhalte und Abläufe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59360" y="3598560"/>
            <a:ext cx="11274120" cy="24415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[Studieninhalte]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[Wahlmöglichkeiten]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[Abschlussarbeit]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[Praktika]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[Sprachvorbereitung]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[Besonderheiten]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[Studiengebühren/ Semesterbeiträge]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39" name="Gruppieren 6"/>
          <p:cNvGrpSpPr/>
          <p:nvPr/>
        </p:nvGrpSpPr>
        <p:grpSpPr>
          <a:xfrm>
            <a:off x="890280" y="1338480"/>
            <a:ext cx="1296360" cy="1630800"/>
            <a:chOff x="890280" y="1338480"/>
            <a:chExt cx="1296360" cy="1630800"/>
          </a:xfrm>
        </p:grpSpPr>
        <p:sp>
          <p:nvSpPr>
            <p:cNvPr id="240" name="Rechteck 4"/>
            <p:cNvSpPr/>
            <p:nvPr/>
          </p:nvSpPr>
          <p:spPr>
            <a:xfrm>
              <a:off x="89028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1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1" name="Rechteck 5"/>
            <p:cNvSpPr/>
            <p:nvPr/>
          </p:nvSpPr>
          <p:spPr>
            <a:xfrm>
              <a:off x="89028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2" name="Gruppieren 7"/>
          <p:cNvGrpSpPr/>
          <p:nvPr/>
        </p:nvGrpSpPr>
        <p:grpSpPr>
          <a:xfrm>
            <a:off x="2409840" y="1338480"/>
            <a:ext cx="1296360" cy="1630800"/>
            <a:chOff x="2409840" y="1338480"/>
            <a:chExt cx="1296360" cy="1630800"/>
          </a:xfrm>
        </p:grpSpPr>
        <p:sp>
          <p:nvSpPr>
            <p:cNvPr id="243" name="Rechteck 8"/>
            <p:cNvSpPr/>
            <p:nvPr/>
          </p:nvSpPr>
          <p:spPr>
            <a:xfrm>
              <a:off x="240984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2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Rechteck 9"/>
            <p:cNvSpPr/>
            <p:nvPr/>
          </p:nvSpPr>
          <p:spPr>
            <a:xfrm>
              <a:off x="240984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5" name="Gruppieren 10"/>
          <p:cNvGrpSpPr/>
          <p:nvPr/>
        </p:nvGrpSpPr>
        <p:grpSpPr>
          <a:xfrm>
            <a:off x="3929040" y="1338480"/>
            <a:ext cx="1296360" cy="1630800"/>
            <a:chOff x="3929040" y="1338480"/>
            <a:chExt cx="1296360" cy="1630800"/>
          </a:xfrm>
        </p:grpSpPr>
        <p:sp>
          <p:nvSpPr>
            <p:cNvPr id="246" name="Rechteck 11"/>
            <p:cNvSpPr/>
            <p:nvPr/>
          </p:nvSpPr>
          <p:spPr>
            <a:xfrm>
              <a:off x="392904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3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Rechteck 12"/>
            <p:cNvSpPr/>
            <p:nvPr/>
          </p:nvSpPr>
          <p:spPr>
            <a:xfrm>
              <a:off x="392904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8" name="Gruppieren 13"/>
          <p:cNvGrpSpPr/>
          <p:nvPr/>
        </p:nvGrpSpPr>
        <p:grpSpPr>
          <a:xfrm>
            <a:off x="5448240" y="1338480"/>
            <a:ext cx="1296360" cy="1630800"/>
            <a:chOff x="5448240" y="1338480"/>
            <a:chExt cx="1296360" cy="1630800"/>
          </a:xfrm>
        </p:grpSpPr>
        <p:sp>
          <p:nvSpPr>
            <p:cNvPr id="249" name="Rechteck 14"/>
            <p:cNvSpPr/>
            <p:nvPr/>
          </p:nvSpPr>
          <p:spPr>
            <a:xfrm>
              <a:off x="544824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4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Rechteck 15"/>
            <p:cNvSpPr/>
            <p:nvPr/>
          </p:nvSpPr>
          <p:spPr>
            <a:xfrm>
              <a:off x="544824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51" name="Gruppieren 16"/>
          <p:cNvGrpSpPr/>
          <p:nvPr/>
        </p:nvGrpSpPr>
        <p:grpSpPr>
          <a:xfrm>
            <a:off x="6967800" y="1338480"/>
            <a:ext cx="1296360" cy="1630800"/>
            <a:chOff x="6967800" y="1338480"/>
            <a:chExt cx="1296360" cy="1630800"/>
          </a:xfrm>
        </p:grpSpPr>
        <p:sp>
          <p:nvSpPr>
            <p:cNvPr id="252" name="Rechteck 17"/>
            <p:cNvSpPr/>
            <p:nvPr/>
          </p:nvSpPr>
          <p:spPr>
            <a:xfrm>
              <a:off x="696780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5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Rechteck 18"/>
            <p:cNvSpPr/>
            <p:nvPr/>
          </p:nvSpPr>
          <p:spPr>
            <a:xfrm>
              <a:off x="696780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54" name="Gruppieren 19"/>
          <p:cNvGrpSpPr/>
          <p:nvPr/>
        </p:nvGrpSpPr>
        <p:grpSpPr>
          <a:xfrm>
            <a:off x="8487000" y="1338480"/>
            <a:ext cx="1296360" cy="1630800"/>
            <a:chOff x="8487000" y="1338480"/>
            <a:chExt cx="1296360" cy="1630800"/>
          </a:xfrm>
        </p:grpSpPr>
        <p:sp>
          <p:nvSpPr>
            <p:cNvPr id="255" name="Rechteck 20"/>
            <p:cNvSpPr/>
            <p:nvPr/>
          </p:nvSpPr>
          <p:spPr>
            <a:xfrm>
              <a:off x="848700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6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Rechteck 21"/>
            <p:cNvSpPr/>
            <p:nvPr/>
          </p:nvSpPr>
          <p:spPr>
            <a:xfrm>
              <a:off x="848700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455E5E58-7B0E-4C05-8944-3FFC8FC7D5BC}" type="slidenum"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[TITEL IHRES STUDIENGANGS] - Bewerbung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" name="Text Box 8"/>
          <p:cNvSpPr/>
          <p:nvPr/>
        </p:nvSpPr>
        <p:spPr>
          <a:xfrm>
            <a:off x="459360" y="1505880"/>
            <a:ext cx="7558920" cy="234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MS PGothic"/>
              </a:rPr>
              <a:t>[Bewerbungsfrist]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MS PGothic"/>
              </a:rPr>
              <a:t>[Studienvoraussetzungen (z.B. Sprachkenntnisse)]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MS PGothic"/>
              </a:rPr>
              <a:t>[Einzureichende Unterlagen]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MS PGothic"/>
              </a:rPr>
              <a:t>[Bewerbungsverfahren (Tests, Gespräche)]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MS PGothic"/>
              </a:rPr>
              <a:t>[Link zum Eintrag des Studiengangs im Studienführer online, ggf. als QR-Code]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B2D00B9-DC2A-4028-B1D1-7D18900C932A}" type="slidenum"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[TITEL IHRES STUDIENGANGS] - Berufsaussichten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Text Box 8"/>
          <p:cNvSpPr/>
          <p:nvPr/>
        </p:nvSpPr>
        <p:spPr>
          <a:xfrm>
            <a:off x="459360" y="1332720"/>
            <a:ext cx="7558920" cy="12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7840" indent="-17784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ＭＳ Ｐゴシック"/>
              </a:rPr>
              <a:t>[Welche Berufe ergreifen Absolventen des Studiengangs in der Regel?]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177840" indent="-17784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ＭＳ Ｐゴシック"/>
              </a:rPr>
              <a:t>[Wie verläuft ihr beruflicher Werdegang?]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1" name="Chart 2"/>
          <p:cNvGraphicFramePr/>
          <p:nvPr/>
        </p:nvGraphicFramePr>
        <p:xfrm>
          <a:off x="4239360" y="3214080"/>
          <a:ext cx="2835360" cy="332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2" name="Textfeld 6"/>
          <p:cNvSpPr/>
          <p:nvPr/>
        </p:nvSpPr>
        <p:spPr>
          <a:xfrm>
            <a:off x="7406280" y="3753720"/>
            <a:ext cx="2662200" cy="191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Falls Sie über entsprechende Zahlen oder Grafiken verfügen, können Sie Ihre Aussagen gerne damit illustrieren.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EAE502C5-AC58-466B-B2FB-46F23B3C5714}" type="slidenum">
              <a:t>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Weitere Studienmöglichkeiten bei der DFH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462240" y="1446120"/>
            <a:ext cx="11274120" cy="3132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In [Bundesland] und [Stadt] habt ihr außerdem die Möglichkeit in weiteren Fachbereichen zu studieren, wie z.B</a:t>
            </a: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.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65" name="Gruppieren 6"/>
          <p:cNvGrpSpPr/>
          <p:nvPr/>
        </p:nvGrpSpPr>
        <p:grpSpPr>
          <a:xfrm>
            <a:off x="459360" y="2085480"/>
            <a:ext cx="10689120" cy="576720"/>
            <a:chOff x="459360" y="2085480"/>
            <a:chExt cx="10689120" cy="576720"/>
          </a:xfrm>
        </p:grpSpPr>
        <p:sp>
          <p:nvSpPr>
            <p:cNvPr id="266" name="Rechteck 4"/>
            <p:cNvSpPr/>
            <p:nvPr/>
          </p:nvSpPr>
          <p:spPr>
            <a:xfrm>
              <a:off x="459360" y="2085480"/>
              <a:ext cx="42883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 des Studiengangs 1]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7" name="Rechteck 5"/>
            <p:cNvSpPr/>
            <p:nvPr/>
          </p:nvSpPr>
          <p:spPr>
            <a:xfrm>
              <a:off x="5085360" y="2085480"/>
              <a:ext cx="60631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[Namen der Hochschulen in DE und FR 1]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68" name="Gruppieren 7"/>
          <p:cNvGrpSpPr/>
          <p:nvPr/>
        </p:nvGrpSpPr>
        <p:grpSpPr>
          <a:xfrm>
            <a:off x="467640" y="2812680"/>
            <a:ext cx="10688760" cy="576720"/>
            <a:chOff x="467640" y="2812680"/>
            <a:chExt cx="10688760" cy="576720"/>
          </a:xfrm>
        </p:grpSpPr>
        <p:sp>
          <p:nvSpPr>
            <p:cNvPr id="269" name="Rechteck 8"/>
            <p:cNvSpPr/>
            <p:nvPr/>
          </p:nvSpPr>
          <p:spPr>
            <a:xfrm>
              <a:off x="467640" y="2812680"/>
              <a:ext cx="42883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 des Studiengangs 2]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0" name="Rechteck 9"/>
            <p:cNvSpPr/>
            <p:nvPr/>
          </p:nvSpPr>
          <p:spPr>
            <a:xfrm>
              <a:off x="5093280" y="2812680"/>
              <a:ext cx="60631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[Namen der Hochschulen in DE und FR 2]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1" name="Gruppieren 10"/>
          <p:cNvGrpSpPr/>
          <p:nvPr/>
        </p:nvGrpSpPr>
        <p:grpSpPr>
          <a:xfrm>
            <a:off x="467640" y="3568680"/>
            <a:ext cx="10688760" cy="576720"/>
            <a:chOff x="467640" y="3568680"/>
            <a:chExt cx="10688760" cy="576720"/>
          </a:xfrm>
        </p:grpSpPr>
        <p:sp>
          <p:nvSpPr>
            <p:cNvPr id="272" name="Rechteck 11"/>
            <p:cNvSpPr/>
            <p:nvPr/>
          </p:nvSpPr>
          <p:spPr>
            <a:xfrm>
              <a:off x="467640" y="3568680"/>
              <a:ext cx="42883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 des Studiengangs 3]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3" name="Rechteck 12"/>
            <p:cNvSpPr/>
            <p:nvPr/>
          </p:nvSpPr>
          <p:spPr>
            <a:xfrm>
              <a:off x="5093280" y="3568680"/>
              <a:ext cx="60631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[Namen der Hochschulen in DE und FR 3]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4" name="Textfeld 13"/>
          <p:cNvSpPr/>
          <p:nvPr/>
        </p:nvSpPr>
        <p:spPr>
          <a:xfrm>
            <a:off x="1545120" y="5246280"/>
            <a:ext cx="70794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81725E"/>
                </a:solidFill>
                <a:latin typeface="Arial"/>
                <a:ea typeface="Arial Unicode MS"/>
              </a:rPr>
              <a:t>Im Online-Studienführer der DFH findet ihr aus einer Auswahl von </a:t>
            </a:r>
            <a:r>
              <a:rPr lang="de-DE" sz="1800" b="0" strike="noStrike" spc="-1" dirty="0" smtClean="0">
                <a:solidFill>
                  <a:srgbClr val="81725E"/>
                </a:solidFill>
                <a:latin typeface="Arial"/>
                <a:ea typeface="Arial Unicode MS"/>
              </a:rPr>
              <a:t>199 </a:t>
            </a:r>
            <a:r>
              <a:rPr lang="de-DE" sz="1800" b="0" strike="noStrike" spc="-1" dirty="0">
                <a:solidFill>
                  <a:srgbClr val="81725E"/>
                </a:solidFill>
                <a:latin typeface="Arial"/>
                <a:ea typeface="Arial Unicode MS"/>
              </a:rPr>
              <a:t>Studiengängen den idealen Studiengang für das gewünschte Fach und den gewünschten Standort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5" name="Grafik 274"/>
          <p:cNvPicPr/>
          <p:nvPr/>
        </p:nvPicPr>
        <p:blipFill>
          <a:blip r:embed="rId2"/>
          <a:stretch/>
        </p:blipFill>
        <p:spPr>
          <a:xfrm>
            <a:off x="8694720" y="4914720"/>
            <a:ext cx="1385280" cy="13852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FE6F5A8-5E3E-4528-8EDC-2B6E8CC90325}" type="slidenum"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uppierung 10"/>
          <p:cNvGrpSpPr/>
          <p:nvPr/>
        </p:nvGrpSpPr>
        <p:grpSpPr>
          <a:xfrm>
            <a:off x="2224080" y="1206720"/>
            <a:ext cx="7725240" cy="2342520"/>
            <a:chOff x="2224080" y="1206720"/>
            <a:chExt cx="7725240" cy="2342520"/>
          </a:xfrm>
        </p:grpSpPr>
        <p:pic>
          <p:nvPicPr>
            <p:cNvPr id="277" name="Bild 8"/>
            <p:cNvPicPr/>
            <p:nvPr/>
          </p:nvPicPr>
          <p:blipFill>
            <a:blip r:embed="rId2"/>
            <a:srcRect l="50093"/>
            <a:stretch/>
          </p:blipFill>
          <p:spPr>
            <a:xfrm>
              <a:off x="6089760" y="1206720"/>
              <a:ext cx="3859560" cy="2342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8" name="Bild 9"/>
            <p:cNvPicPr/>
            <p:nvPr/>
          </p:nvPicPr>
          <p:blipFill>
            <a:blip r:embed="rId3"/>
            <a:srcRect r="50016"/>
            <a:stretch/>
          </p:blipFill>
          <p:spPr>
            <a:xfrm>
              <a:off x="2224080" y="1206720"/>
              <a:ext cx="3864960" cy="2342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9" name="PlaceHolder 1"/>
          <p:cNvSpPr>
            <a:spLocks noGrp="1"/>
          </p:cNvSpPr>
          <p:nvPr>
            <p:ph/>
          </p:nvPr>
        </p:nvSpPr>
        <p:spPr>
          <a:xfrm>
            <a:off x="6450840" y="3912120"/>
            <a:ext cx="4847400" cy="13842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 dirty="0" err="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Université</a:t>
            </a:r>
            <a:r>
              <a:rPr lang="de-DE" sz="12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 franco-allemande</a:t>
            </a:r>
            <a:endParaRPr lang="de-DE" sz="1200" b="0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Deutsch-Französische Hochschule </a:t>
            </a:r>
            <a:endParaRPr lang="de-DE" sz="1200" b="0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de-DE" sz="1200" b="0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2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Villa Europa · </a:t>
            </a:r>
            <a:r>
              <a:rPr lang="de-DE" sz="1200" b="0" strike="noStrike" spc="-1" dirty="0" err="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Kohlweg</a:t>
            </a:r>
            <a:r>
              <a:rPr lang="de-DE" sz="12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 7 · 66123 Saarbrücken</a:t>
            </a:r>
            <a:endParaRPr lang="de-DE" sz="1200" b="0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cs-CZ" sz="12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Tel.: +49 681 93812 - 100</a:t>
            </a:r>
            <a:endParaRPr lang="de-DE" sz="1200" b="0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cs-CZ" sz="1200" b="0" u="sng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ea typeface="Arial Unicode MS"/>
                <a:hlinkClick r:id="rId4"/>
              </a:rPr>
              <a:t>info@dfh-ufa.org</a:t>
            </a:r>
            <a:endParaRPr lang="de-DE" sz="1200" b="0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cs-CZ" sz="1200" b="0" u="sng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ea typeface="Arial Unicode MS"/>
                <a:hlinkClick r:id="rId5"/>
              </a:rPr>
              <a:t>www.dfh-ufa.org</a:t>
            </a:r>
            <a:endParaRPr lang="de-DE" sz="12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" name="TextBox 50"/>
          <p:cNvSpPr/>
          <p:nvPr/>
        </p:nvSpPr>
        <p:spPr>
          <a:xfrm>
            <a:off x="6668804" y="5679000"/>
            <a:ext cx="25682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 dirty="0" err="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Folgen</a:t>
            </a:r>
            <a:r>
              <a:rPr lang="en-US" sz="12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 </a:t>
            </a:r>
            <a:r>
              <a:rPr lang="en-US" sz="1200" b="0" strike="noStrike" spc="-1" dirty="0" err="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Sie</a:t>
            </a:r>
            <a:r>
              <a:rPr lang="en-US" sz="12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 </a:t>
            </a:r>
            <a:r>
              <a:rPr lang="en-US" sz="1200" b="0" strike="noStrike" spc="-1" dirty="0" err="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uns</a:t>
            </a:r>
            <a:r>
              <a:rPr lang="en-US" sz="12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 auf</a:t>
            </a:r>
            <a:endParaRPr lang="de-DE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1" name="Bild 7" descr="qr-code.png"/>
          <p:cNvPicPr/>
          <p:nvPr/>
        </p:nvPicPr>
        <p:blipFill>
          <a:blip r:embed="rId6"/>
          <a:stretch/>
        </p:blipFill>
        <p:spPr>
          <a:xfrm>
            <a:off x="9052364" y="5563800"/>
            <a:ext cx="921240" cy="921240"/>
          </a:xfrm>
          <a:prstGeom prst="rect">
            <a:avLst/>
          </a:prstGeom>
          <a:ln w="0">
            <a:noFill/>
          </a:ln>
        </p:spPr>
      </p:pic>
      <p:sp>
        <p:nvSpPr>
          <p:cNvPr id="282" name="Textfeld 22"/>
          <p:cNvSpPr/>
          <p:nvPr/>
        </p:nvSpPr>
        <p:spPr>
          <a:xfrm>
            <a:off x="656640" y="4672800"/>
            <a:ext cx="5082480" cy="36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2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Vielen Dank für Ihre Aufmerksamkeit!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Bild 6"/>
          <p:cNvPicPr/>
          <p:nvPr/>
        </p:nvPicPr>
        <p:blipFill>
          <a:blip r:embed="rId7"/>
          <a:stretch/>
        </p:blipFill>
        <p:spPr>
          <a:xfrm>
            <a:off x="656640" y="3912120"/>
            <a:ext cx="596880" cy="570960"/>
          </a:xfrm>
          <a:prstGeom prst="rect">
            <a:avLst/>
          </a:prstGeom>
          <a:ln w="0">
            <a:noFill/>
          </a:ln>
        </p:spPr>
      </p:pic>
      <p:pic>
        <p:nvPicPr>
          <p:cNvPr id="284" name="Grafik 14"/>
          <p:cNvPicPr/>
          <p:nvPr/>
        </p:nvPicPr>
        <p:blipFill>
          <a:blip r:embed="rId8"/>
          <a:stretch/>
        </p:blipFill>
        <p:spPr>
          <a:xfrm>
            <a:off x="6601484" y="5957280"/>
            <a:ext cx="2248560" cy="533160"/>
          </a:xfrm>
          <a:prstGeom prst="rect">
            <a:avLst/>
          </a:prstGeom>
          <a:ln w="0">
            <a:noFill/>
          </a:ln>
        </p:spPr>
      </p:pic>
      <p:sp>
        <p:nvSpPr>
          <p:cNvPr id="285" name="Rechteck 12"/>
          <p:cNvSpPr/>
          <p:nvPr/>
        </p:nvSpPr>
        <p:spPr>
          <a:xfrm>
            <a:off x="202680" y="125280"/>
            <a:ext cx="1050480" cy="74016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05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HOCH-SCHULE DEUTSCH-LAND</a:t>
            </a:r>
            <a:endParaRPr lang="de-DE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Rechteck 13"/>
          <p:cNvSpPr/>
          <p:nvPr/>
        </p:nvSpPr>
        <p:spPr>
          <a:xfrm>
            <a:off x="1619640" y="125280"/>
            <a:ext cx="1074960" cy="74016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05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HOCH-SCHULE FRANK-REICH</a:t>
            </a:r>
            <a:endParaRPr lang="de-DE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Textfeld 1"/>
          <p:cNvSpPr/>
          <p:nvPr/>
        </p:nvSpPr>
        <p:spPr>
          <a:xfrm>
            <a:off x="349560" y="5217120"/>
            <a:ext cx="53895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[Kontaktdaten der beiden Studiengangsverantwortlichen]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[Link zur Online-Präsenz Ihres Studiengangs]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[Link zum Studierenden- bzw. Alumniverein Ihres Studiengangs]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/>
          </p:nvPr>
        </p:nvSpPr>
        <p:spPr>
          <a:xfrm>
            <a:off x="446040" y="4198320"/>
            <a:ext cx="5255280" cy="17168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Euer Ansprechpartner</a:t>
            </a:r>
            <a:endParaRPr lang="de-DE" sz="4400" b="0" strike="noStrike" spc="-1">
              <a:solidFill>
                <a:schemeClr val="dk1"/>
              </a:solidFill>
              <a:latin typeface="Arial"/>
            </a:endParaRPr>
          </a:p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endParaRPr lang="de-DE" sz="44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16" name="Grafik 4"/>
          <p:cNvPicPr/>
          <p:nvPr/>
        </p:nvPicPr>
        <p:blipFill>
          <a:blip r:embed="rId2"/>
          <a:stretch/>
        </p:blipFill>
        <p:spPr>
          <a:xfrm flipH="1">
            <a:off x="6371640" y="234360"/>
            <a:ext cx="1256760" cy="1256760"/>
          </a:xfrm>
          <a:prstGeom prst="rect">
            <a:avLst/>
          </a:prstGeom>
          <a:ln w="0">
            <a:noFill/>
          </a:ln>
        </p:spPr>
      </p:pic>
      <p:sp>
        <p:nvSpPr>
          <p:cNvPr id="117" name="Rechteck 5"/>
          <p:cNvSpPr/>
          <p:nvPr/>
        </p:nvSpPr>
        <p:spPr>
          <a:xfrm>
            <a:off x="6370920" y="234360"/>
            <a:ext cx="1256760" cy="1401120"/>
          </a:xfrm>
          <a:prstGeom prst="rect">
            <a:avLst/>
          </a:prstGeom>
          <a:noFill/>
          <a:ln>
            <a:solidFill>
              <a:srgbClr val="849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18" name="Textfeld 6"/>
          <p:cNvSpPr/>
          <p:nvPr/>
        </p:nvSpPr>
        <p:spPr>
          <a:xfrm>
            <a:off x="7972920" y="234360"/>
            <a:ext cx="4057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VORNAME NACHNAME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feld 11"/>
          <p:cNvSpPr/>
          <p:nvPr/>
        </p:nvSpPr>
        <p:spPr>
          <a:xfrm>
            <a:off x="7972920" y="863280"/>
            <a:ext cx="39297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32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KONTAKTDATEN</a:t>
            </a: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Rechteck 13"/>
          <p:cNvSpPr/>
          <p:nvPr/>
        </p:nvSpPr>
        <p:spPr>
          <a:xfrm rot="19539600">
            <a:off x="5732280" y="448200"/>
            <a:ext cx="230472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4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BILD EINFÜGEN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feld 14"/>
          <p:cNvSpPr/>
          <p:nvPr/>
        </p:nvSpPr>
        <p:spPr>
          <a:xfrm>
            <a:off x="6370920" y="1895760"/>
            <a:ext cx="56599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LEBENSLAUF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IN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KURZFORM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/>
          </p:nvPr>
        </p:nvSpPr>
        <p:spPr>
          <a:xfrm>
            <a:off x="2976120" y="3254760"/>
            <a:ext cx="7420320" cy="7124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Die Deutsch-Französische Hochschule (DFH)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520280" y="2955240"/>
            <a:ext cx="1140480" cy="10303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0" anchor="ctr">
            <a:noAutofit/>
          </a:bodyPr>
          <a:lstStyle/>
          <a:p>
            <a:pPr indent="0" algn="ct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01</a:t>
            </a:r>
            <a:endParaRPr lang="de-DE" sz="80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24" name="그룹 3"/>
          <p:cNvGrpSpPr/>
          <p:nvPr/>
        </p:nvGrpSpPr>
        <p:grpSpPr>
          <a:xfrm>
            <a:off x="9243720" y="2641680"/>
            <a:ext cx="587520" cy="586800"/>
            <a:chOff x="9243720" y="2641680"/>
            <a:chExt cx="587520" cy="586800"/>
          </a:xfrm>
        </p:grpSpPr>
        <p:sp>
          <p:nvSpPr>
            <p:cNvPr id="125" name="직사각형 4"/>
            <p:cNvSpPr/>
            <p:nvPr/>
          </p:nvSpPr>
          <p:spPr>
            <a:xfrm rot="10800000">
              <a:off x="9685080" y="2641680"/>
              <a:ext cx="146160" cy="58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26" name="직사각형 5"/>
            <p:cNvSpPr/>
            <p:nvPr/>
          </p:nvSpPr>
          <p:spPr>
            <a:xfrm rot="16200000">
              <a:off x="9390600" y="2494800"/>
              <a:ext cx="146160" cy="439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Die DFH in Zahlen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Foliennummernplatzhalter 9"/>
          <p:cNvSpPr/>
          <p:nvPr/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21CBAB38-E6D3-4B05-B473-7F11CC8E2204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4</a:t>
            </a:fld>
            <a:endParaRPr lang="de-DE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platzhalter 35"/>
          <p:cNvSpPr/>
          <p:nvPr/>
        </p:nvSpPr>
        <p:spPr>
          <a:xfrm>
            <a:off x="3397320" y="1748453"/>
            <a:ext cx="8061840" cy="29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Deutsche, französische sowie internationale Hochschuleinrichtungen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platzhalter 35"/>
          <p:cNvSpPr/>
          <p:nvPr/>
        </p:nvSpPr>
        <p:spPr>
          <a:xfrm>
            <a:off x="3397320" y="2624693"/>
            <a:ext cx="8061840" cy="29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 dirty="0">
                <a:solidFill>
                  <a:schemeClr val="accent2"/>
                </a:solidFill>
                <a:latin typeface="Arial"/>
                <a:ea typeface="Arial Unicode MS"/>
              </a:rPr>
              <a:t>Integrierte Studiengänge in über 20 Fachbereichen</a:t>
            </a: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platzhalter 35"/>
          <p:cNvSpPr/>
          <p:nvPr/>
        </p:nvSpPr>
        <p:spPr>
          <a:xfrm>
            <a:off x="3397320" y="3501293"/>
            <a:ext cx="8061840" cy="29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 dirty="0">
                <a:solidFill>
                  <a:schemeClr val="accent2"/>
                </a:solidFill>
                <a:latin typeface="Arial"/>
                <a:ea typeface="Arial Unicode MS"/>
              </a:rPr>
              <a:t>Aktuell eingeschriebene Studierende</a:t>
            </a: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platzhalter 35"/>
          <p:cNvSpPr/>
          <p:nvPr/>
        </p:nvSpPr>
        <p:spPr>
          <a:xfrm>
            <a:off x="3396600" y="4377533"/>
            <a:ext cx="8062560" cy="29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 dirty="0">
                <a:solidFill>
                  <a:schemeClr val="accent2"/>
                </a:solidFill>
                <a:latin typeface="Arial"/>
                <a:ea typeface="Arial Unicode MS"/>
              </a:rPr>
              <a:t>Absolvent*innen </a:t>
            </a:r>
            <a:r>
              <a:rPr lang="de-DE" sz="1600" spc="-1" dirty="0" smtClean="0">
                <a:solidFill>
                  <a:schemeClr val="accent2"/>
                </a:solidFill>
                <a:latin typeface="Arial"/>
                <a:ea typeface="Arial Unicode MS"/>
              </a:rPr>
              <a:t>pro Jahr</a:t>
            </a:r>
            <a:endParaRPr lang="de-DE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platzhalter 35"/>
          <p:cNvSpPr/>
          <p:nvPr/>
        </p:nvSpPr>
        <p:spPr>
          <a:xfrm>
            <a:off x="3397320" y="5253773"/>
            <a:ext cx="8061840" cy="29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Bi- und Trinationale Promovierte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Grafik 15"/>
          <p:cNvPicPr/>
          <p:nvPr/>
        </p:nvPicPr>
        <p:blipFill>
          <a:blip r:embed="rId2"/>
          <a:stretch/>
        </p:blipFill>
        <p:spPr>
          <a:xfrm>
            <a:off x="2587680" y="1528560"/>
            <a:ext cx="696600" cy="698040"/>
          </a:xfrm>
          <a:prstGeom prst="rect">
            <a:avLst/>
          </a:prstGeom>
          <a:ln w="0">
            <a:noFill/>
          </a:ln>
        </p:spPr>
      </p:pic>
      <p:pic>
        <p:nvPicPr>
          <p:cNvPr id="135" name="Grafik 16"/>
          <p:cNvPicPr/>
          <p:nvPr/>
        </p:nvPicPr>
        <p:blipFill>
          <a:blip r:embed="rId3"/>
          <a:stretch/>
        </p:blipFill>
        <p:spPr>
          <a:xfrm>
            <a:off x="2587680" y="2400120"/>
            <a:ext cx="696600" cy="698040"/>
          </a:xfrm>
          <a:prstGeom prst="rect">
            <a:avLst/>
          </a:prstGeom>
          <a:ln w="0">
            <a:noFill/>
          </a:ln>
        </p:spPr>
      </p:pic>
      <p:pic>
        <p:nvPicPr>
          <p:cNvPr id="136" name="Grafik 14"/>
          <p:cNvPicPr/>
          <p:nvPr/>
        </p:nvPicPr>
        <p:blipFill>
          <a:blip r:embed="rId4"/>
          <a:stretch/>
        </p:blipFill>
        <p:spPr>
          <a:xfrm>
            <a:off x="2587680" y="3271680"/>
            <a:ext cx="696600" cy="698040"/>
          </a:xfrm>
          <a:prstGeom prst="rect">
            <a:avLst/>
          </a:prstGeom>
          <a:ln w="0">
            <a:noFill/>
          </a:ln>
        </p:spPr>
      </p:pic>
      <p:pic>
        <p:nvPicPr>
          <p:cNvPr id="137" name="Grafik 3"/>
          <p:cNvPicPr/>
          <p:nvPr/>
        </p:nvPicPr>
        <p:blipFill>
          <a:blip r:embed="rId5"/>
          <a:stretch/>
        </p:blipFill>
        <p:spPr>
          <a:xfrm>
            <a:off x="2587680" y="4142880"/>
            <a:ext cx="698040" cy="698040"/>
          </a:xfrm>
          <a:prstGeom prst="rect">
            <a:avLst/>
          </a:prstGeom>
          <a:ln w="0">
            <a:noFill/>
          </a:ln>
        </p:spPr>
      </p:pic>
      <p:pic>
        <p:nvPicPr>
          <p:cNvPr id="138" name="Grafik 1"/>
          <p:cNvPicPr/>
          <p:nvPr/>
        </p:nvPicPr>
        <p:blipFill>
          <a:blip r:embed="rId6"/>
          <a:stretch/>
        </p:blipFill>
        <p:spPr>
          <a:xfrm>
            <a:off x="2587680" y="5014440"/>
            <a:ext cx="698040" cy="698040"/>
          </a:xfrm>
          <a:prstGeom prst="rect">
            <a:avLst/>
          </a:prstGeom>
          <a:ln w="0">
            <a:noFill/>
          </a:ln>
        </p:spPr>
      </p:pic>
      <p:sp>
        <p:nvSpPr>
          <p:cNvPr id="139" name="TextBox 6"/>
          <p:cNvSpPr/>
          <p:nvPr/>
        </p:nvSpPr>
        <p:spPr>
          <a:xfrm>
            <a:off x="1320120" y="1493640"/>
            <a:ext cx="1015560" cy="73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210</a:t>
            </a:r>
            <a:endParaRPr lang="de-DE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Box 6"/>
          <p:cNvSpPr/>
          <p:nvPr/>
        </p:nvSpPr>
        <p:spPr>
          <a:xfrm>
            <a:off x="1306937" y="2360520"/>
            <a:ext cx="1028743" cy="7386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 dirty="0" smtClean="0">
                <a:solidFill>
                  <a:schemeClr val="accent1"/>
                </a:solidFill>
                <a:latin typeface="Arial"/>
                <a:ea typeface="Arial Unicode MS"/>
              </a:rPr>
              <a:t>199</a:t>
            </a:r>
            <a:endParaRPr lang="de-DE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Box 6"/>
          <p:cNvSpPr/>
          <p:nvPr/>
        </p:nvSpPr>
        <p:spPr>
          <a:xfrm>
            <a:off x="808560" y="3237480"/>
            <a:ext cx="1523160" cy="73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5.810</a:t>
            </a:r>
            <a:endParaRPr lang="de-DE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Box 6"/>
          <p:cNvSpPr/>
          <p:nvPr/>
        </p:nvSpPr>
        <p:spPr>
          <a:xfrm>
            <a:off x="786869" y="4104360"/>
            <a:ext cx="1543051" cy="7386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 dirty="0" smtClean="0">
                <a:solidFill>
                  <a:schemeClr val="accent1"/>
                </a:solidFill>
                <a:latin typeface="Arial"/>
                <a:ea typeface="Arial Unicode MS"/>
              </a:rPr>
              <a:t>1.400</a:t>
            </a:r>
            <a:endParaRPr lang="de-DE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Box 6"/>
          <p:cNvSpPr/>
          <p:nvPr/>
        </p:nvSpPr>
        <p:spPr>
          <a:xfrm>
            <a:off x="1320120" y="4980960"/>
            <a:ext cx="1015560" cy="73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550</a:t>
            </a:r>
            <a:endParaRPr lang="de-DE" sz="4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4" name="Gruppierung 10"/>
          <p:cNvGrpSpPr/>
          <p:nvPr/>
        </p:nvGrpSpPr>
        <p:grpSpPr>
          <a:xfrm>
            <a:off x="4466160" y="4256640"/>
            <a:ext cx="7725240" cy="2342520"/>
            <a:chOff x="4466160" y="4256640"/>
            <a:chExt cx="7725240" cy="2342520"/>
          </a:xfrm>
        </p:grpSpPr>
        <p:pic>
          <p:nvPicPr>
            <p:cNvPr id="145" name="Bild 8"/>
            <p:cNvPicPr/>
            <p:nvPr/>
          </p:nvPicPr>
          <p:blipFill>
            <a:blip r:embed="rId7"/>
            <a:srcRect l="50093"/>
            <a:stretch/>
          </p:blipFill>
          <p:spPr>
            <a:xfrm>
              <a:off x="8331840" y="4256640"/>
              <a:ext cx="3859560" cy="2342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6" name="Bild 9"/>
            <p:cNvPicPr/>
            <p:nvPr/>
          </p:nvPicPr>
          <p:blipFill>
            <a:blip r:embed="rId8"/>
            <a:srcRect r="50016"/>
            <a:stretch/>
          </p:blipFill>
          <p:spPr>
            <a:xfrm>
              <a:off x="4466160" y="4256640"/>
              <a:ext cx="3864960" cy="23425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Die Aufgaben der DFH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48" name="Grafik 2"/>
          <p:cNvPicPr/>
          <p:nvPr/>
        </p:nvPicPr>
        <p:blipFill>
          <a:blip r:embed="rId2"/>
          <a:stretch/>
        </p:blipFill>
        <p:spPr>
          <a:xfrm>
            <a:off x="675720" y="2953800"/>
            <a:ext cx="807120" cy="807120"/>
          </a:xfrm>
          <a:prstGeom prst="rect">
            <a:avLst/>
          </a:prstGeom>
          <a:ln w="0">
            <a:noFill/>
          </a:ln>
        </p:spPr>
      </p:pic>
      <p:sp>
        <p:nvSpPr>
          <p:cNvPr id="149" name="Textplatzhalter 7"/>
          <p:cNvSpPr/>
          <p:nvPr/>
        </p:nvSpPr>
        <p:spPr>
          <a:xfrm>
            <a:off x="2069280" y="3122640"/>
            <a:ext cx="9313920" cy="63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Unterstützung der </a:t>
            </a:r>
            <a:r>
              <a:rPr lang="de-DE" sz="20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Mobilität</a:t>
            </a:r>
            <a:r>
              <a:rPr lang="de-DE" sz="20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 für Studierende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Grafik 8"/>
          <p:cNvPicPr/>
          <p:nvPr/>
        </p:nvPicPr>
        <p:blipFill>
          <a:blip r:embed="rId3"/>
          <a:stretch/>
        </p:blipFill>
        <p:spPr>
          <a:xfrm>
            <a:off x="684000" y="1477080"/>
            <a:ext cx="804240" cy="804240"/>
          </a:xfrm>
          <a:prstGeom prst="rect">
            <a:avLst/>
          </a:prstGeom>
          <a:ln w="0">
            <a:noFill/>
          </a:ln>
        </p:spPr>
      </p:pic>
      <p:pic>
        <p:nvPicPr>
          <p:cNvPr id="151" name="Grafik 11"/>
          <p:cNvPicPr/>
          <p:nvPr/>
        </p:nvPicPr>
        <p:blipFill>
          <a:blip r:embed="rId4"/>
          <a:stretch/>
        </p:blipFill>
        <p:spPr>
          <a:xfrm>
            <a:off x="681480" y="4433400"/>
            <a:ext cx="807120" cy="807120"/>
          </a:xfrm>
          <a:prstGeom prst="rect">
            <a:avLst/>
          </a:prstGeom>
          <a:ln w="0">
            <a:noFill/>
          </a:ln>
        </p:spPr>
      </p:pic>
      <p:sp>
        <p:nvSpPr>
          <p:cNvPr id="152" name="Textplatzhalter 9"/>
          <p:cNvSpPr/>
          <p:nvPr/>
        </p:nvSpPr>
        <p:spPr>
          <a:xfrm>
            <a:off x="2069280" y="4606560"/>
            <a:ext cx="9313920" cy="63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Förderung </a:t>
            </a:r>
            <a:r>
              <a:rPr lang="de-DE" sz="20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internationaler Karrierechancen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Grafik 195"/>
          <p:cNvPicPr/>
          <p:nvPr/>
        </p:nvPicPr>
        <p:blipFill>
          <a:blip r:embed="rId5"/>
          <a:srcRect t="3454" b="30922"/>
          <a:stretch/>
        </p:blipFill>
        <p:spPr>
          <a:xfrm>
            <a:off x="8079120" y="3026880"/>
            <a:ext cx="4103640" cy="3812760"/>
          </a:xfrm>
          <a:prstGeom prst="rect">
            <a:avLst/>
          </a:prstGeom>
          <a:ln w="0">
            <a:noFill/>
          </a:ln>
        </p:spPr>
      </p:pic>
      <p:sp>
        <p:nvSpPr>
          <p:cNvPr id="154" name="Rechteck 1"/>
          <p:cNvSpPr/>
          <p:nvPr/>
        </p:nvSpPr>
        <p:spPr>
          <a:xfrm>
            <a:off x="8079120" y="3087000"/>
            <a:ext cx="4098240" cy="3734640"/>
          </a:xfrm>
          <a:prstGeom prst="rect">
            <a:avLst/>
          </a:prstGeom>
          <a:solidFill>
            <a:schemeClr val="bg1">
              <a:alpha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55" name="Rechteck 197"/>
          <p:cNvSpPr/>
          <p:nvPr/>
        </p:nvSpPr>
        <p:spPr>
          <a:xfrm>
            <a:off x="8100000" y="2880000"/>
            <a:ext cx="1799640" cy="71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Arial"/>
              <a:ea typeface="Arial Unicode MS"/>
            </a:endParaRPr>
          </a:p>
        </p:txBody>
      </p:sp>
      <p:sp>
        <p:nvSpPr>
          <p:cNvPr id="156" name="Textplatzhalter 7"/>
          <p:cNvSpPr/>
          <p:nvPr/>
        </p:nvSpPr>
        <p:spPr>
          <a:xfrm>
            <a:off x="2069280" y="1533240"/>
            <a:ext cx="9313920" cy="87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Stärkung der </a:t>
            </a:r>
            <a:r>
              <a:rPr lang="de-DE" sz="20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Zusammenarbeit</a:t>
            </a:r>
            <a:r>
              <a:rPr lang="de-DE" sz="20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 zwischen </a:t>
            </a:r>
            <a:r>
              <a:rPr lang="de-DE" sz="20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Deutschland und Frankreich </a:t>
            </a:r>
            <a:r>
              <a:rPr lang="de-DE" sz="20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in den Bereichen </a:t>
            </a:r>
            <a:r>
              <a:rPr lang="de-DE" sz="20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Hochschule &amp; Forschung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6E25D10B-CBD8-4D6F-8D04-503CC3C60440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Die Förderprogramme der DFH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9360" y="1091880"/>
            <a:ext cx="4772880" cy="20624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Hochschultypen in Deutschland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Universitäten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Technische Universitäten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Fachhochschulen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Pädagogische Hochschulen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Duale Hochschulen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Textplatzhalter 2"/>
          <p:cNvSpPr/>
          <p:nvPr/>
        </p:nvSpPr>
        <p:spPr>
          <a:xfrm>
            <a:off x="6808680" y="1091880"/>
            <a:ext cx="4772880" cy="169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Hochschultypen in Frankreich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Universités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Grandes Écoles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Institut d‘Études Politiques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Écoles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0" name="Gruppieren 16"/>
          <p:cNvGrpSpPr/>
          <p:nvPr/>
        </p:nvGrpSpPr>
        <p:grpSpPr>
          <a:xfrm>
            <a:off x="1992600" y="4233600"/>
            <a:ext cx="7665120" cy="1318680"/>
            <a:chOff x="1992600" y="4233600"/>
            <a:chExt cx="7665120" cy="1318680"/>
          </a:xfrm>
        </p:grpSpPr>
        <p:sp>
          <p:nvSpPr>
            <p:cNvPr id="161" name="Richtungspfeil 4"/>
            <p:cNvSpPr/>
            <p:nvPr/>
          </p:nvSpPr>
          <p:spPr>
            <a:xfrm>
              <a:off x="1992600" y="4233600"/>
              <a:ext cx="2660040" cy="1318680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Bachelor 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Chevron 8"/>
            <p:cNvSpPr/>
            <p:nvPr/>
          </p:nvSpPr>
          <p:spPr>
            <a:xfrm>
              <a:off x="4210920" y="4254120"/>
              <a:ext cx="2955960" cy="127764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Master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" name="Chevron 15"/>
            <p:cNvSpPr/>
            <p:nvPr/>
          </p:nvSpPr>
          <p:spPr>
            <a:xfrm>
              <a:off x="6701760" y="4254120"/>
              <a:ext cx="2955960" cy="127764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Doktorat / PhD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4" name="Eckige Klammer links 18"/>
          <p:cNvSpPr/>
          <p:nvPr/>
        </p:nvSpPr>
        <p:spPr>
          <a:xfrm rot="16200000">
            <a:off x="3850920" y="4160160"/>
            <a:ext cx="735840" cy="3656880"/>
          </a:xfrm>
          <a:prstGeom prst="leftBracket">
            <a:avLst>
              <a:gd name="adj" fmla="val 8333"/>
            </a:avLst>
          </a:prstGeom>
          <a:solidFill>
            <a:schemeClr val="bg1"/>
          </a:solidFill>
          <a:ln>
            <a:solidFill>
              <a:srgbClr val="817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65" name="Eckige Klammer links 19"/>
          <p:cNvSpPr/>
          <p:nvPr/>
        </p:nvSpPr>
        <p:spPr>
          <a:xfrm rot="5400000">
            <a:off x="6525720" y="1906560"/>
            <a:ext cx="757080" cy="3646800"/>
          </a:xfrm>
          <a:prstGeom prst="leftBracket">
            <a:avLst>
              <a:gd name="adj" fmla="val 8333"/>
            </a:avLst>
          </a:prstGeom>
          <a:solidFill>
            <a:schemeClr val="bg1"/>
          </a:solidFill>
          <a:ln>
            <a:solidFill>
              <a:srgbClr val="817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66" name="Textfeld 20"/>
          <p:cNvSpPr/>
          <p:nvPr/>
        </p:nvSpPr>
        <p:spPr>
          <a:xfrm>
            <a:off x="2505960" y="5698080"/>
            <a:ext cx="36568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Programme mit Beginn im Bachelor und Masterabschluss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feld 21"/>
          <p:cNvSpPr/>
          <p:nvPr/>
        </p:nvSpPr>
        <p:spPr>
          <a:xfrm>
            <a:off x="5079960" y="3371040"/>
            <a:ext cx="36568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Programme mit Beginn im Master und Promotion (PhD-Track)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794B28D0-F97D-4184-920A-0D3E1CE67C0B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Die verschiedenen Fachrichtungen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Textfeld 5"/>
          <p:cNvSpPr/>
          <p:nvPr/>
        </p:nvSpPr>
        <p:spPr>
          <a:xfrm>
            <a:off x="10159920" y="2580840"/>
            <a:ext cx="19562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Übersicht über alle Studiengänge</a:t>
            </a: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: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Grafik 7"/>
          <p:cNvPicPr/>
          <p:nvPr/>
        </p:nvPicPr>
        <p:blipFill>
          <a:blip r:embed="rId2"/>
          <a:stretch/>
        </p:blipFill>
        <p:spPr>
          <a:xfrm>
            <a:off x="369000" y="1104840"/>
            <a:ext cx="9790200" cy="5250600"/>
          </a:xfrm>
          <a:prstGeom prst="rect">
            <a:avLst/>
          </a:prstGeom>
          <a:ln w="0">
            <a:noFill/>
          </a:ln>
        </p:spPr>
      </p:pic>
      <p:pic>
        <p:nvPicPr>
          <p:cNvPr id="171" name="Grafik 212"/>
          <p:cNvPicPr/>
          <p:nvPr/>
        </p:nvPicPr>
        <p:blipFill>
          <a:blip r:embed="rId3"/>
          <a:stretch/>
        </p:blipFill>
        <p:spPr>
          <a:xfrm>
            <a:off x="10410480" y="3642480"/>
            <a:ext cx="1469160" cy="14691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C473B832-A7F1-42FB-886B-4F1AF4AC3398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/>
          </p:nvPr>
        </p:nvSpPr>
        <p:spPr>
          <a:xfrm>
            <a:off x="2021040" y="333720"/>
            <a:ext cx="7530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Qualitätsmerkmale eines integrierten DFH-Studiengangs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" name="TextBox 6"/>
          <p:cNvSpPr/>
          <p:nvPr/>
        </p:nvSpPr>
        <p:spPr>
          <a:xfrm>
            <a:off x="0" y="1118520"/>
            <a:ext cx="18356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Gute Organisation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Box 6"/>
          <p:cNvSpPr/>
          <p:nvPr/>
        </p:nvSpPr>
        <p:spPr>
          <a:xfrm>
            <a:off x="-18000" y="2463480"/>
            <a:ext cx="18356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Land &amp; Leute entdecken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Box 6"/>
          <p:cNvSpPr/>
          <p:nvPr/>
        </p:nvSpPr>
        <p:spPr>
          <a:xfrm>
            <a:off x="128160" y="3808080"/>
            <a:ext cx="17251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Betreuung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6"/>
          <p:cNvSpPr/>
          <p:nvPr/>
        </p:nvSpPr>
        <p:spPr>
          <a:xfrm>
            <a:off x="-106200" y="4953240"/>
            <a:ext cx="20120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Kompetenzen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Box 6"/>
          <p:cNvSpPr/>
          <p:nvPr/>
        </p:nvSpPr>
        <p:spPr>
          <a:xfrm>
            <a:off x="241560" y="5836320"/>
            <a:ext cx="14986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Mobilitäts-beihilfe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platzhalter 35"/>
          <p:cNvSpPr/>
          <p:nvPr/>
        </p:nvSpPr>
        <p:spPr>
          <a:xfrm>
            <a:off x="2022840" y="1126440"/>
            <a:ext cx="850680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Eine gemeinsame Studien- und Prüfungsregelung der beiden Partnerhochschulen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Zwei national anerkannte Abschlüsse (Doppeldiplom)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i.d.R keine Verlängerung der Regelstudienzeit trotz Auslandsaufenthalt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platzhalter 35"/>
          <p:cNvSpPr/>
          <p:nvPr/>
        </p:nvSpPr>
        <p:spPr>
          <a:xfrm>
            <a:off x="2021040" y="2556360"/>
            <a:ext cx="850680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Gemeinsames Studium innerhalb einer deutsch-französischen Gruppe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Studienaufenthalte im Partnerland (i.d.R. die Hälfte der Studiendauer, 2-3 Semester)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platzhalter 35"/>
          <p:cNvSpPr/>
          <p:nvPr/>
        </p:nvSpPr>
        <p:spPr>
          <a:xfrm>
            <a:off x="2021040" y="3808080"/>
            <a:ext cx="850680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Gezielte fachliche, sprachliche und organisatorische Vorbereitung (Sprachkurse usw.)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Besondere Betreuung und Förderung im In- und Ausland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platzhalter 35"/>
          <p:cNvSpPr/>
          <p:nvPr/>
        </p:nvSpPr>
        <p:spPr>
          <a:xfrm>
            <a:off x="2021040" y="4939920"/>
            <a:ext cx="8506800" cy="71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Erwerb herausragender fachlicher, sprachlicher sowie interkultureller Kompetenzen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Ganzheitliche Persönlichkeitsentwicklung (Selbstständigkeit, Belastbarkeit, Flexibilität, Teamfähigkeit)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platzhalter 35"/>
          <p:cNvSpPr/>
          <p:nvPr/>
        </p:nvSpPr>
        <p:spPr>
          <a:xfrm>
            <a:off x="2021040" y="6139080"/>
            <a:ext cx="8506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350 € DFH-Mobilitätsbeihilfe monatlich für die Dauer des Auslandsaufenthaltes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Was bietet die DFH zusätzlich?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1508040" y="1641600"/>
            <a:ext cx="5736600" cy="3132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Interkulturelle Workshops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85" name="Grafik 12"/>
          <p:cNvPicPr/>
          <p:nvPr/>
        </p:nvPicPr>
        <p:blipFill>
          <a:blip r:embed="rId2"/>
          <a:stretch/>
        </p:blipFill>
        <p:spPr>
          <a:xfrm>
            <a:off x="459360" y="1446120"/>
            <a:ext cx="703800" cy="703800"/>
          </a:xfrm>
          <a:prstGeom prst="rect">
            <a:avLst/>
          </a:prstGeom>
          <a:ln w="0">
            <a:noFill/>
          </a:ln>
        </p:spPr>
      </p:pic>
      <p:pic>
        <p:nvPicPr>
          <p:cNvPr id="186" name="Grafik 10"/>
          <p:cNvPicPr/>
          <p:nvPr/>
        </p:nvPicPr>
        <p:blipFill>
          <a:blip r:embed="rId3"/>
          <a:stretch/>
        </p:blipFill>
        <p:spPr>
          <a:xfrm>
            <a:off x="457920" y="2638440"/>
            <a:ext cx="703800" cy="703800"/>
          </a:xfrm>
          <a:prstGeom prst="rect">
            <a:avLst/>
          </a:prstGeom>
          <a:ln w="0">
            <a:noFill/>
          </a:ln>
        </p:spPr>
      </p:pic>
      <p:pic>
        <p:nvPicPr>
          <p:cNvPr id="187" name="Grafik 13"/>
          <p:cNvPicPr/>
          <p:nvPr/>
        </p:nvPicPr>
        <p:blipFill>
          <a:blip r:embed="rId4"/>
          <a:stretch/>
        </p:blipFill>
        <p:spPr>
          <a:xfrm>
            <a:off x="459360" y="3830760"/>
            <a:ext cx="702360" cy="702360"/>
          </a:xfrm>
          <a:prstGeom prst="rect">
            <a:avLst/>
          </a:prstGeom>
          <a:ln w="0">
            <a:noFill/>
          </a:ln>
        </p:spPr>
      </p:pic>
      <p:pic>
        <p:nvPicPr>
          <p:cNvPr id="188" name="Grafik 14"/>
          <p:cNvPicPr/>
          <p:nvPr/>
        </p:nvPicPr>
        <p:blipFill>
          <a:blip r:embed="rId5"/>
          <a:stretch/>
        </p:blipFill>
        <p:spPr>
          <a:xfrm>
            <a:off x="457920" y="5021640"/>
            <a:ext cx="705240" cy="702360"/>
          </a:xfrm>
          <a:prstGeom prst="rect">
            <a:avLst/>
          </a:prstGeom>
          <a:ln w="0">
            <a:noFill/>
          </a:ln>
        </p:spPr>
      </p:pic>
      <p:sp>
        <p:nvSpPr>
          <p:cNvPr id="189" name="Textplatzhalter 2"/>
          <p:cNvSpPr/>
          <p:nvPr/>
        </p:nvSpPr>
        <p:spPr>
          <a:xfrm>
            <a:off x="1508040" y="2833920"/>
            <a:ext cx="5736600" cy="30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Wirtschaftskontakte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platzhalter 2"/>
          <p:cNvSpPr/>
          <p:nvPr/>
        </p:nvSpPr>
        <p:spPr>
          <a:xfrm>
            <a:off x="1508040" y="4025520"/>
            <a:ext cx="5736600" cy="30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Exzellenzpreise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platzhalter 2"/>
          <p:cNvSpPr/>
          <p:nvPr/>
        </p:nvSpPr>
        <p:spPr>
          <a:xfrm>
            <a:off x="1508040" y="5299200"/>
            <a:ext cx="5736600" cy="30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Alumni-Netzwerke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1B620C44-0110-4B98-B470-0BF336098CA2}" type="slidenum"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DFH_Vorlage_De_Neues_Template</Template>
  <TotalTime>0</TotalTime>
  <Words>745</Words>
  <Application>Microsoft Office PowerPoint</Application>
  <PresentationFormat>Breitbild</PresentationFormat>
  <Paragraphs>175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18</vt:i4>
      </vt:variant>
      <vt:variant>
        <vt:lpstr>Folientitel</vt:lpstr>
      </vt:variant>
      <vt:variant>
        <vt:i4>19</vt:i4>
      </vt:variant>
    </vt:vector>
  </HeadingPairs>
  <TitlesOfParts>
    <vt:vector size="44" baseType="lpstr">
      <vt:lpstr>ＭＳ Ｐゴシック</vt:lpstr>
      <vt:lpstr>ＭＳ Ｐゴシック</vt:lpstr>
      <vt:lpstr>Arial</vt:lpstr>
      <vt:lpstr>Arial Unicode MS</vt:lpstr>
      <vt:lpstr>Symbol</vt:lpstr>
      <vt:lpstr>Times New Roman</vt:lpstr>
      <vt:lpstr>Wingdings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Svea Fuchs</dc:creator>
  <dc:description/>
  <cp:lastModifiedBy>Sandra Reuther</cp:lastModifiedBy>
  <cp:revision>33</cp:revision>
  <cp:lastPrinted>2023-05-02T09:48:39Z</cp:lastPrinted>
  <dcterms:created xsi:type="dcterms:W3CDTF">2023-09-22T07:36:51Z</dcterms:created>
  <dcterms:modified xsi:type="dcterms:W3CDTF">2025-05-14T07:00:50Z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  <property fmtid="{D5CDD505-2E9C-101B-9397-08002B2CF9AE}" pid="3" name="Slides">
    <vt:i4>20</vt:i4>
  </property>
</Properties>
</file>