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Mobilitätsbeihilfe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Interkulturelle Erfahrungen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schließen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Betreuung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1 Jahr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30901" y="-190347"/>
          <a:ext cx="2233819" cy="14432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Mobilitätsbeihilfe </a:t>
          </a:r>
        </a:p>
      </dsp:txBody>
      <dsp:txXfrm>
        <a:off x="3701353" y="-119895"/>
        <a:ext cx="2092915" cy="1302319"/>
      </dsp:txXfrm>
    </dsp:sp>
    <dsp:sp modelId="{D574633F-D9C1-4F28-B66A-255E9437A762}">
      <dsp:nvSpPr>
        <dsp:cNvPr id="0" name=""/>
        <dsp:cNvSpPr/>
      </dsp:nvSpPr>
      <dsp:spPr>
        <a:xfrm>
          <a:off x="2268462" y="524569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606511" y="286715"/>
              </a:moveTo>
              <a:arcTo wR="2455143" hR="2455143" stAng="17878016" swAng="1606574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1587" y="1571983"/>
          <a:ext cx="3875363" cy="17906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schließen</a:t>
          </a:r>
        </a:p>
      </dsp:txBody>
      <dsp:txXfrm>
        <a:off x="5278997" y="1659393"/>
        <a:ext cx="3700543" cy="1615792"/>
      </dsp:txXfrm>
    </dsp:sp>
    <dsp:sp modelId="{150FDA99-C239-4A33-916D-26FBE3AF8FD2}">
      <dsp:nvSpPr>
        <dsp:cNvPr id="0" name=""/>
        <dsp:cNvSpPr/>
      </dsp:nvSpPr>
      <dsp:spPr>
        <a:xfrm>
          <a:off x="2294498" y="419766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860389" y="2947602"/>
              </a:moveTo>
              <a:arcTo wR="2455143" hR="2455143" stAng="694262" swAng="669547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3158" y="3828046"/>
          <a:ext cx="2459397" cy="15115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947" y="3901835"/>
        <a:ext cx="2311819" cy="1363995"/>
      </dsp:txXfrm>
    </dsp:sp>
    <dsp:sp modelId="{D424AD5B-B878-4801-B80B-D49D04BA3AC7}">
      <dsp:nvSpPr>
        <dsp:cNvPr id="0" name=""/>
        <dsp:cNvSpPr/>
      </dsp:nvSpPr>
      <dsp:spPr>
        <a:xfrm>
          <a:off x="2155100" y="536902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169820" y="4803965"/>
              </a:moveTo>
              <a:arcTo wR="2455143" hR="2455143" stAng="4384592" swAng="118838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90282" y="3647228"/>
          <a:ext cx="3187876" cy="1948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5419" y="3742365"/>
        <a:ext cx="2997602" cy="1758621"/>
      </dsp:txXfrm>
    </dsp:sp>
    <dsp:sp modelId="{5AD4D56A-9BDD-496B-8391-7ECE530B6ED7}">
      <dsp:nvSpPr>
        <dsp:cNvPr id="0" name=""/>
        <dsp:cNvSpPr/>
      </dsp:nvSpPr>
      <dsp:spPr>
        <a:xfrm>
          <a:off x="2279169" y="584081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74666" y="3056025"/>
              </a:moveTo>
              <a:arcTo wR="2455143" hR="2455143" stAng="9949997" swAng="1012040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3105" y="1539245"/>
          <a:ext cx="2476614" cy="13769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230323" y="1606463"/>
        <a:ext cx="2342178" cy="1242526"/>
      </dsp:txXfrm>
    </dsp:sp>
    <dsp:sp modelId="{5F204080-90B0-4401-BA20-5CB230059800}">
      <dsp:nvSpPr>
        <dsp:cNvPr id="0" name=""/>
        <dsp:cNvSpPr/>
      </dsp:nvSpPr>
      <dsp:spPr>
        <a:xfrm>
          <a:off x="2281283" y="531217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78624" y="998743"/>
              </a:moveTo>
              <a:arcTo wR="2455143" hR="2455143" stAng="12983081" swAng="1595061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94070A61-86A2-4921-990C-8F7CD659DCE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254E604-EDF1-4A7F-9FBA-6D9A9D11413F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E2046F1-858C-460B-B99A-12CF25B11F25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EE0E4F6-DBCA-4263-99F6-8EEDE153187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BE17941-2051-4DB7-82CE-1B6A811D8BBF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19D763E-54E9-49D2-8412-265F862B09E0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855246-55BE-4FEA-B9BF-A6AFF7A7983D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DADD787-83AE-406D-B352-D1E3A0BDBAB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F5EE0D8-F9CD-4895-BFE3-4351440EF68C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34EC7B7-A79C-4CF4-8D47-EE2EB0789F9E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w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wmf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/>
          <p:cNvPicPr/>
          <p:nvPr/>
        </p:nvPicPr>
        <p:blipFill>
          <a:blip r:embed="rId4"/>
          <a:stretch/>
        </p:blipFill>
        <p:spPr>
          <a:xfrm>
            <a:off x="9828000" y="321840"/>
            <a:ext cx="1996200" cy="661320"/>
          </a:xfrm>
          <a:prstGeom prst="rect">
            <a:avLst/>
          </a:prstGeom>
          <a:ln w="0">
            <a:noFill/>
          </a:ln>
        </p:spPr>
      </p:pic>
      <p:pic>
        <p:nvPicPr>
          <p:cNvPr id="3" name="Bild 15"/>
          <p:cNvPicPr/>
          <p:nvPr/>
        </p:nvPicPr>
        <p:blipFill>
          <a:blip r:embed="rId5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rot="16200000" flipH="1">
            <a:off x="2065320" y="88056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4720" y="13467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1840" y="49464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0720" y="16815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623040" y="1627560"/>
            <a:ext cx="14572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wissenschaftlich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588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exzellent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rot="16200000" flipH="1">
            <a:off x="8260200" y="229392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rot="5400000" flipV="1">
            <a:off x="5511240" y="1989000"/>
            <a:ext cx="757080" cy="839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rot="16200000" flipH="1">
            <a:off x="8565480" y="155052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6080" cy="4608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wrap="none" lIns="72000" tIns="0" rIns="72000" bIns="46800" numCol="1" spcCol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lang="de-D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rot="16200000" flipH="1">
            <a:off x="3438360" y="233388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16200" rIns="90000" bIns="16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080" cy="6037200"/>
            <a:chOff x="453960" y="320760"/>
            <a:chExt cx="11278080" cy="603720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20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160" cy="6031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160" cy="60246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44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160" cy="5266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16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B2FD41F-B045-411E-A40F-F7A8D25C6EC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3DD4A88-C476-4217-ABC5-F0E18EBC90F9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3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3CD1DD0-6EB1-4191-916C-7B265BCCFFB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10020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/>
          <p:cNvPicPr/>
          <p:nvPr/>
        </p:nvPicPr>
        <p:blipFill>
          <a:blip r:embed="rId3"/>
          <a:srcRect l="2883" t="9397" r="25301" b="6888"/>
          <a:stretch/>
        </p:blipFill>
        <p:spPr>
          <a:xfrm>
            <a:off x="0" y="0"/>
            <a:ext cx="6093720" cy="685584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4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/>
          <p:cNvPicPr/>
          <p:nvPr/>
        </p:nvPicPr>
        <p:blipFill>
          <a:blip r:embed="rId3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4"/>
          <a:srcRect t="12120" b="9413"/>
          <a:stretch/>
        </p:blipFill>
        <p:spPr>
          <a:xfrm>
            <a:off x="457560" y="1354320"/>
            <a:ext cx="1996200" cy="65232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/>
          <p:cNvPicPr/>
          <p:nvPr/>
        </p:nvPicPr>
        <p:blipFill>
          <a:blip r:embed="rId3"/>
          <a:srcRect t="9397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1"/>
          <p:cNvPicPr/>
          <p:nvPr/>
        </p:nvPicPr>
        <p:blipFill>
          <a:blip r:embed="rId4"/>
          <a:stretch/>
        </p:blipFill>
        <p:spPr>
          <a:xfrm>
            <a:off x="9828000" y="321840"/>
            <a:ext cx="1996200" cy="661320"/>
          </a:xfrm>
          <a:prstGeom prst="rect">
            <a:avLst/>
          </a:prstGeom>
          <a:ln w="0">
            <a:noFill/>
          </a:ln>
        </p:spPr>
      </p:pic>
      <p:pic>
        <p:nvPicPr>
          <p:cNvPr id="106" name="Bild 15"/>
          <p:cNvPicPr/>
          <p:nvPr/>
        </p:nvPicPr>
        <p:blipFill>
          <a:blip r:embed="rId5"/>
          <a:srcRect t="51219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E1F6E21-66C0-4EBA-AF92-BD475BFEB58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92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0C816FC-2580-41C8-ACFE-65DA192EE5F1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3142FBC-9AEA-432B-88E0-02AD53CF7B8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36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360"/>
            <a:chOff x="1059120" y="3809880"/>
            <a:chExt cx="587520" cy="58536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040" y="41036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128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2920"/>
            <a:ext cx="587520" cy="585360"/>
            <a:chOff x="4937400" y="322920"/>
            <a:chExt cx="587520" cy="58536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200" y="32292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0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360"/>
            <a:chOff x="678960" y="5597640"/>
            <a:chExt cx="587520" cy="58536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4880" y="589140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strike="noStrike" spc="-1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4175D38-A543-41D1-B9BF-3621B27DF49E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7327618-62C2-4D87-8761-FD68F6F31E6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20F7E06-3A33-4A7A-ABD1-D3F228DFE6C7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E3EF050-F336-48CD-9BF4-67F9463304A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96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hyperlink" Target="http://www.dfh-ufa.org/" TargetMode="External"/><Relationship Id="rId4" Type="http://schemas.openxmlformats.org/officeDocument/2006/relationships/hyperlink" Target="mailto:info@dfh-ufa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fik 5"/>
          <p:cNvPicPr/>
          <p:nvPr/>
        </p:nvPicPr>
        <p:blipFill>
          <a:blip r:embed="rId2"/>
          <a:srcRect l="-157" t="3722" r="157" b="11906"/>
          <a:stretch/>
        </p:blipFill>
        <p:spPr>
          <a:xfrm>
            <a:off x="-22320" y="-12600"/>
            <a:ext cx="12220920" cy="6873480"/>
          </a:xfrm>
          <a:prstGeom prst="rect">
            <a:avLst/>
          </a:prstGeom>
          <a:ln w="0">
            <a:noFill/>
          </a:ln>
        </p:spPr>
      </p:pic>
      <p:sp>
        <p:nvSpPr>
          <p:cNvPr id="118" name="Textplatzhalter 2"/>
          <p:cNvSpPr/>
          <p:nvPr/>
        </p:nvSpPr>
        <p:spPr>
          <a:xfrm>
            <a:off x="1767960" y="4947005"/>
            <a:ext cx="9812520" cy="61439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0" anchor="ctr">
            <a:spAutoFit/>
          </a:bodyPr>
          <a:lstStyle/>
          <a:p>
            <a:pPr algn="ctr"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platzhalter 15"/>
          <p:cNvSpPr/>
          <p:nvPr/>
        </p:nvSpPr>
        <p:spPr>
          <a:xfrm>
            <a:off x="6420240" y="5612546"/>
            <a:ext cx="5160240" cy="255960"/>
          </a:xfrm>
          <a:prstGeom prst="rect">
            <a:avLst/>
          </a:prstGeom>
          <a:solidFill>
            <a:srgbClr val="81725E"/>
          </a:solidFill>
          <a:ln>
            <a:solidFill>
              <a:srgbClr val="5F544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– Zwei Diplome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:p15="http://schemas.microsoft.com/office/powerpoint/2012/main"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/>
          </p:nvPr>
        </p:nvSpPr>
        <p:spPr>
          <a:xfrm>
            <a:off x="46872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stets innovativ, dank regelmäßiger Neuzugänge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3" name="Tabelle 14"/>
          <p:cNvGraphicFramePr/>
          <p:nvPr/>
        </p:nvGraphicFramePr>
        <p:xfrm>
          <a:off x="468720" y="1235160"/>
          <a:ext cx="11113200" cy="5146920"/>
        </p:xfrm>
        <a:graphic>
          <a:graphicData uri="http://schemas.openxmlformats.org/drawingml/2006/table">
            <a:tbl>
              <a:tblPr/>
              <a:tblGrid>
                <a:gridCol w="596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4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Neue DFH-Studiengänge ab dem Wintersemsester 2025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Orte und Partnerinstitutionen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  <a:tabLst>
                          <a:tab pos="0" algn="l"/>
                        </a:tabLst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Master Wirtschaftspsychologie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Landau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Strasbourg (U Strasbourg)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Angewandte deutsch-französische Studien: Kultur, Wirtschaft und Nachhaltigkeit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Wuppertal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Wuppertal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(U Marie et Louis Pasteur)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 Studien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Bonn (U Bonn)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Elektrotechnik und Informationstechnik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Stuttgart (</a:t>
                      </a:r>
                      <a:r>
                        <a:rPr lang="de-DE" sz="1400" b="0" strike="noStrike" spc="-1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Stuttgart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Caen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ENSICAEN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32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Mechatronik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SUPMICROTECH-ENSMM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2600"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Nachhaltige Energiesysteme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Kaiserslautern (RPTU Kaiserslautern-Landau)</a:t>
                      </a:r>
                      <a:br>
                        <a:rPr sz="1400"/>
                      </a:b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Rouen (</a:t>
                      </a: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INSA Rouen Normandie</a:t>
                      </a: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lang="de-DE" sz="1400" b="0" strike="noStrike" spc="-1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</a:t>
                      </a:r>
                      <a:endParaRPr lang="de-DE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2000" marR="72000" anchor="ctr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 cap="flat" cmpd="sng" algn="ctr">
                      <a:solidFill>
                        <a:srgbClr val="348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82DC3A4-2919-4018-94C8-31D81006F9F7}" type="slidenum">
              <a:t>10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Bildplatzhalter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6120" cy="685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/>
          </p:nvPr>
        </p:nvSpPr>
        <p:spPr>
          <a:xfrm>
            <a:off x="459360" y="35784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2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B37685D-694B-42CB-BA14-759A15125173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8" name="Gruppieren 13"/>
          <p:cNvGrpSpPr/>
          <p:nvPr/>
        </p:nvGrpSpPr>
        <p:grpSpPr>
          <a:xfrm>
            <a:off x="459360" y="2287440"/>
            <a:ext cx="3603600" cy="4066920"/>
            <a:chOff x="459360" y="2287440"/>
            <a:chExt cx="3603600" cy="4066920"/>
          </a:xfrm>
        </p:grpSpPr>
        <p:pic>
          <p:nvPicPr>
            <p:cNvPr id="169" name="Grafik 12"/>
            <p:cNvPicPr/>
            <p:nvPr/>
          </p:nvPicPr>
          <p:blipFill>
            <a:blip r:embed="rId2"/>
            <a:stretch/>
          </p:blipFill>
          <p:spPr>
            <a:xfrm flipH="1">
              <a:off x="60732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45936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3984391547"/>
              </p:ext>
            </p:extLst>
          </p:nvPr>
        </p:nvGraphicFramePr>
        <p:xfrm>
          <a:off x="2017800" y="832320"/>
          <a:ext cx="10172160" cy="575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4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/>
          </p:nvPr>
        </p:nvSpPr>
        <p:spPr>
          <a:xfrm>
            <a:off x="462600" y="316800"/>
            <a:ext cx="9113040" cy="3362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Num" idx="30"/>
          </p:nvPr>
        </p:nvSpPr>
        <p:spPr>
          <a:xfrm>
            <a:off x="8659080" y="633024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2404AFD-9421-458D-9EAF-D0EB5A0AC1BB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Text Box 6"/>
          <p:cNvSpPr/>
          <p:nvPr/>
        </p:nvSpPr>
        <p:spPr>
          <a:xfrm>
            <a:off x="1538640" y="1474920"/>
            <a:ext cx="8037000" cy="458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    Interkulturelle</a:t>
            </a:r>
            <a:r>
              <a:rPr lang="fr-FR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lang="fr-FR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ideale</a:t>
            </a:r>
            <a:r>
              <a:rPr lang="fr-FR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Vorbereitung auf die Arbeitssuche auf       dem internationalen Arbeitsmarkt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lang="fr-FR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Gruppieren 33"/>
          <p:cNvGrpSpPr/>
          <p:nvPr/>
        </p:nvGrpSpPr>
        <p:grpSpPr>
          <a:xfrm>
            <a:off x="487440" y="1474920"/>
            <a:ext cx="821160" cy="4616640"/>
            <a:chOff x="487440" y="1474920"/>
            <a:chExt cx="821160" cy="4616640"/>
          </a:xfrm>
        </p:grpSpPr>
        <p:pic>
          <p:nvPicPr>
            <p:cNvPr id="175" name="Grafik 12"/>
            <p:cNvPicPr/>
            <p:nvPr/>
          </p:nvPicPr>
          <p:blipFill>
            <a:blip r:embed="rId2"/>
            <a:stretch/>
          </p:blipFill>
          <p:spPr>
            <a:xfrm>
              <a:off x="487440" y="1474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13"/>
            <p:cNvPicPr/>
            <p:nvPr/>
          </p:nvPicPr>
          <p:blipFill>
            <a:blip r:embed="rId3"/>
            <a:stretch/>
          </p:blipFill>
          <p:spPr>
            <a:xfrm>
              <a:off x="487440" y="2689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10"/>
            <p:cNvPicPr/>
            <p:nvPr/>
          </p:nvPicPr>
          <p:blipFill>
            <a:blip r:embed="rId4"/>
            <a:stretch/>
          </p:blipFill>
          <p:spPr>
            <a:xfrm>
              <a:off x="502560" y="400788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Grafik 14"/>
            <p:cNvPicPr/>
            <p:nvPr/>
          </p:nvPicPr>
          <p:blipFill>
            <a:blip r:embed="rId5"/>
            <a:stretch/>
          </p:blipFill>
          <p:spPr>
            <a:xfrm>
              <a:off x="502560" y="5383080"/>
              <a:ext cx="806040" cy="70848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ransition spd="slow" advTm="5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7"/>
          <p:cNvSpPr/>
          <p:nvPr/>
        </p:nvSpPr>
        <p:spPr>
          <a:xfrm>
            <a:off x="459360" y="2108880"/>
            <a:ext cx="7348320" cy="420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Zugang zum Arbeitsmarkt dank Praktika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lang="de-DE" sz="1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TextBox 8"/>
          <p:cNvSpPr/>
          <p:nvPr/>
        </p:nvSpPr>
        <p:spPr>
          <a:xfrm>
            <a:off x="459360" y="1603080"/>
            <a:ext cx="544716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2" name="Gruppieren 5"/>
          <p:cNvGrpSpPr/>
          <p:nvPr/>
        </p:nvGrpSpPr>
        <p:grpSpPr>
          <a:xfrm>
            <a:off x="7976520" y="2287440"/>
            <a:ext cx="3603600" cy="4066920"/>
            <a:chOff x="7976520" y="2287440"/>
            <a:chExt cx="3603600" cy="4066920"/>
          </a:xfrm>
        </p:grpSpPr>
        <p:pic>
          <p:nvPicPr>
            <p:cNvPr id="183" name="Grafik 6"/>
            <p:cNvPicPr/>
            <p:nvPr/>
          </p:nvPicPr>
          <p:blipFill>
            <a:blip r:embed="rId2"/>
            <a:stretch/>
          </p:blipFill>
          <p:spPr>
            <a:xfrm flipH="1">
              <a:off x="890640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4" name="Grafik 7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797652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04E264F-52A2-4DD3-B000-813C7F4489C2}" type="slidenum">
              <a:t>14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0"/>
          <p:cNvSpPr/>
          <p:nvPr/>
        </p:nvSpPr>
        <p:spPr>
          <a:xfrm>
            <a:off x="1561320" y="2428560"/>
            <a:ext cx="2839680" cy="22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Box 4"/>
          <p:cNvSpPr/>
          <p:nvPr/>
        </p:nvSpPr>
        <p:spPr>
          <a:xfrm>
            <a:off x="4763160" y="2111040"/>
            <a:ext cx="701424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Eine perfekte Ausbildung, um auf einem internationalen Arbeitsmarkt erfolgreich zu sein und Euch zu entfalten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55B03F73-76E1-4CAF-94AA-7387123EE54A}" type="slidenum">
              <a:t>15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fik 6"/>
          <p:cNvPicPr/>
          <p:nvPr/>
        </p:nvPicPr>
        <p:blipFill>
          <a:blip r:embed="rId2"/>
          <a:srcRect l="-2" t="10767" r="239" b="18275"/>
          <a:stretch/>
        </p:blipFill>
        <p:spPr>
          <a:xfrm>
            <a:off x="-176760" y="-116280"/>
            <a:ext cx="12463560" cy="7167960"/>
          </a:xfrm>
          <a:prstGeom prst="rect">
            <a:avLst/>
          </a:prstGeom>
          <a:ln w="0">
            <a:noFill/>
          </a:ln>
        </p:spPr>
      </p:pic>
      <p:sp>
        <p:nvSpPr>
          <p:cNvPr id="190" name="Rechteck 11"/>
          <p:cNvSpPr/>
          <p:nvPr/>
        </p:nvSpPr>
        <p:spPr>
          <a:xfrm>
            <a:off x="-176760" y="-116280"/>
            <a:ext cx="12463560" cy="716796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62240" y="3895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62240" y="1446120"/>
            <a:ext cx="11265840" cy="4222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199 Studiengänge</a:t>
            </a: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 in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135 Partnerstädten unseres Netzwerks</a:t>
            </a: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 stehen euch zur Auswahl.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280" algn="l"/>
                <a:tab pos="10780560" algn="l"/>
              </a:tabLst>
            </a:pPr>
            <a:r>
              <a:rPr lang="de-DE" sz="1800" b="0" strike="noStrike" spc="-1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lang="de-DE" sz="1800" b="1" strike="noStrike" spc="-1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>
                <a:solidFill>
                  <a:srgbClr val="009FE3"/>
                </a:solidFill>
                <a:latin typeface="Arial"/>
                <a:ea typeface="MS PGothic"/>
              </a:rPr>
              <a:t>	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31F3B07F-9EC2-4098-98B1-52609D46DAC0}" type="slidenum">
              <a:rPr/>
              <a:t>16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429840" y="1343520"/>
            <a:ext cx="5253840" cy="1173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204281" y="2577600"/>
            <a:ext cx="5479399" cy="169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Ansprechpartner*innen</a:t>
            </a:r>
            <a:r>
              <a:rPr lang="de-DE" sz="1600" b="0" strike="noStrike" spc="-1" dirty="0">
                <a:solidFill>
                  <a:srgbClr val="81725E"/>
                </a:solidFill>
                <a:latin typeface="Arial"/>
                <a:ea typeface="Arial Unicode MS"/>
              </a:rPr>
              <a:t> an unseren Partnerinstitutionen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Bildplatzhalter 8"/>
          <p:cNvPicPr/>
          <p:nvPr/>
        </p:nvPicPr>
        <p:blipFill>
          <a:blip r:embed="rId2"/>
          <a:srcRect l="5766" t="361" r="19165" b="-361"/>
          <a:stretch/>
        </p:blipFill>
        <p:spPr>
          <a:xfrm rot="5400000">
            <a:off x="5720400" y="381960"/>
            <a:ext cx="6855840" cy="6087600"/>
          </a:xfrm>
          <a:prstGeom prst="rect">
            <a:avLst/>
          </a:prstGeom>
          <a:ln w="0">
            <a:noFill/>
          </a:ln>
        </p:spPr>
      </p:pic>
      <p:pic>
        <p:nvPicPr>
          <p:cNvPr id="196" name="Grafik 9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3410640" y="4333680"/>
            <a:ext cx="2273040" cy="227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ildplatzhalter 11"/>
          <p:cNvPicPr/>
          <p:nvPr/>
        </p:nvPicPr>
        <p:blipFill>
          <a:blip r:embed="rId2"/>
          <a:srcRect l="5601" r="5601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  <p:pic>
        <p:nvPicPr>
          <p:cNvPr id="199" name="Grafik 3"/>
          <p:cNvPicPr/>
          <p:nvPr/>
        </p:nvPicPr>
        <p:blipFill>
          <a:blip r:embed="rId3"/>
          <a:stretch/>
        </p:blipFill>
        <p:spPr>
          <a:xfrm>
            <a:off x="3555360" y="4606560"/>
            <a:ext cx="2109240" cy="2109240"/>
          </a:xfrm>
          <a:prstGeom prst="rect">
            <a:avLst/>
          </a:prstGeom>
          <a:ln w="0">
            <a:noFill/>
          </a:ln>
        </p:spPr>
      </p:pic>
      <p:sp>
        <p:nvSpPr>
          <p:cNvPr id="200" name="Textfeld 13"/>
          <p:cNvSpPr/>
          <p:nvPr/>
        </p:nvSpPr>
        <p:spPr>
          <a:xfrm>
            <a:off x="370440" y="3991680"/>
            <a:ext cx="19440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feld 14"/>
          <p:cNvSpPr/>
          <p:nvPr/>
        </p:nvSpPr>
        <p:spPr>
          <a:xfrm>
            <a:off x="3555360" y="3991680"/>
            <a:ext cx="2109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0" strike="noStrike" spc="-1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3840" cy="22568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Für weitere Informationen und Einblicke folgt uns auf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2C8A356-5464-4436-2D69-0934997E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76" y="4700145"/>
            <a:ext cx="1913431" cy="1922070"/>
          </a:xfrm>
          <a:prstGeom prst="rect">
            <a:avLst/>
          </a:prstGeom>
        </p:spPr>
      </p:pic>
    </p:spTree>
  </p:cSld>
  <p:clrMapOvr>
    <a:masterClrMapping/>
  </p:clrMapOvr>
  <p:transition spd="slow" advTm="6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pierung 10"/>
          <p:cNvGrpSpPr/>
          <p:nvPr/>
        </p:nvGrpSpPr>
        <p:grpSpPr>
          <a:xfrm>
            <a:off x="2224080" y="1206720"/>
            <a:ext cx="7723800" cy="2341080"/>
            <a:chOff x="2224080" y="1206720"/>
            <a:chExt cx="7723800" cy="2341080"/>
          </a:xfrm>
        </p:grpSpPr>
        <p:pic>
          <p:nvPicPr>
            <p:cNvPr id="204" name="Bild 8"/>
            <p:cNvPicPr/>
            <p:nvPr/>
          </p:nvPicPr>
          <p:blipFill>
            <a:blip r:embed="rId2"/>
            <a:srcRect l="50093"/>
            <a:stretch/>
          </p:blipFill>
          <p:spPr>
            <a:xfrm>
              <a:off x="6089760" y="120672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Bild 9"/>
            <p:cNvPicPr/>
            <p:nvPr/>
          </p:nvPicPr>
          <p:blipFill>
            <a:blip r:embed="rId3"/>
            <a:srcRect r="50016"/>
            <a:stretch/>
          </p:blipFill>
          <p:spPr>
            <a:xfrm>
              <a:off x="2224080" y="120672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6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5960" cy="138276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de-DE" sz="1200" b="0" strike="noStrike" spc="-1" dirty="0" err="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</a:t>
            </a: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 franco-allemande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</a:t>
            </a:r>
            <a:r>
              <a:rPr lang="de-DE" sz="1200" b="0" strike="noStrike" spc="-1" dirty="0" err="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Kohlweg</a:t>
            </a:r>
            <a:r>
              <a:rPr lang="de-DE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 7 · 66123 Saarbrücken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u="sng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4"/>
              </a:rPr>
              <a:t>info@dfh-ufa.org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cs-CZ" sz="1200" b="0" u="sng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www.dfh-ufa.org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50"/>
          <p:cNvSpPr/>
          <p:nvPr/>
        </p:nvSpPr>
        <p:spPr>
          <a:xfrm>
            <a:off x="6465600" y="5679000"/>
            <a:ext cx="256680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lang="de-DE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Bild 7" descr="qr-code.png"/>
          <p:cNvPicPr/>
          <p:nvPr/>
        </p:nvPicPr>
        <p:blipFill>
          <a:blip r:embed="rId6"/>
          <a:stretch/>
        </p:blipFill>
        <p:spPr>
          <a:xfrm>
            <a:off x="8597160" y="5563800"/>
            <a:ext cx="919800" cy="919800"/>
          </a:xfrm>
          <a:prstGeom prst="rect">
            <a:avLst/>
          </a:prstGeom>
          <a:ln w="0">
            <a:noFill/>
          </a:ln>
        </p:spPr>
      </p:pic>
      <p:sp>
        <p:nvSpPr>
          <p:cNvPr id="209" name="Textfeld 22"/>
          <p:cNvSpPr/>
          <p:nvPr/>
        </p:nvSpPr>
        <p:spPr>
          <a:xfrm>
            <a:off x="656640" y="4672800"/>
            <a:ext cx="525312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Bild 6"/>
          <p:cNvPicPr/>
          <p:nvPr/>
        </p:nvPicPr>
        <p:blipFill>
          <a:blip r:embed="rId7"/>
          <a:stretch/>
        </p:blipFill>
        <p:spPr>
          <a:xfrm>
            <a:off x="656640" y="3912120"/>
            <a:ext cx="595440" cy="56952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8"/>
          <p:cNvPicPr/>
          <p:nvPr/>
        </p:nvPicPr>
        <p:blipFill>
          <a:blip r:embed="rId8"/>
          <a:srcRect t="1359" r="19905"/>
          <a:stretch/>
        </p:blipFill>
        <p:spPr>
          <a:xfrm>
            <a:off x="6408000" y="5935320"/>
            <a:ext cx="1798560" cy="52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840" cy="1173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Grafik 4"/>
          <p:cNvPicPr/>
          <p:nvPr/>
        </p:nvPicPr>
        <p:blipFill>
          <a:blip r:embed="rId2"/>
          <a:srcRect t="13046" b="11871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auf einem Blick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24" name="TextBox 10"/>
          <p:cNvSpPr/>
          <p:nvPr/>
        </p:nvSpPr>
        <p:spPr>
          <a:xfrm>
            <a:off x="1541880" y="2824560"/>
            <a:ext cx="303732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763160" y="2507040"/>
            <a:ext cx="701424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2000"/>
            </a:b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135 Städten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E7495B7B-48A4-4F8E-AAFE-8D60E49122AC}" type="slidenum">
              <a:t>3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/>
          </p:nvPr>
        </p:nvSpPr>
        <p:spPr>
          <a:xfrm>
            <a:off x="459360" y="36576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Foliennummernplatzhalter 9"/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8" name="Gruppieren 2"/>
          <p:cNvGrpSpPr/>
          <p:nvPr/>
        </p:nvGrpSpPr>
        <p:grpSpPr>
          <a:xfrm>
            <a:off x="471600" y="1487880"/>
            <a:ext cx="10989000" cy="4218840"/>
            <a:chOff x="471600" y="1487880"/>
            <a:chExt cx="10989000" cy="4218840"/>
          </a:xfrm>
        </p:grpSpPr>
        <p:sp>
          <p:nvSpPr>
            <p:cNvPr id="129" name="Textplatzhalter 35"/>
            <p:cNvSpPr/>
            <p:nvPr/>
          </p:nvSpPr>
          <p:spPr>
            <a:xfrm>
              <a:off x="3400200" y="173880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deutsche, französische sowie internationale Hochschuleinrichtungen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200" y="261504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integrierte Studiengänge in über 20 Fachbereichen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35236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aktuell eingeschriebene Studierende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399480" y="4377600"/>
              <a:ext cx="806112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Absolvent*innen seit unserer Gründung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200" y="52138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bi- und trinational Promovierte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4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1323720" y="23547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3" name="Gruppierung 10"/>
          <p:cNvGrpSpPr/>
          <p:nvPr/>
        </p:nvGrpSpPr>
        <p:grpSpPr>
          <a:xfrm>
            <a:off x="3737520" y="3664800"/>
            <a:ext cx="7724160" cy="2341080"/>
            <a:chOff x="3737520" y="3664800"/>
            <a:chExt cx="7724160" cy="2341080"/>
          </a:xfrm>
        </p:grpSpPr>
        <p:pic>
          <p:nvPicPr>
            <p:cNvPr id="144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5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6" name="Grafik 23"/>
          <p:cNvPicPr/>
          <p:nvPr/>
        </p:nvPicPr>
        <p:blipFill>
          <a:blip r:embed="rId8"/>
          <a:stretch/>
        </p:blipFill>
        <p:spPr>
          <a:xfrm>
            <a:off x="2591640" y="2394360"/>
            <a:ext cx="694800" cy="69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3840" cy="6318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96840" cy="33116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2000"/>
            </a:b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Foliennummernplatzhalter 3"/>
          <p:cNvSpPr/>
          <p:nvPr/>
        </p:nvSpPr>
        <p:spPr>
          <a:xfrm>
            <a:off x="9198360" y="649296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86724DED-53B9-4B46-BAB8-64E9936DC1E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18000" y="383292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Unser Netzwerk: 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135 Universitäts-städte zur Auswahl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Foliennummernplatzhalter 1"/>
          <p:cNvSpPr/>
          <p:nvPr/>
        </p:nvSpPr>
        <p:spPr>
          <a:xfrm>
            <a:off x="934704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8942BD92-A7C7-4B3F-86CD-54C4F21C7038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6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Grafik 151"/>
          <p:cNvPicPr/>
          <p:nvPr/>
        </p:nvPicPr>
        <p:blipFill>
          <a:blip r:embed="rId2"/>
          <a:srcRect t="3454" b="30921"/>
          <a:stretch/>
        </p:blipFill>
        <p:spPr>
          <a:xfrm>
            <a:off x="4812840" y="360"/>
            <a:ext cx="7377840" cy="6855120"/>
          </a:xfrm>
          <a:prstGeom prst="rect">
            <a:avLst/>
          </a:prstGeom>
          <a:ln w="0">
            <a:noFill/>
          </a:ln>
        </p:spPr>
      </p:pic>
      <p:sp>
        <p:nvSpPr>
          <p:cNvPr id="153" name="Rechteck 152"/>
          <p:cNvSpPr/>
          <p:nvPr/>
        </p:nvSpPr>
        <p:spPr>
          <a:xfrm>
            <a:off x="5220000" y="36000"/>
            <a:ext cx="2518920" cy="1078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4400" b="0" strike="noStrike" spc="-1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endParaRPr lang="de-DE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rafik 9"/>
          <p:cNvPicPr/>
          <p:nvPr/>
        </p:nvPicPr>
        <p:blipFill>
          <a:blip r:embed="rId2"/>
          <a:srcRect r="43913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462240" y="290160"/>
            <a:ext cx="9113040" cy="7110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Riesenauswahl auf allen Ebenen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62240" y="1837440"/>
            <a:ext cx="5223960" cy="3180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573840" lvl="2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Bildplatzhalter 11"/>
          <p:cNvPicPr/>
          <p:nvPr/>
        </p:nvPicPr>
        <p:blipFill>
          <a:blip r:embed="rId2"/>
          <a:stretch/>
        </p:blipFill>
        <p:spPr>
          <a:xfrm>
            <a:off x="5195160" y="1150920"/>
            <a:ext cx="8384760" cy="5589000"/>
          </a:xfrm>
          <a:prstGeom prst="rect">
            <a:avLst/>
          </a:prstGeom>
          <a:ln w="0">
            <a:noFill/>
          </a:ln>
        </p:spPr>
      </p:pic>
      <p:pic>
        <p:nvPicPr>
          <p:cNvPr id="159" name="Grafik 1"/>
          <p:cNvPicPr/>
          <p:nvPr/>
        </p:nvPicPr>
        <p:blipFill>
          <a:blip r:embed="rId3"/>
          <a:stretch/>
        </p:blipFill>
        <p:spPr>
          <a:xfrm>
            <a:off x="7202160" y="1152000"/>
            <a:ext cx="2178000" cy="89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… eine breite Auswahl an Disziplinen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8760" cy="52491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CEFDC2D-1DA1-40EE-B48D-FFD44871EEFE}" type="slidenum">
              <a:t>9</a:t>
            </a:fld>
            <a:endParaRPr/>
          </a:p>
        </p:txBody>
      </p:sp>
    </p:spTree>
  </p:cSld>
  <p:clrMapOvr>
    <a:masterClrMapping/>
  </p:clrMapOvr>
  <p:transition spd="slow" advTm="5000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0</TotalTime>
  <Words>668</Words>
  <Application>Microsoft Office PowerPoint</Application>
  <PresentationFormat>Breitbild</PresentationFormat>
  <Paragraphs>140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19</vt:i4>
      </vt:variant>
    </vt:vector>
  </HeadingPairs>
  <TitlesOfParts>
    <vt:vector size="43" baseType="lpstr"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Sandra Reuther [DFH-UFA]</cp:lastModifiedBy>
  <cp:revision>68</cp:revision>
  <cp:lastPrinted>2023-05-02T09:48:39Z</cp:lastPrinted>
  <dcterms:created xsi:type="dcterms:W3CDTF">2023-09-15T06:22:59Z</dcterms:created>
  <dcterms:modified xsi:type="dcterms:W3CDTF">2025-09-25T10:10:21Z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19</vt:i4>
  </property>
</Properties>
</file>