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  <p:sldMasterId id="2147483672" r:id="rId13"/>
    <p:sldMasterId id="2147483674" r:id="rId14"/>
    <p:sldMasterId id="2147483676" r:id="rId15"/>
    <p:sldMasterId id="2147483678" r:id="rId16"/>
    <p:sldMasterId id="2147483680" r:id="rId17"/>
    <p:sldMasterId id="2147483682" r:id="rId18"/>
    <p:sldMasterId id="2147483684" r:id="rId19"/>
    <p:sldMasterId id="2147483686" r:id="rId20"/>
  </p:sld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</p:sldIdLst>
  <p:sldSz cx="12192000" cy="685800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45" autoAdjust="0"/>
  </p:normalViewPr>
  <p:slideViewPr>
    <p:cSldViewPr snapToGrid="0">
      <p:cViewPr varScale="1">
        <p:scale>
          <a:sx n="79" d="100"/>
          <a:sy n="79" d="100"/>
        </p:scale>
        <p:origin x="82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9CDE4-727D-4011-83E5-40092D74032D}" type="doc">
      <dgm:prSet loTypeId="urn:microsoft.com/office/officeart/2005/8/layout/cycle6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1ED20C3C-1F3B-4167-8A24-911014ACDE85}">
      <dgm:prSet phldrT="[Text]" custT="1"/>
      <dgm:spPr>
        <a:ln>
          <a:noFill/>
        </a:ln>
      </dgm:spPr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350 €</a:t>
          </a:r>
        </a:p>
        <a:p>
          <a:r>
            <a:rPr lang="fr-FR" sz="1600" noProof="0" dirty="0">
              <a:solidFill>
                <a:schemeClr val="accent1"/>
              </a:solidFill>
            </a:rPr>
            <a:t>Aide mensuelle à la mobilité </a:t>
          </a:r>
          <a:r>
            <a:rPr lang="fr-FR" sz="1600" noProof="0" dirty="0">
              <a:solidFill>
                <a:schemeClr val="accent2"/>
              </a:solidFill>
            </a:rPr>
            <a:t> </a:t>
          </a:r>
        </a:p>
      </dgm:t>
    </dgm:pt>
    <dgm:pt modelId="{03EFBEB5-144F-4681-AC8F-9D3715ADEE36}" type="parTrans" cxnId="{7ED19E10-4239-47D4-A4D3-1308056BECB9}">
      <dgm:prSet/>
      <dgm:spPr/>
      <dgm:t>
        <a:bodyPr/>
        <a:lstStyle/>
        <a:p>
          <a:endParaRPr lang="de-DE"/>
        </a:p>
      </dgm:t>
    </dgm:pt>
    <dgm:pt modelId="{A6FE602F-80B0-4FFE-9C46-D9723745B44E}" type="sibTrans" cxnId="{7ED19E10-4239-47D4-A4D3-1308056BECB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70D702A9-ADE0-4F29-8D10-8AFE7D2FD395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1 année</a:t>
          </a:r>
        </a:p>
        <a:p>
          <a:r>
            <a:rPr lang="fr-FR" sz="1600" noProof="0" dirty="0">
              <a:solidFill>
                <a:schemeClr val="accent1"/>
              </a:solidFill>
            </a:rPr>
            <a:t>Au minimum passée à l’étranger</a:t>
          </a:r>
          <a:endParaRPr lang="de-DE" sz="1600" noProof="0" dirty="0">
            <a:solidFill>
              <a:schemeClr val="accent1"/>
            </a:solidFill>
          </a:endParaRPr>
        </a:p>
        <a:p>
          <a:endParaRPr lang="fr-FR" sz="1600" noProof="0" dirty="0">
            <a:solidFill>
              <a:schemeClr val="accent1"/>
            </a:solidFill>
          </a:endParaRPr>
        </a:p>
      </dgm:t>
    </dgm:pt>
    <dgm:pt modelId="{FDB46497-E6D0-4E74-888E-C1E05DF795A3}" type="parTrans" cxnId="{BD08194D-56AA-4894-853C-FE3EC7409596}">
      <dgm:prSet/>
      <dgm:spPr/>
      <dgm:t>
        <a:bodyPr/>
        <a:lstStyle/>
        <a:p>
          <a:endParaRPr lang="de-DE"/>
        </a:p>
      </dgm:t>
    </dgm:pt>
    <dgm:pt modelId="{FC8597D9-85DF-478F-9B4C-412DC69E0E16}" type="sibTrans" cxnId="{BD08194D-56AA-4894-853C-FE3EC740959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7D2DAEA-6E1A-4ECC-B339-CE17EB9439E5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Expériences interculturelles </a:t>
          </a:r>
        </a:p>
        <a:p>
          <a:r>
            <a:rPr lang="fr-FR" sz="1600" dirty="0">
              <a:solidFill>
                <a:schemeClr val="accent1"/>
              </a:solidFill>
            </a:rPr>
            <a:t>Découvrir de nouvelles cultures et créer des liens sociaux durables</a:t>
          </a:r>
          <a:endParaRPr lang="de-DE" sz="1600" dirty="0">
            <a:solidFill>
              <a:schemeClr val="accent1"/>
            </a:solidFill>
          </a:endParaRPr>
        </a:p>
      </dgm:t>
    </dgm:pt>
    <dgm:pt modelId="{054FB34E-F628-4A22-8F6D-AD286DA781D5}" type="sibTrans" cxnId="{C37E89F9-24F1-4994-8F39-2A9B6E2B14A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35571B7-64A5-4FDC-BEEB-2CDFA4B46C17}" type="parTrans" cxnId="{C37E89F9-24F1-4994-8F39-2A9B6E2B14AD}">
      <dgm:prSet/>
      <dgm:spPr/>
      <dgm:t>
        <a:bodyPr/>
        <a:lstStyle/>
        <a:p>
          <a:endParaRPr lang="de-DE"/>
        </a:p>
      </dgm:t>
    </dgm:pt>
    <dgm:pt modelId="{CE56FAAA-392D-4DD3-86DF-1212F533C93B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Top organisation</a:t>
          </a:r>
        </a:p>
        <a:p>
          <a:r>
            <a:rPr lang="fr-FR" sz="1600" noProof="0" dirty="0">
              <a:solidFill>
                <a:schemeClr val="accent1"/>
              </a:solidFill>
            </a:rPr>
            <a:t>pas d’allongement de la durée d'études</a:t>
          </a:r>
        </a:p>
      </dgm:t>
    </dgm:pt>
    <dgm:pt modelId="{5B50EA88-7F5F-44F9-B76D-F52B9316209E}" type="sibTrans" cxnId="{78A22D37-9BF6-4123-ABC7-0C41FBB12F9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271AA0CF-DA59-47A3-BE2F-F6979F7731A6}" type="parTrans" cxnId="{78A22D37-9BF6-4123-ABC7-0C41FBB12F9A}">
      <dgm:prSet/>
      <dgm:spPr/>
      <dgm:t>
        <a:bodyPr/>
        <a:lstStyle/>
        <a:p>
          <a:endParaRPr lang="de-DE"/>
        </a:p>
      </dgm:t>
    </dgm:pt>
    <dgm:pt modelId="{610E0514-766C-4B3E-A97C-99CE58BF8288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Encadrement</a:t>
          </a:r>
        </a:p>
        <a:p>
          <a:r>
            <a:rPr lang="fr-FR" sz="1600" b="0" noProof="0" dirty="0">
              <a:solidFill>
                <a:schemeClr val="accent1"/>
              </a:solidFill>
            </a:rPr>
            <a:t>Préparation ciblée </a:t>
          </a:r>
          <a:r>
            <a:rPr lang="fr-FR" sz="1600" b="0" dirty="0">
              <a:solidFill>
                <a:schemeClr val="accent1"/>
              </a:solidFill>
            </a:rPr>
            <a:t>et </a:t>
          </a:r>
          <a:r>
            <a:rPr lang="fr-FR" sz="1600" b="0" noProof="0" dirty="0">
              <a:solidFill>
                <a:schemeClr val="accent1"/>
              </a:solidFill>
            </a:rPr>
            <a:t>interlocuteur*</a:t>
          </a:r>
          <a:r>
            <a:rPr lang="fr-FR" sz="1600" b="0" noProof="0" dirty="0" err="1">
              <a:solidFill>
                <a:schemeClr val="accent1"/>
              </a:solidFill>
            </a:rPr>
            <a:t>trices</a:t>
          </a:r>
          <a:r>
            <a:rPr lang="fr-FR" sz="1600" b="0" noProof="0" dirty="0">
              <a:solidFill>
                <a:schemeClr val="accent1"/>
              </a:solidFill>
            </a:rPr>
            <a:t> personnel*les</a:t>
          </a:r>
          <a:r>
            <a:rPr lang="fr-FR" sz="1600" b="0" dirty="0">
              <a:solidFill>
                <a:schemeClr val="accent1"/>
              </a:solidFill>
            </a:rPr>
            <a:t> dans </a:t>
          </a:r>
          <a:r>
            <a:rPr lang="fr-FR" sz="1600" b="0" noProof="0" dirty="0">
              <a:solidFill>
                <a:schemeClr val="accent1"/>
              </a:solidFill>
            </a:rPr>
            <a:t>les deux pays</a:t>
          </a:r>
        </a:p>
      </dgm:t>
    </dgm:pt>
    <dgm:pt modelId="{FC3C402E-4C4A-44FF-96FC-D20B5B8F7FF5}" type="sibTrans" cxnId="{86FB08DE-9BF9-4929-9CCD-191263EC0E4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EA92302E-C579-49E2-A7D5-4D52F8BE3E17}" type="parTrans" cxnId="{86FB08DE-9BF9-4929-9CCD-191263EC0E40}">
      <dgm:prSet/>
      <dgm:spPr/>
      <dgm:t>
        <a:bodyPr/>
        <a:lstStyle/>
        <a:p>
          <a:endParaRPr lang="de-DE"/>
        </a:p>
      </dgm:t>
    </dgm:pt>
    <dgm:pt modelId="{63D1BE94-0147-4266-9CFD-1AEB7FA6989E}" type="pres">
      <dgm:prSet presAssocID="{1AC9CDE4-727D-4011-83E5-40092D74032D}" presName="cycle" presStyleCnt="0">
        <dgm:presLayoutVars>
          <dgm:dir/>
          <dgm:resizeHandles val="exact"/>
        </dgm:presLayoutVars>
      </dgm:prSet>
      <dgm:spPr/>
    </dgm:pt>
    <dgm:pt modelId="{37BC15DC-5054-41CF-922C-DDE1C17747C6}" type="pres">
      <dgm:prSet presAssocID="{1ED20C3C-1F3B-4167-8A24-911014ACDE85}" presName="node" presStyleLbl="node1" presStyleIdx="0" presStyleCnt="5" custScaleX="118198" custScaleY="117485" custRadScaleRad="99373" custRadScaleInc="4099">
        <dgm:presLayoutVars>
          <dgm:bulletEnabled val="1"/>
        </dgm:presLayoutVars>
      </dgm:prSet>
      <dgm:spPr/>
    </dgm:pt>
    <dgm:pt modelId="{0CBBF346-31D5-4396-B0A2-4FFD5F3CFA86}" type="pres">
      <dgm:prSet presAssocID="{1ED20C3C-1F3B-4167-8A24-911014ACDE85}" presName="spNode" presStyleCnt="0"/>
      <dgm:spPr/>
    </dgm:pt>
    <dgm:pt modelId="{D574633F-D9C1-4F28-B66A-255E9437A762}" type="pres">
      <dgm:prSet presAssocID="{A6FE602F-80B0-4FFE-9C46-D9723745B44E}" presName="sibTrans" presStyleLbl="sibTrans1D1" presStyleIdx="0" presStyleCnt="5"/>
      <dgm:spPr/>
    </dgm:pt>
    <dgm:pt modelId="{78666950-F2AC-4E40-985B-CC02374C3807}" type="pres">
      <dgm:prSet presAssocID="{F7D2DAEA-6E1A-4ECC-B339-CE17EB9439E5}" presName="node" presStyleLbl="node1" presStyleIdx="1" presStyleCnt="5" custScaleX="205057" custScaleY="145764" custRadScaleRad="98135" custRadScaleInc="22915">
        <dgm:presLayoutVars>
          <dgm:bulletEnabled val="1"/>
        </dgm:presLayoutVars>
      </dgm:prSet>
      <dgm:spPr/>
    </dgm:pt>
    <dgm:pt modelId="{BFED3746-55DA-4D91-BC8B-BF64BDD21CB1}" type="pres">
      <dgm:prSet presAssocID="{F7D2DAEA-6E1A-4ECC-B339-CE17EB9439E5}" presName="spNode" presStyleCnt="0"/>
      <dgm:spPr/>
    </dgm:pt>
    <dgm:pt modelId="{150FDA99-C239-4A33-916D-26FBE3AF8FD2}" type="pres">
      <dgm:prSet presAssocID="{054FB34E-F628-4A22-8F6D-AD286DA781D5}" presName="sibTrans" presStyleLbl="sibTrans1D1" presStyleIdx="1" presStyleCnt="5"/>
      <dgm:spPr/>
    </dgm:pt>
    <dgm:pt modelId="{FC9762AB-0345-41F1-9047-7E48B945A74E}" type="pres">
      <dgm:prSet presAssocID="{CE56FAAA-392D-4DD3-86DF-1212F533C93B}" presName="node" presStyleLbl="node1" presStyleIdx="2" presStyleCnt="5" custScaleX="130134" custScaleY="123049" custRadScaleRad="98832" custRadScaleInc="-53446">
        <dgm:presLayoutVars>
          <dgm:bulletEnabled val="1"/>
        </dgm:presLayoutVars>
      </dgm:prSet>
      <dgm:spPr/>
    </dgm:pt>
    <dgm:pt modelId="{05676003-6342-4B4E-B68B-992762EA6021}" type="pres">
      <dgm:prSet presAssocID="{CE56FAAA-392D-4DD3-86DF-1212F533C93B}" presName="spNode" presStyleCnt="0"/>
      <dgm:spPr/>
    </dgm:pt>
    <dgm:pt modelId="{D424AD5B-B878-4801-B80B-D49D04BA3AC7}" type="pres">
      <dgm:prSet presAssocID="{5B50EA88-7F5F-44F9-B76D-F52B9316209E}" presName="sibTrans" presStyleLbl="sibTrans1D1" presStyleIdx="2" presStyleCnt="5"/>
      <dgm:spPr/>
    </dgm:pt>
    <dgm:pt modelId="{F61C1193-09E7-4EF9-AE58-93A734096A07}" type="pres">
      <dgm:prSet presAssocID="{610E0514-766C-4B3E-A97C-99CE58BF8288}" presName="node" presStyleLbl="node1" presStyleIdx="3" presStyleCnt="5" custScaleX="173486" custScaleY="136637" custRadScaleRad="100636" custRadScaleInc="52329">
        <dgm:presLayoutVars>
          <dgm:bulletEnabled val="1"/>
        </dgm:presLayoutVars>
      </dgm:prSet>
      <dgm:spPr/>
    </dgm:pt>
    <dgm:pt modelId="{EFC67422-01DD-4758-BD29-635B78A2FC94}" type="pres">
      <dgm:prSet presAssocID="{610E0514-766C-4B3E-A97C-99CE58BF8288}" presName="spNode" presStyleCnt="0"/>
      <dgm:spPr/>
    </dgm:pt>
    <dgm:pt modelId="{5AD4D56A-9BDD-496B-8391-7ECE530B6ED7}" type="pres">
      <dgm:prSet presAssocID="{FC3C402E-4C4A-44FF-96FC-D20B5B8F7FF5}" presName="sibTrans" presStyleLbl="sibTrans1D1" presStyleIdx="3" presStyleCnt="5"/>
      <dgm:spPr/>
    </dgm:pt>
    <dgm:pt modelId="{31265F50-6117-4F15-8167-C36E6377825B}" type="pres">
      <dgm:prSet presAssocID="{70D702A9-ADE0-4F29-8D10-8AFE7D2FD395}" presName="node" presStyleLbl="node1" presStyleIdx="4" presStyleCnt="5" custScaleX="131045" custScaleY="112091">
        <dgm:presLayoutVars>
          <dgm:bulletEnabled val="1"/>
        </dgm:presLayoutVars>
      </dgm:prSet>
      <dgm:spPr/>
    </dgm:pt>
    <dgm:pt modelId="{32C32657-196D-4F73-89FB-4C8F1AF5B285}" type="pres">
      <dgm:prSet presAssocID="{70D702A9-ADE0-4F29-8D10-8AFE7D2FD395}" presName="spNode" presStyleCnt="0"/>
      <dgm:spPr/>
    </dgm:pt>
    <dgm:pt modelId="{5F204080-90B0-4401-BA20-5CB230059800}" type="pres">
      <dgm:prSet presAssocID="{FC8597D9-85DF-478F-9B4C-412DC69E0E16}" presName="sibTrans" presStyleLbl="sibTrans1D1" presStyleIdx="4" presStyleCnt="5"/>
      <dgm:spPr/>
    </dgm:pt>
  </dgm:ptLst>
  <dgm:cxnLst>
    <dgm:cxn modelId="{7ED19E10-4239-47D4-A4D3-1308056BECB9}" srcId="{1AC9CDE4-727D-4011-83E5-40092D74032D}" destId="{1ED20C3C-1F3B-4167-8A24-911014ACDE85}" srcOrd="0" destOrd="0" parTransId="{03EFBEB5-144F-4681-AC8F-9D3715ADEE36}" sibTransId="{A6FE602F-80B0-4FFE-9C46-D9723745B44E}"/>
    <dgm:cxn modelId="{58B3F51C-E87A-4C9E-8623-8697770C005B}" type="presOf" srcId="{70D702A9-ADE0-4F29-8D10-8AFE7D2FD395}" destId="{31265F50-6117-4F15-8167-C36E6377825B}" srcOrd="0" destOrd="0" presId="urn:microsoft.com/office/officeart/2005/8/layout/cycle6"/>
    <dgm:cxn modelId="{E4646734-E269-4BF1-9AD2-49DAFC2F5F83}" type="presOf" srcId="{610E0514-766C-4B3E-A97C-99CE58BF8288}" destId="{F61C1193-09E7-4EF9-AE58-93A734096A07}" srcOrd="0" destOrd="0" presId="urn:microsoft.com/office/officeart/2005/8/layout/cycle6"/>
    <dgm:cxn modelId="{78A22D37-9BF6-4123-ABC7-0C41FBB12F9A}" srcId="{1AC9CDE4-727D-4011-83E5-40092D74032D}" destId="{CE56FAAA-392D-4DD3-86DF-1212F533C93B}" srcOrd="2" destOrd="0" parTransId="{271AA0CF-DA59-47A3-BE2F-F6979F7731A6}" sibTransId="{5B50EA88-7F5F-44F9-B76D-F52B9316209E}"/>
    <dgm:cxn modelId="{8BE9635E-CCA0-4A39-A5F7-7C14438639D9}" type="presOf" srcId="{054FB34E-F628-4A22-8F6D-AD286DA781D5}" destId="{150FDA99-C239-4A33-916D-26FBE3AF8FD2}" srcOrd="0" destOrd="0" presId="urn:microsoft.com/office/officeart/2005/8/layout/cycle6"/>
    <dgm:cxn modelId="{5B218868-25A6-43ED-8DF4-8CCD6FFAFF69}" type="presOf" srcId="{CE56FAAA-392D-4DD3-86DF-1212F533C93B}" destId="{FC9762AB-0345-41F1-9047-7E48B945A74E}" srcOrd="0" destOrd="0" presId="urn:microsoft.com/office/officeart/2005/8/layout/cycle6"/>
    <dgm:cxn modelId="{BD08194D-56AA-4894-853C-FE3EC7409596}" srcId="{1AC9CDE4-727D-4011-83E5-40092D74032D}" destId="{70D702A9-ADE0-4F29-8D10-8AFE7D2FD395}" srcOrd="4" destOrd="0" parTransId="{FDB46497-E6D0-4E74-888E-C1E05DF795A3}" sibTransId="{FC8597D9-85DF-478F-9B4C-412DC69E0E16}"/>
    <dgm:cxn modelId="{FE616A57-C3DB-415E-A531-F0DCEFB39215}" type="presOf" srcId="{FC8597D9-85DF-478F-9B4C-412DC69E0E16}" destId="{5F204080-90B0-4401-BA20-5CB230059800}" srcOrd="0" destOrd="0" presId="urn:microsoft.com/office/officeart/2005/8/layout/cycle6"/>
    <dgm:cxn modelId="{3725938C-5BF0-4FA0-A2D1-92905C86CB3C}" type="presOf" srcId="{FC3C402E-4C4A-44FF-96FC-D20B5B8F7FF5}" destId="{5AD4D56A-9BDD-496B-8391-7ECE530B6ED7}" srcOrd="0" destOrd="0" presId="urn:microsoft.com/office/officeart/2005/8/layout/cycle6"/>
    <dgm:cxn modelId="{7565FE92-5FF5-4769-B2B0-E148AE2B9A32}" type="presOf" srcId="{A6FE602F-80B0-4FFE-9C46-D9723745B44E}" destId="{D574633F-D9C1-4F28-B66A-255E9437A762}" srcOrd="0" destOrd="0" presId="urn:microsoft.com/office/officeart/2005/8/layout/cycle6"/>
    <dgm:cxn modelId="{60B89F9C-40CD-4848-BA35-AEC29DCCCEF6}" type="presOf" srcId="{F7D2DAEA-6E1A-4ECC-B339-CE17EB9439E5}" destId="{78666950-F2AC-4E40-985B-CC02374C3807}" srcOrd="0" destOrd="0" presId="urn:microsoft.com/office/officeart/2005/8/layout/cycle6"/>
    <dgm:cxn modelId="{1B5CB7D5-F384-48CD-BDFE-9DFF2F076FD7}" type="presOf" srcId="{1AC9CDE4-727D-4011-83E5-40092D74032D}" destId="{63D1BE94-0147-4266-9CFD-1AEB7FA6989E}" srcOrd="0" destOrd="0" presId="urn:microsoft.com/office/officeart/2005/8/layout/cycle6"/>
    <dgm:cxn modelId="{86FB08DE-9BF9-4929-9CCD-191263EC0E40}" srcId="{1AC9CDE4-727D-4011-83E5-40092D74032D}" destId="{610E0514-766C-4B3E-A97C-99CE58BF8288}" srcOrd="3" destOrd="0" parTransId="{EA92302E-C579-49E2-A7D5-4D52F8BE3E17}" sibTransId="{FC3C402E-4C4A-44FF-96FC-D20B5B8F7FF5}"/>
    <dgm:cxn modelId="{8E5A1CE0-4C23-4C24-B138-9A2B028FF08A}" type="presOf" srcId="{5B50EA88-7F5F-44F9-B76D-F52B9316209E}" destId="{D424AD5B-B878-4801-B80B-D49D04BA3AC7}" srcOrd="0" destOrd="0" presId="urn:microsoft.com/office/officeart/2005/8/layout/cycle6"/>
    <dgm:cxn modelId="{036F4EEB-39AD-4FAA-A3A3-1E651B3A9BD9}" type="presOf" srcId="{1ED20C3C-1F3B-4167-8A24-911014ACDE85}" destId="{37BC15DC-5054-41CF-922C-DDE1C17747C6}" srcOrd="0" destOrd="0" presId="urn:microsoft.com/office/officeart/2005/8/layout/cycle6"/>
    <dgm:cxn modelId="{C37E89F9-24F1-4994-8F39-2A9B6E2B14AD}" srcId="{1AC9CDE4-727D-4011-83E5-40092D74032D}" destId="{F7D2DAEA-6E1A-4ECC-B339-CE17EB9439E5}" srcOrd="1" destOrd="0" parTransId="{F35571B7-64A5-4FDC-BEEB-2CDFA4B46C17}" sibTransId="{054FB34E-F628-4A22-8F6D-AD286DA781D5}"/>
    <dgm:cxn modelId="{40B6A71B-4C1C-4405-8B5C-FDA876E2E72E}" type="presParOf" srcId="{63D1BE94-0147-4266-9CFD-1AEB7FA6989E}" destId="{37BC15DC-5054-41CF-922C-DDE1C17747C6}" srcOrd="0" destOrd="0" presId="urn:microsoft.com/office/officeart/2005/8/layout/cycle6"/>
    <dgm:cxn modelId="{A0EA5909-AC08-4E79-9BAA-086EC13E0FBC}" type="presParOf" srcId="{63D1BE94-0147-4266-9CFD-1AEB7FA6989E}" destId="{0CBBF346-31D5-4396-B0A2-4FFD5F3CFA86}" srcOrd="1" destOrd="0" presId="urn:microsoft.com/office/officeart/2005/8/layout/cycle6"/>
    <dgm:cxn modelId="{0BEE3204-7E75-471C-AA02-F360CE21C0C5}" type="presParOf" srcId="{63D1BE94-0147-4266-9CFD-1AEB7FA6989E}" destId="{D574633F-D9C1-4F28-B66A-255E9437A762}" srcOrd="2" destOrd="0" presId="urn:microsoft.com/office/officeart/2005/8/layout/cycle6"/>
    <dgm:cxn modelId="{6ACD0CE1-96E2-4238-B428-F60911F9C1DF}" type="presParOf" srcId="{63D1BE94-0147-4266-9CFD-1AEB7FA6989E}" destId="{78666950-F2AC-4E40-985B-CC02374C3807}" srcOrd="3" destOrd="0" presId="urn:microsoft.com/office/officeart/2005/8/layout/cycle6"/>
    <dgm:cxn modelId="{DFD3AB2C-7A47-4184-8244-B4BE33CB6FF4}" type="presParOf" srcId="{63D1BE94-0147-4266-9CFD-1AEB7FA6989E}" destId="{BFED3746-55DA-4D91-BC8B-BF64BDD21CB1}" srcOrd="4" destOrd="0" presId="urn:microsoft.com/office/officeart/2005/8/layout/cycle6"/>
    <dgm:cxn modelId="{2C935398-E130-4475-A458-E1C9D8F41DF2}" type="presParOf" srcId="{63D1BE94-0147-4266-9CFD-1AEB7FA6989E}" destId="{150FDA99-C239-4A33-916D-26FBE3AF8FD2}" srcOrd="5" destOrd="0" presId="urn:microsoft.com/office/officeart/2005/8/layout/cycle6"/>
    <dgm:cxn modelId="{FB8ECDDC-311D-4D98-BE82-B2ED57752201}" type="presParOf" srcId="{63D1BE94-0147-4266-9CFD-1AEB7FA6989E}" destId="{FC9762AB-0345-41F1-9047-7E48B945A74E}" srcOrd="6" destOrd="0" presId="urn:microsoft.com/office/officeart/2005/8/layout/cycle6"/>
    <dgm:cxn modelId="{FE5C5D57-D0F6-428F-A85D-A6BB7344C53F}" type="presParOf" srcId="{63D1BE94-0147-4266-9CFD-1AEB7FA6989E}" destId="{05676003-6342-4B4E-B68B-992762EA6021}" srcOrd="7" destOrd="0" presId="urn:microsoft.com/office/officeart/2005/8/layout/cycle6"/>
    <dgm:cxn modelId="{9C03E787-6C8C-4818-8279-64004FA202FA}" type="presParOf" srcId="{63D1BE94-0147-4266-9CFD-1AEB7FA6989E}" destId="{D424AD5B-B878-4801-B80B-D49D04BA3AC7}" srcOrd="8" destOrd="0" presId="urn:microsoft.com/office/officeart/2005/8/layout/cycle6"/>
    <dgm:cxn modelId="{76E045F4-B525-40B1-9183-2231BC8174D0}" type="presParOf" srcId="{63D1BE94-0147-4266-9CFD-1AEB7FA6989E}" destId="{F61C1193-09E7-4EF9-AE58-93A734096A07}" srcOrd="9" destOrd="0" presId="urn:microsoft.com/office/officeart/2005/8/layout/cycle6"/>
    <dgm:cxn modelId="{BE21751A-4BC3-4742-BA1B-CA57DD6B3A00}" type="presParOf" srcId="{63D1BE94-0147-4266-9CFD-1AEB7FA6989E}" destId="{EFC67422-01DD-4758-BD29-635B78A2FC94}" srcOrd="10" destOrd="0" presId="urn:microsoft.com/office/officeart/2005/8/layout/cycle6"/>
    <dgm:cxn modelId="{9BC2060B-D598-4560-A742-F70145A4933B}" type="presParOf" srcId="{63D1BE94-0147-4266-9CFD-1AEB7FA6989E}" destId="{5AD4D56A-9BDD-496B-8391-7ECE530B6ED7}" srcOrd="11" destOrd="0" presId="urn:microsoft.com/office/officeart/2005/8/layout/cycle6"/>
    <dgm:cxn modelId="{55E54BC1-EF92-4969-A913-4931DD9580C5}" type="presParOf" srcId="{63D1BE94-0147-4266-9CFD-1AEB7FA6989E}" destId="{31265F50-6117-4F15-8167-C36E6377825B}" srcOrd="12" destOrd="0" presId="urn:microsoft.com/office/officeart/2005/8/layout/cycle6"/>
    <dgm:cxn modelId="{FCF6A92E-52DC-41E8-9286-3EC77360B6D1}" type="presParOf" srcId="{63D1BE94-0147-4266-9CFD-1AEB7FA6989E}" destId="{32C32657-196D-4F73-89FB-4C8F1AF5B285}" srcOrd="13" destOrd="0" presId="urn:microsoft.com/office/officeart/2005/8/layout/cycle6"/>
    <dgm:cxn modelId="{D4327644-C2DF-4C0C-929D-876A843A1DF5}" type="presParOf" srcId="{63D1BE94-0147-4266-9CFD-1AEB7FA6989E}" destId="{5F204080-90B0-4401-BA20-5CB230059800}" srcOrd="14" destOrd="0" presId="urn:microsoft.com/office/officeart/2005/8/layout/cycle6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C15DC-5054-41CF-922C-DDE1C17747C6}">
      <dsp:nvSpPr>
        <dsp:cNvPr id="0" name=""/>
        <dsp:cNvSpPr/>
      </dsp:nvSpPr>
      <dsp:spPr>
        <a:xfrm>
          <a:off x="3661240" y="-107008"/>
          <a:ext cx="2233740" cy="144317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350 €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solidFill>
                <a:schemeClr val="accent1"/>
              </a:solidFill>
            </a:rPr>
            <a:t>Aide mensuelle à la mobilité </a:t>
          </a:r>
          <a:r>
            <a:rPr lang="fr-FR" sz="1600" kern="1200" noProof="0" dirty="0">
              <a:solidFill>
                <a:schemeClr val="accent2"/>
              </a:solidFill>
            </a:rPr>
            <a:t> </a:t>
          </a:r>
        </a:p>
      </dsp:txBody>
      <dsp:txXfrm>
        <a:off x="3731690" y="-36558"/>
        <a:ext cx="2092840" cy="1302272"/>
      </dsp:txXfrm>
    </dsp:sp>
    <dsp:sp modelId="{D574633F-D9C1-4F28-B66A-255E9437A762}">
      <dsp:nvSpPr>
        <dsp:cNvPr id="0" name=""/>
        <dsp:cNvSpPr/>
      </dsp:nvSpPr>
      <dsp:spPr>
        <a:xfrm>
          <a:off x="2209001" y="576048"/>
          <a:ext cx="4909979" cy="4909979"/>
        </a:xfrm>
        <a:custGeom>
          <a:avLst/>
          <a:gdLst/>
          <a:ahLst/>
          <a:cxnLst/>
          <a:rect l="0" t="0" r="0" b="0"/>
          <a:pathLst>
            <a:path>
              <a:moveTo>
                <a:pt x="3695273" y="336341"/>
              </a:moveTo>
              <a:arcTo wR="2454989" hR="2454989" stAng="18020715" swAng="1488376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8666950-F2AC-4E40-985B-CC02374C3807}">
      <dsp:nvSpPr>
        <dsp:cNvPr id="0" name=""/>
        <dsp:cNvSpPr/>
      </dsp:nvSpPr>
      <dsp:spPr>
        <a:xfrm>
          <a:off x="5150704" y="1637077"/>
          <a:ext cx="3875226" cy="17905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Expériences interculturelles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accent1"/>
              </a:solidFill>
            </a:rPr>
            <a:t>Découvrir de nouvelles cultures et créer des liens sociaux durables</a:t>
          </a:r>
          <a:endParaRPr lang="de-DE" sz="1600" kern="1200" dirty="0">
            <a:solidFill>
              <a:schemeClr val="accent1"/>
            </a:solidFill>
          </a:endParaRPr>
        </a:p>
      </dsp:txBody>
      <dsp:txXfrm>
        <a:off x="5238111" y="1724484"/>
        <a:ext cx="3700412" cy="1615734"/>
      </dsp:txXfrm>
    </dsp:sp>
    <dsp:sp modelId="{150FDA99-C239-4A33-916D-26FBE3AF8FD2}">
      <dsp:nvSpPr>
        <dsp:cNvPr id="0" name=""/>
        <dsp:cNvSpPr/>
      </dsp:nvSpPr>
      <dsp:spPr>
        <a:xfrm>
          <a:off x="2224430" y="674600"/>
          <a:ext cx="4909979" cy="4909979"/>
        </a:xfrm>
        <a:custGeom>
          <a:avLst/>
          <a:gdLst/>
          <a:ahLst/>
          <a:cxnLst/>
          <a:rect l="0" t="0" r="0" b="0"/>
          <a:pathLst>
            <a:path>
              <a:moveTo>
                <a:pt x="4891234" y="2757781"/>
              </a:moveTo>
              <a:arcTo wR="2454989" hR="2454989" stAng="425085" swAng="658748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C9762AB-0345-41F1-9047-7E48B945A74E}">
      <dsp:nvSpPr>
        <dsp:cNvPr id="0" name=""/>
        <dsp:cNvSpPr/>
      </dsp:nvSpPr>
      <dsp:spPr>
        <a:xfrm>
          <a:off x="5332919" y="3895381"/>
          <a:ext cx="2459310" cy="15115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Top organisation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solidFill>
                <a:schemeClr val="accent1"/>
              </a:solidFill>
            </a:rPr>
            <a:t>pas d’allongement de la durée d'études</a:t>
          </a:r>
        </a:p>
      </dsp:txBody>
      <dsp:txXfrm>
        <a:off x="5406705" y="3969167"/>
        <a:ext cx="2311738" cy="1363948"/>
      </dsp:txXfrm>
    </dsp:sp>
    <dsp:sp modelId="{D424AD5B-B878-4801-B80B-D49D04BA3AC7}">
      <dsp:nvSpPr>
        <dsp:cNvPr id="0" name=""/>
        <dsp:cNvSpPr/>
      </dsp:nvSpPr>
      <dsp:spPr>
        <a:xfrm>
          <a:off x="2148319" y="606559"/>
          <a:ext cx="4909979" cy="4909979"/>
        </a:xfrm>
        <a:custGeom>
          <a:avLst/>
          <a:gdLst/>
          <a:ahLst/>
          <a:cxnLst/>
          <a:rect l="0" t="0" r="0" b="0"/>
          <a:pathLst>
            <a:path>
              <a:moveTo>
                <a:pt x="3176796" y="4801469"/>
              </a:moveTo>
              <a:arcTo wR="2454989" hR="2454989" stAng="4374086" swAng="1126304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61C1193-09E7-4EF9-AE58-93A734096A07}">
      <dsp:nvSpPr>
        <dsp:cNvPr id="0" name=""/>
        <dsp:cNvSpPr/>
      </dsp:nvSpPr>
      <dsp:spPr>
        <a:xfrm>
          <a:off x="1244874" y="3849764"/>
          <a:ext cx="3278588" cy="167843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Encadrement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noProof="0" dirty="0">
              <a:solidFill>
                <a:schemeClr val="accent1"/>
              </a:solidFill>
            </a:rPr>
            <a:t>Préparation ciblée </a:t>
          </a:r>
          <a:r>
            <a:rPr lang="fr-FR" sz="1600" b="0" kern="1200" dirty="0">
              <a:solidFill>
                <a:schemeClr val="accent1"/>
              </a:solidFill>
            </a:rPr>
            <a:t>et </a:t>
          </a:r>
          <a:r>
            <a:rPr lang="fr-FR" sz="1600" b="0" kern="1200" noProof="0" dirty="0">
              <a:solidFill>
                <a:schemeClr val="accent1"/>
              </a:solidFill>
            </a:rPr>
            <a:t>interlocuteur*</a:t>
          </a:r>
          <a:r>
            <a:rPr lang="fr-FR" sz="1600" b="0" kern="1200" noProof="0" dirty="0" err="1">
              <a:solidFill>
                <a:schemeClr val="accent1"/>
              </a:solidFill>
            </a:rPr>
            <a:t>trices</a:t>
          </a:r>
          <a:r>
            <a:rPr lang="fr-FR" sz="1600" b="0" kern="1200" noProof="0" dirty="0">
              <a:solidFill>
                <a:schemeClr val="accent1"/>
              </a:solidFill>
            </a:rPr>
            <a:t> personnel*les</a:t>
          </a:r>
          <a:r>
            <a:rPr lang="fr-FR" sz="1600" b="0" kern="1200" dirty="0">
              <a:solidFill>
                <a:schemeClr val="accent1"/>
              </a:solidFill>
            </a:rPr>
            <a:t> dans </a:t>
          </a:r>
          <a:r>
            <a:rPr lang="fr-FR" sz="1600" b="0" kern="1200" noProof="0" dirty="0">
              <a:solidFill>
                <a:schemeClr val="accent1"/>
              </a:solidFill>
            </a:rPr>
            <a:t>les deux pays</a:t>
          </a:r>
        </a:p>
      </dsp:txBody>
      <dsp:txXfrm>
        <a:off x="1326808" y="3931698"/>
        <a:ext cx="3114720" cy="1514565"/>
      </dsp:txXfrm>
    </dsp:sp>
    <dsp:sp modelId="{5AD4D56A-9BDD-496B-8391-7ECE530B6ED7}">
      <dsp:nvSpPr>
        <dsp:cNvPr id="0" name=""/>
        <dsp:cNvSpPr/>
      </dsp:nvSpPr>
      <dsp:spPr>
        <a:xfrm>
          <a:off x="2279553" y="643446"/>
          <a:ext cx="4909979" cy="4909979"/>
        </a:xfrm>
        <a:custGeom>
          <a:avLst/>
          <a:gdLst/>
          <a:ahLst/>
          <a:cxnLst/>
          <a:rect l="0" t="0" r="0" b="0"/>
          <a:pathLst>
            <a:path>
              <a:moveTo>
                <a:pt x="115135" y="3197995"/>
              </a:moveTo>
              <a:arcTo wR="2454989" hR="2454989" stAng="9742985" swAng="1205591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1265F50-6117-4F15-8167-C36E6377825B}">
      <dsp:nvSpPr>
        <dsp:cNvPr id="0" name=""/>
        <dsp:cNvSpPr/>
      </dsp:nvSpPr>
      <dsp:spPr>
        <a:xfrm>
          <a:off x="1163127" y="1606725"/>
          <a:ext cx="2476526" cy="137691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1 année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solidFill>
                <a:schemeClr val="accent1"/>
              </a:solidFill>
            </a:rPr>
            <a:t>Au minimum passée à l’étranger</a:t>
          </a:r>
          <a:endParaRPr lang="de-DE" sz="1600" kern="1200" noProof="0" dirty="0">
            <a:solidFill>
              <a:schemeClr val="accent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 noProof="0" dirty="0">
            <a:solidFill>
              <a:schemeClr val="accent1"/>
            </a:solidFill>
          </a:endParaRPr>
        </a:p>
      </dsp:txBody>
      <dsp:txXfrm>
        <a:off x="1230342" y="1673940"/>
        <a:ext cx="2342096" cy="1242483"/>
      </dsp:txXfrm>
    </dsp:sp>
    <dsp:sp modelId="{5F204080-90B0-4401-BA20-5CB230059800}">
      <dsp:nvSpPr>
        <dsp:cNvPr id="0" name=""/>
        <dsp:cNvSpPr/>
      </dsp:nvSpPr>
      <dsp:spPr>
        <a:xfrm>
          <a:off x="2261532" y="625447"/>
          <a:ext cx="4909979" cy="4909979"/>
        </a:xfrm>
        <a:custGeom>
          <a:avLst/>
          <a:gdLst/>
          <a:ahLst/>
          <a:cxnLst/>
          <a:rect l="0" t="0" r="0" b="0"/>
          <a:pathLst>
            <a:path>
              <a:moveTo>
                <a:pt x="498602" y="971910"/>
              </a:moveTo>
              <a:arcTo wR="2454989" hR="2454989" stAng="13029882" swAng="1626198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itter - Layouthil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FB6483D5-F7D8-4F03-BC35-FD50EDEE72D4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E2B7452D-9FA4-43CB-B917-A3E92462E428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1C5E22D1-6A42-476C-B58F-E09A5E2CF81E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_Titelfolie_mit 2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B8378CD5-DDD3-438D-AE99-2E29FED13DF7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02A87F90-3D23-4B42-83C1-213A4A5E68B0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731B12A3-AB1F-4517-BFDB-ADA1558EC1C7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apitelfolie / 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Zwischenfolie / Statemen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Folie Bild und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FD7E3DD-A168-42B8-9B12-6420EBBF7690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19FDD78-F76F-477A-AC08-D7D52F7900FB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Folie 1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BC35E9B-D15A-4FEB-9D79-ECBADE2DF37D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2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522CF59-E6B3-4184-B5B7-EAA2280EA299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mpressum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wmf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wmf"/><Relationship Id="rId4" Type="http://schemas.openxmlformats.org/officeDocument/2006/relationships/image" Target="../media/image4.png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d 14"/>
          <p:cNvPicPr/>
          <p:nvPr/>
        </p:nvPicPr>
        <p:blipFill>
          <a:blip r:embed="rId3"/>
          <a:srcRect t="9397" b="48669"/>
          <a:stretch/>
        </p:blipFill>
        <p:spPr>
          <a:xfrm>
            <a:off x="797400" y="0"/>
            <a:ext cx="8485560" cy="3432600"/>
          </a:xfrm>
          <a:prstGeom prst="rect">
            <a:avLst/>
          </a:prstGeom>
          <a:ln w="0">
            <a:noFill/>
          </a:ln>
        </p:spPr>
      </p:pic>
      <p:sp>
        <p:nvSpPr>
          <p:cNvPr id="29" name="Rectangle 8"/>
          <p:cNvSpPr/>
          <p:nvPr/>
        </p:nvSpPr>
        <p:spPr>
          <a:xfrm>
            <a:off x="0" y="3430440"/>
            <a:ext cx="12189600" cy="342504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" name="Bild 15"/>
          <p:cNvPicPr/>
          <p:nvPr/>
        </p:nvPicPr>
        <p:blipFill>
          <a:blip r:embed="rId4"/>
          <a:srcRect t="51219" b="6888"/>
          <a:stretch/>
        </p:blipFill>
        <p:spPr>
          <a:xfrm>
            <a:off x="797400" y="3426120"/>
            <a:ext cx="8485560" cy="3429360"/>
          </a:xfrm>
          <a:prstGeom prst="rect">
            <a:avLst/>
          </a:prstGeom>
          <a:ln w="0">
            <a:noFill/>
          </a:ln>
        </p:spPr>
      </p:pic>
      <p:sp>
        <p:nvSpPr>
          <p:cNvPr id="3" name="Bogen 9"/>
          <p:cNvSpPr/>
          <p:nvPr/>
        </p:nvSpPr>
        <p:spPr>
          <a:xfrm rot="16200000" flipH="1">
            <a:off x="2064960" y="880560"/>
            <a:ext cx="729000" cy="6181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4" name="Bogen 12"/>
          <p:cNvSpPr/>
          <p:nvPr/>
        </p:nvSpPr>
        <p:spPr>
          <a:xfrm rot="5400000">
            <a:off x="3565080" y="1346760"/>
            <a:ext cx="729000" cy="109116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5" name="Oval 13"/>
          <p:cNvSpPr/>
          <p:nvPr/>
        </p:nvSpPr>
        <p:spPr>
          <a:xfrm>
            <a:off x="3904920" y="2235240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6" name="Bogen 16"/>
          <p:cNvSpPr/>
          <p:nvPr/>
        </p:nvSpPr>
        <p:spPr>
          <a:xfrm rot="5400000">
            <a:off x="5182200" y="494280"/>
            <a:ext cx="729000" cy="109116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7" name="Oval 17"/>
          <p:cNvSpPr/>
          <p:nvPr/>
        </p:nvSpPr>
        <p:spPr>
          <a:xfrm>
            <a:off x="5522400" y="1385280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8" name="Bogen 18"/>
          <p:cNvSpPr/>
          <p:nvPr/>
        </p:nvSpPr>
        <p:spPr>
          <a:xfrm rot="5400000">
            <a:off x="1351080" y="1681560"/>
            <a:ext cx="729000" cy="109116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9" name="Oval 19"/>
          <p:cNvSpPr/>
          <p:nvPr/>
        </p:nvSpPr>
        <p:spPr>
          <a:xfrm>
            <a:off x="1690920" y="2570040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0" name="Abgerundetes Rechteck 20"/>
          <p:cNvSpPr/>
          <p:nvPr/>
        </p:nvSpPr>
        <p:spPr>
          <a:xfrm>
            <a:off x="1782360" y="914760"/>
            <a:ext cx="6890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mobile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Abgerundetes Rechteck 21"/>
          <p:cNvSpPr/>
          <p:nvPr/>
        </p:nvSpPr>
        <p:spPr>
          <a:xfrm>
            <a:off x="1206000" y="1956240"/>
            <a:ext cx="15044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ouvert au monde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Abgerundetes Rechteck 22"/>
          <p:cNvSpPr/>
          <p:nvPr/>
        </p:nvSpPr>
        <p:spPr>
          <a:xfrm>
            <a:off x="3821760" y="1627560"/>
            <a:ext cx="10594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scientifique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Oval 23"/>
          <p:cNvSpPr/>
          <p:nvPr/>
        </p:nvSpPr>
        <p:spPr>
          <a:xfrm>
            <a:off x="2408760" y="1532160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4" name="Abgerundetes Rechteck 24"/>
          <p:cNvSpPr/>
          <p:nvPr/>
        </p:nvSpPr>
        <p:spPr>
          <a:xfrm>
            <a:off x="7536240" y="2450880"/>
            <a:ext cx="8704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excellent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Bogen 25"/>
          <p:cNvSpPr/>
          <p:nvPr/>
        </p:nvSpPr>
        <p:spPr>
          <a:xfrm rot="16200000" flipH="1">
            <a:off x="8259840" y="2293920"/>
            <a:ext cx="704160" cy="80244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6" name="Abgerundetes Rechteck 26"/>
          <p:cNvSpPr/>
          <p:nvPr/>
        </p:nvSpPr>
        <p:spPr>
          <a:xfrm>
            <a:off x="5182920" y="2134440"/>
            <a:ext cx="9176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européen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Abgerundetes Rechteck 27"/>
          <p:cNvSpPr/>
          <p:nvPr/>
        </p:nvSpPr>
        <p:spPr>
          <a:xfrm>
            <a:off x="5831280" y="771480"/>
            <a:ext cx="5018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dual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Abgerundetes Rechteck 28"/>
          <p:cNvSpPr/>
          <p:nvPr/>
        </p:nvSpPr>
        <p:spPr>
          <a:xfrm>
            <a:off x="8416800" y="1605960"/>
            <a:ext cx="8398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innovant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Bogen 29"/>
          <p:cNvSpPr/>
          <p:nvPr/>
        </p:nvSpPr>
        <p:spPr>
          <a:xfrm rot="5400000" flipV="1">
            <a:off x="5511240" y="1989360"/>
            <a:ext cx="756720" cy="83880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0" name="Oval 30"/>
          <p:cNvSpPr/>
          <p:nvPr/>
        </p:nvSpPr>
        <p:spPr>
          <a:xfrm>
            <a:off x="5875200" y="2765160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1" name="Bogen 31"/>
          <p:cNvSpPr/>
          <p:nvPr/>
        </p:nvSpPr>
        <p:spPr>
          <a:xfrm rot="16200000" flipH="1">
            <a:off x="8565120" y="1550520"/>
            <a:ext cx="729000" cy="6181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2" name="Oval 32"/>
          <p:cNvSpPr/>
          <p:nvPr/>
        </p:nvSpPr>
        <p:spPr>
          <a:xfrm>
            <a:off x="8908560" y="2202120"/>
            <a:ext cx="45720" cy="45720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3" name="Oval 33"/>
          <p:cNvSpPr/>
          <p:nvPr/>
        </p:nvSpPr>
        <p:spPr>
          <a:xfrm>
            <a:off x="8620200" y="3025080"/>
            <a:ext cx="45720" cy="45720"/>
          </a:xfrm>
          <a:prstGeom prst="ellipse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4" name="Abgerundetes Rechteck 34"/>
          <p:cNvSpPr/>
          <p:nvPr/>
        </p:nvSpPr>
        <p:spPr>
          <a:xfrm>
            <a:off x="2793960" y="2471040"/>
            <a:ext cx="7106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integré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Bogen 35"/>
          <p:cNvSpPr/>
          <p:nvPr/>
        </p:nvSpPr>
        <p:spPr>
          <a:xfrm rot="16200000" flipH="1">
            <a:off x="3438000" y="2333880"/>
            <a:ext cx="704160" cy="80244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6" name="Oval 36"/>
          <p:cNvSpPr/>
          <p:nvPr/>
        </p:nvSpPr>
        <p:spPr>
          <a:xfrm>
            <a:off x="3798360" y="3065040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7" name="Bild 11"/>
          <p:cNvPicPr/>
          <p:nvPr/>
        </p:nvPicPr>
        <p:blipFill>
          <a:blip r:embed="rId5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pieren 15"/>
          <p:cNvGrpSpPr/>
          <p:nvPr/>
        </p:nvGrpSpPr>
        <p:grpSpPr>
          <a:xfrm>
            <a:off x="453960" y="320760"/>
            <a:ext cx="11278440" cy="6037560"/>
            <a:chOff x="453960" y="320760"/>
            <a:chExt cx="11278440" cy="6037560"/>
          </a:xfrm>
        </p:grpSpPr>
        <p:cxnSp>
          <p:nvCxnSpPr>
            <p:cNvPr id="64" name="Gerade Verbindung 16"/>
            <p:cNvCxnSpPr/>
            <p:nvPr/>
          </p:nvCxnSpPr>
          <p:spPr>
            <a:xfrm>
              <a:off x="457200" y="322920"/>
              <a:ext cx="11275560" cy="25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5" name="Gerade Verbindung 17"/>
            <p:cNvCxnSpPr/>
            <p:nvPr/>
          </p:nvCxnSpPr>
          <p:spPr>
            <a:xfrm>
              <a:off x="457200" y="6349680"/>
              <a:ext cx="11268720" cy="25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6" name="Gerade Verbindung 18"/>
            <p:cNvCxnSpPr/>
            <p:nvPr/>
          </p:nvCxnSpPr>
          <p:spPr>
            <a:xfrm>
              <a:off x="453960" y="320760"/>
              <a:ext cx="2520" cy="603180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7" name="Gerade Verbindung 19"/>
            <p:cNvCxnSpPr/>
            <p:nvPr/>
          </p:nvCxnSpPr>
          <p:spPr>
            <a:xfrm>
              <a:off x="11730240" y="327600"/>
              <a:ext cx="2520" cy="60249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8" name="Gerade Verbindung 20"/>
            <p:cNvCxnSpPr/>
            <p:nvPr/>
          </p:nvCxnSpPr>
          <p:spPr>
            <a:xfrm>
              <a:off x="6087960" y="1078560"/>
              <a:ext cx="10800" cy="52801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9" name="Gerade Verbindung 21"/>
            <p:cNvCxnSpPr/>
            <p:nvPr/>
          </p:nvCxnSpPr>
          <p:spPr>
            <a:xfrm>
              <a:off x="457200" y="1074240"/>
              <a:ext cx="11268720" cy="25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0" name="Gerade Verbindung 22"/>
            <p:cNvCxnSpPr/>
            <p:nvPr/>
          </p:nvCxnSpPr>
          <p:spPr>
            <a:xfrm>
              <a:off x="457200" y="3712680"/>
              <a:ext cx="11268720" cy="25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1" name="Gerade Verbindung 23"/>
            <p:cNvCxnSpPr/>
            <p:nvPr/>
          </p:nvCxnSpPr>
          <p:spPr>
            <a:xfrm>
              <a:off x="3275280" y="1071720"/>
              <a:ext cx="2520" cy="52664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2" name="Gerade Verbindung 24"/>
            <p:cNvCxnSpPr/>
            <p:nvPr/>
          </p:nvCxnSpPr>
          <p:spPr>
            <a:xfrm>
              <a:off x="8908560" y="1071720"/>
              <a:ext cx="11520" cy="52801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</p:grpSp>
      <p:sp>
        <p:nvSpPr>
          <p:cNvPr id="73" name="PlaceHolder 1"/>
          <p:cNvSpPr>
            <a:spLocks noGrp="1"/>
          </p:cNvSpPr>
          <p:nvPr>
            <p:ph type="ftr" idx="14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74" name="PlaceHolder 2"/>
          <p:cNvSpPr>
            <a:spLocks noGrp="1"/>
          </p:cNvSpPr>
          <p:nvPr>
            <p:ph type="sldNum" idx="15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1A81ACE-587A-4C98-ABBC-22AFF058BC38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dt" idx="16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77" name="PlaceHolder 1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B45AEBE-01B8-4A6E-90FB-87001AFBB8AD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8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"/>
          <p:cNvSpPr/>
          <p:nvPr/>
        </p:nvSpPr>
        <p:spPr>
          <a:xfrm>
            <a:off x="0" y="3430440"/>
            <a:ext cx="12189600" cy="342504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3" name="Bild 15"/>
          <p:cNvPicPr/>
          <p:nvPr/>
        </p:nvPicPr>
        <p:blipFill>
          <a:blip r:embed="rId3"/>
          <a:srcRect t="51219" b="6888"/>
          <a:stretch/>
        </p:blipFill>
        <p:spPr>
          <a:xfrm>
            <a:off x="797400" y="3426120"/>
            <a:ext cx="8485560" cy="342936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ftr" idx="20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86" name="PlaceHolder 2"/>
          <p:cNvSpPr>
            <a:spLocks noGrp="1"/>
          </p:cNvSpPr>
          <p:nvPr>
            <p:ph type="sldNum" idx="21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0D92866-7303-480E-A87B-A1739AE6E52C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dt" idx="22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8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"/>
          <p:cNvSpPr/>
          <p:nvPr/>
        </p:nvSpPr>
        <p:spPr>
          <a:xfrm>
            <a:off x="0" y="0"/>
            <a:ext cx="6099840" cy="685548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91" name="Bild 15"/>
          <p:cNvPicPr/>
          <p:nvPr/>
        </p:nvPicPr>
        <p:blipFill>
          <a:blip r:embed="rId3"/>
          <a:srcRect l="2883" t="9397" r="25301" b="6888"/>
          <a:stretch/>
        </p:blipFill>
        <p:spPr>
          <a:xfrm>
            <a:off x="0" y="0"/>
            <a:ext cx="6093360" cy="6855480"/>
          </a:xfrm>
          <a:prstGeom prst="rect">
            <a:avLst/>
          </a:prstGeom>
          <a:ln w="0">
            <a:noFill/>
          </a:ln>
        </p:spPr>
      </p:pic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Bild 17"/>
          <p:cNvPicPr/>
          <p:nvPr/>
        </p:nvPicPr>
        <p:blipFill>
          <a:blip r:embed="rId3"/>
          <a:srcRect l="-2496" t="9397" r="30683" b="6888"/>
          <a:stretch/>
        </p:blipFill>
        <p:spPr>
          <a:xfrm>
            <a:off x="0" y="0"/>
            <a:ext cx="6093000" cy="6855480"/>
          </a:xfrm>
          <a:prstGeom prst="rect">
            <a:avLst/>
          </a:prstGeom>
          <a:ln w="0">
            <a:noFill/>
          </a:ln>
        </p:spPr>
      </p:pic>
      <p:pic>
        <p:nvPicPr>
          <p:cNvPr id="95" name="Bild 12"/>
          <p:cNvPicPr/>
          <p:nvPr/>
        </p:nvPicPr>
        <p:blipFill>
          <a:blip r:embed="rId4"/>
          <a:stretch/>
        </p:blipFill>
        <p:spPr>
          <a:xfrm>
            <a:off x="457560" y="32076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Bild 17"/>
          <p:cNvPicPr/>
          <p:nvPr/>
        </p:nvPicPr>
        <p:blipFill>
          <a:blip r:embed="rId3"/>
          <a:srcRect l="-2496" t="9397" r="30683" b="6888"/>
          <a:stretch/>
        </p:blipFill>
        <p:spPr>
          <a:xfrm>
            <a:off x="0" y="0"/>
            <a:ext cx="6093000" cy="6855480"/>
          </a:xfrm>
          <a:prstGeom prst="rect">
            <a:avLst/>
          </a:prstGeom>
          <a:ln w="0">
            <a:noFill/>
          </a:ln>
        </p:spPr>
      </p:pic>
      <p:pic>
        <p:nvPicPr>
          <p:cNvPr id="99" name="Bildplatzhalter 2" descr="alumni-club-logo.png"/>
          <p:cNvPicPr/>
          <p:nvPr/>
        </p:nvPicPr>
        <p:blipFill>
          <a:blip r:embed="rId4"/>
          <a:srcRect t="12120" b="9413"/>
          <a:stretch/>
        </p:blipFill>
        <p:spPr>
          <a:xfrm>
            <a:off x="457560" y="1354320"/>
            <a:ext cx="1995840" cy="651960"/>
          </a:xfrm>
          <a:prstGeom prst="rect">
            <a:avLst/>
          </a:prstGeom>
          <a:ln w="0">
            <a:noFill/>
          </a:ln>
        </p:spPr>
      </p:pic>
      <p:pic>
        <p:nvPicPr>
          <p:cNvPr id="100" name="Bild 12"/>
          <p:cNvPicPr/>
          <p:nvPr/>
        </p:nvPicPr>
        <p:blipFill>
          <a:blip r:embed="rId5"/>
          <a:stretch/>
        </p:blipFill>
        <p:spPr>
          <a:xfrm>
            <a:off x="457560" y="320760"/>
            <a:ext cx="1995840" cy="66096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Bild 14"/>
          <p:cNvPicPr/>
          <p:nvPr/>
        </p:nvPicPr>
        <p:blipFill>
          <a:blip r:embed="rId3"/>
          <a:srcRect t="9397" b="48669"/>
          <a:stretch/>
        </p:blipFill>
        <p:spPr>
          <a:xfrm>
            <a:off x="797400" y="0"/>
            <a:ext cx="8485560" cy="3432600"/>
          </a:xfrm>
          <a:prstGeom prst="rect">
            <a:avLst/>
          </a:prstGeom>
          <a:ln w="0">
            <a:noFill/>
          </a:ln>
        </p:spPr>
      </p:pic>
      <p:sp>
        <p:nvSpPr>
          <p:cNvPr id="104" name="Rectangle 8"/>
          <p:cNvSpPr/>
          <p:nvPr/>
        </p:nvSpPr>
        <p:spPr>
          <a:xfrm>
            <a:off x="0" y="3430440"/>
            <a:ext cx="12189600" cy="342504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105" name="Bild 15"/>
          <p:cNvPicPr/>
          <p:nvPr/>
        </p:nvPicPr>
        <p:blipFill>
          <a:blip r:embed="rId4"/>
          <a:srcRect t="51219" b="6888"/>
          <a:stretch/>
        </p:blipFill>
        <p:spPr>
          <a:xfrm>
            <a:off x="797400" y="3426120"/>
            <a:ext cx="8485560" cy="3429360"/>
          </a:xfrm>
          <a:prstGeom prst="rect">
            <a:avLst/>
          </a:prstGeom>
          <a:ln w="0">
            <a:noFill/>
          </a:ln>
        </p:spPr>
      </p:pic>
      <p:pic>
        <p:nvPicPr>
          <p:cNvPr id="106" name="Bild 11"/>
          <p:cNvPicPr/>
          <p:nvPr/>
        </p:nvPicPr>
        <p:blipFill>
          <a:blip r:embed="rId5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108" name="PlaceHolder 1"/>
          <p:cNvSpPr>
            <a:spLocks noGrp="1"/>
          </p:cNvSpPr>
          <p:nvPr>
            <p:ph type="ftr" idx="23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09" name="PlaceHolder 2"/>
          <p:cNvSpPr>
            <a:spLocks noGrp="1"/>
          </p:cNvSpPr>
          <p:nvPr>
            <p:ph type="sldNum" idx="24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E98DD6-2B92-47BB-8257-358D7F14CBB4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dt" idx="25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8"/>
          <p:cNvSpPr/>
          <p:nvPr/>
        </p:nvSpPr>
        <p:spPr>
          <a:xfrm>
            <a:off x="0" y="0"/>
            <a:ext cx="1789560" cy="685548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9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30" name="PlaceHolder 1"/>
          <p:cNvSpPr>
            <a:spLocks noGrp="1"/>
          </p:cNvSpPr>
          <p:nvPr>
            <p:ph type="sldNum" idx="1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AAE934C-41C3-4185-85D5-F7F8588AA68F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112" name="PlaceHolder 1"/>
          <p:cNvSpPr>
            <a:spLocks noGrp="1"/>
          </p:cNvSpPr>
          <p:nvPr>
            <p:ph type="ftr" idx="26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13" name="PlaceHolder 2"/>
          <p:cNvSpPr>
            <a:spLocks noGrp="1"/>
          </p:cNvSpPr>
          <p:nvPr>
            <p:ph type="sldNum" idx="27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0359F28-4E02-4D75-A93E-B8F163D43EF3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dt" idx="28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18"/>
          <p:cNvSpPr/>
          <p:nvPr/>
        </p:nvSpPr>
        <p:spPr>
          <a:xfrm>
            <a:off x="0" y="0"/>
            <a:ext cx="2772000" cy="6855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2" name="그룹 6"/>
          <p:cNvGrpSpPr/>
          <p:nvPr/>
        </p:nvGrpSpPr>
        <p:grpSpPr>
          <a:xfrm>
            <a:off x="1059120" y="3809880"/>
            <a:ext cx="587520" cy="585000"/>
            <a:chOff x="1059120" y="3809880"/>
            <a:chExt cx="587520" cy="585000"/>
          </a:xfrm>
        </p:grpSpPr>
        <p:sp>
          <p:nvSpPr>
            <p:cNvPr id="33" name="직사각형 7"/>
            <p:cNvSpPr/>
            <p:nvPr/>
          </p:nvSpPr>
          <p:spPr>
            <a:xfrm>
              <a:off x="1059120" y="3809880"/>
              <a:ext cx="144360" cy="585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4" name="직사각형 10"/>
            <p:cNvSpPr/>
            <p:nvPr/>
          </p:nvSpPr>
          <p:spPr>
            <a:xfrm rot="5400000">
              <a:off x="1355400" y="4103640"/>
              <a:ext cx="144360" cy="4381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pic>
        <p:nvPicPr>
          <p:cNvPr id="35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"/>
          <p:cNvSpPr/>
          <p:nvPr/>
        </p:nvSpPr>
        <p:spPr>
          <a:xfrm>
            <a:off x="0" y="0"/>
            <a:ext cx="6100920" cy="6855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7" name="그룹 3"/>
          <p:cNvGrpSpPr/>
          <p:nvPr/>
        </p:nvGrpSpPr>
        <p:grpSpPr>
          <a:xfrm>
            <a:off x="4937400" y="323280"/>
            <a:ext cx="587520" cy="585000"/>
            <a:chOff x="4937400" y="323280"/>
            <a:chExt cx="587520" cy="585000"/>
          </a:xfrm>
        </p:grpSpPr>
        <p:sp>
          <p:nvSpPr>
            <p:cNvPr id="38" name="직사각형 4"/>
            <p:cNvSpPr/>
            <p:nvPr/>
          </p:nvSpPr>
          <p:spPr>
            <a:xfrm rot="10800000">
              <a:off x="5380560" y="323280"/>
              <a:ext cx="144360" cy="585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9" name="직사각형 5"/>
            <p:cNvSpPr/>
            <p:nvPr/>
          </p:nvSpPr>
          <p:spPr>
            <a:xfrm rot="16200000">
              <a:off x="5084280" y="176400"/>
              <a:ext cx="144360" cy="4381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grpSp>
        <p:nvGrpSpPr>
          <p:cNvPr id="40" name="그룹 6"/>
          <p:cNvGrpSpPr/>
          <p:nvPr/>
        </p:nvGrpSpPr>
        <p:grpSpPr>
          <a:xfrm>
            <a:off x="678960" y="5597640"/>
            <a:ext cx="587520" cy="585000"/>
            <a:chOff x="678960" y="5597640"/>
            <a:chExt cx="587520" cy="585000"/>
          </a:xfrm>
        </p:grpSpPr>
        <p:sp>
          <p:nvSpPr>
            <p:cNvPr id="41" name="직사각형 7"/>
            <p:cNvSpPr/>
            <p:nvPr/>
          </p:nvSpPr>
          <p:spPr>
            <a:xfrm>
              <a:off x="678960" y="5597640"/>
              <a:ext cx="144360" cy="585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42" name="직사각형 10"/>
            <p:cNvSpPr/>
            <p:nvPr/>
          </p:nvSpPr>
          <p:spPr>
            <a:xfrm rot="5400000">
              <a:off x="975240" y="5891400"/>
              <a:ext cx="144360" cy="4381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ftr" idx="2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sldNum" idx="3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636902B-BCD9-438C-B5A1-9C82B9DC95B5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4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ftr" idx="5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49" name="PlaceHolder 2"/>
          <p:cNvSpPr>
            <a:spLocks noGrp="1"/>
          </p:cNvSpPr>
          <p:nvPr>
            <p:ph type="sldNum" idx="6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F963BDD-5323-4203-9384-7BE5722287A5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dt" idx="7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52" name="PlaceHolder 1"/>
          <p:cNvSpPr>
            <a:spLocks noGrp="1"/>
          </p:cNvSpPr>
          <p:nvPr>
            <p:ph type="ftr" idx="8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53" name="PlaceHolder 2"/>
          <p:cNvSpPr>
            <a:spLocks noGrp="1"/>
          </p:cNvSpPr>
          <p:nvPr>
            <p:ph type="sldNum" idx="9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B1908EF-67E7-4FE2-B25C-CE8112307EE4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dt" idx="10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56" name="PlaceHolder 1"/>
          <p:cNvSpPr>
            <a:spLocks noGrp="1"/>
          </p:cNvSpPr>
          <p:nvPr>
            <p:ph type="ftr" idx="11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57" name="PlaceHolder 2"/>
          <p:cNvSpPr>
            <a:spLocks noGrp="1"/>
          </p:cNvSpPr>
          <p:nvPr>
            <p:ph type="sldNum" idx="12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79F0ECE-7399-4AFF-B71B-3D439DDAE842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dt" idx="13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8"/>
          <p:cNvSpPr/>
          <p:nvPr/>
        </p:nvSpPr>
        <p:spPr>
          <a:xfrm>
            <a:off x="0" y="0"/>
            <a:ext cx="6087600" cy="685548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60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wmf"/><Relationship Id="rId7" Type="http://schemas.openxmlformats.org/officeDocument/2006/relationships/image" Target="../media/image36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dfh-ufa.org/" TargetMode="External"/><Relationship Id="rId5" Type="http://schemas.openxmlformats.org/officeDocument/2006/relationships/hyperlink" Target="mailto:info@dfh-ufa.org" TargetMode="External"/><Relationship Id="rId4" Type="http://schemas.openxmlformats.org/officeDocument/2006/relationships/image" Target="../media/image3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rafik 5"/>
          <p:cNvPicPr/>
          <p:nvPr/>
        </p:nvPicPr>
        <p:blipFill>
          <a:blip r:embed="rId2"/>
          <a:srcRect l="-157" t="3722" r="157" b="11906"/>
          <a:stretch/>
        </p:blipFill>
        <p:spPr>
          <a:xfrm>
            <a:off x="-22320" y="-12600"/>
            <a:ext cx="12220560" cy="6873120"/>
          </a:xfrm>
          <a:prstGeom prst="rect">
            <a:avLst/>
          </a:prstGeom>
          <a:ln w="0">
            <a:noFill/>
          </a:ln>
        </p:spPr>
      </p:pic>
      <p:sp>
        <p:nvSpPr>
          <p:cNvPr id="116" name="PlaceHolder 1"/>
          <p:cNvSpPr>
            <a:spLocks noGrp="1"/>
          </p:cNvSpPr>
          <p:nvPr>
            <p:ph/>
          </p:nvPr>
        </p:nvSpPr>
        <p:spPr>
          <a:xfrm>
            <a:off x="4040474" y="4946513"/>
            <a:ext cx="7539286" cy="6120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tIns="72000" rIns="72000" bIns="0" anchor="ctr">
            <a:noAutofit/>
          </a:bodyPr>
          <a:lstStyle/>
          <a:p>
            <a:pPr marL="0" indent="0" algn="ctr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44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L’Université franco-allemande</a:t>
            </a:r>
            <a:endParaRPr lang="de-DE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862916" y="5711400"/>
            <a:ext cx="4716844" cy="2556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tIns="36000" rIns="72000" bIns="0" anchor="ctr">
            <a:noAutofit/>
          </a:bodyPr>
          <a:lstStyle/>
          <a:p>
            <a:pPr marL="0" indent="0" algn="ct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Un cursus – deux pays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lang="fr-FR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 – deux diplômes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… </a:t>
            </a: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toujours innovante, grâce à des ajouts réguliers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61" name="Tabelle 14"/>
          <p:cNvGraphicFramePr/>
          <p:nvPr/>
        </p:nvGraphicFramePr>
        <p:xfrm>
          <a:off x="468720" y="1235160"/>
          <a:ext cx="11113200" cy="5147280"/>
        </p:xfrm>
        <a:graphic>
          <a:graphicData uri="http://schemas.openxmlformats.org/drawingml/2006/table">
            <a:tbl>
              <a:tblPr/>
              <a:tblGrid>
                <a:gridCol w="596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9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0" strike="noStrike" spc="-1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Nouveau cursus à partir de la rentrée 2025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Lieux</a:t>
                      </a:r>
                      <a:r>
                        <a:rPr lang="de-DE" sz="1400" b="0" strike="noStrike" spc="-1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 et Institutions partenaires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0" strike="noStrike" spc="-1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Niveau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32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tabLst>
                          <a:tab pos="0" algn="l"/>
                        </a:tabLst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Master de psychologie sociale, du travail et des organisations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Strasbourg (U Strasbourg)</a:t>
                      </a: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Landau (RPTU Kaiserslautern-Landau)</a:t>
                      </a: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Master 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260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Études Franco-Allemandes Appliquées : Culture, Économie et Environnement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Besançon (U Marie et Louis Pasteur)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Wuppertal (U Wuppertal)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732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Études franco-allemandes (Allemand – Lettres modernes)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Paris (U Paris 1)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Bonn (U Bonn)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Licence // Bachelor</a:t>
                      </a: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732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Génie physique et systèmes embarqués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Caen (ENSICAEN)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Stuttgart (U Stuttgart)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Licence // Bachelor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732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Mécanique et Microtechniques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Besançon (SUPMICROTECH-ENSMM)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Ilmenau (TU Ilmenau)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260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Systèmes d’énergie durables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Rouen (INSA Rouen Normandie)</a:t>
                      </a: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Kaiserslautern (RPTU Kaiserslautern-Landau)</a:t>
                      </a: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Licence // Bachelor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FCF24CCA-4955-44C3-951C-D3F7F5BA35B1}" type="slidenum">
              <a:rPr/>
              <a:t>10</a:t>
            </a:fld>
            <a:endParaRPr/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Bildplatzhalter 1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982" r="2982"/>
          <a:stretch/>
        </p:blipFill>
        <p:spPr>
          <a:xfrm>
            <a:off x="6102360" y="0"/>
            <a:ext cx="6086880" cy="6855480"/>
          </a:xfrm>
          <a:prstGeom prst="rect">
            <a:avLst/>
          </a:prstGeom>
          <a:ln w="0">
            <a:noFill/>
          </a:ln>
        </p:spPr>
      </p:pic>
      <p:sp>
        <p:nvSpPr>
          <p:cNvPr id="163" name="PlaceHolder 1"/>
          <p:cNvSpPr>
            <a:spLocks noGrp="1"/>
          </p:cNvSpPr>
          <p:nvPr>
            <p:ph/>
          </p:nvPr>
        </p:nvSpPr>
        <p:spPr>
          <a:xfrm>
            <a:off x="429840" y="3429000"/>
            <a:ext cx="5253480" cy="11732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Pourquoi des études franco-allemandes ?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sldNum" idx="29"/>
          </p:nvPr>
        </p:nvSpPr>
        <p:spPr>
          <a:xfrm>
            <a:off x="934704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E36331CB-20BF-49BA-B660-7A40A6F75D7B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11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/>
          </p:nvPr>
        </p:nvSpPr>
        <p:spPr>
          <a:xfrm>
            <a:off x="459360" y="30780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Vos avantages en un coup d'œil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sldNum" idx="30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2387BAF-BDA2-4520-8E9C-52580E20C820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12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67" name="Gruppieren 13"/>
          <p:cNvGrpSpPr/>
          <p:nvPr/>
        </p:nvGrpSpPr>
        <p:grpSpPr>
          <a:xfrm>
            <a:off x="214920" y="2287440"/>
            <a:ext cx="3603240" cy="4066560"/>
            <a:chOff x="214920" y="2287440"/>
            <a:chExt cx="3603240" cy="4066560"/>
          </a:xfrm>
        </p:grpSpPr>
        <p:pic>
          <p:nvPicPr>
            <p:cNvPr id="168" name="Grafik 12"/>
            <p:cNvPicPr/>
            <p:nvPr/>
          </p:nvPicPr>
          <p:blipFill>
            <a:blip r:embed="rId2"/>
            <a:stretch/>
          </p:blipFill>
          <p:spPr>
            <a:xfrm flipH="1">
              <a:off x="363240" y="2287440"/>
              <a:ext cx="2508840" cy="4066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9" name="Grafik 11"/>
            <p:cNvPicPr/>
            <p:nvPr/>
          </p:nvPicPr>
          <p:blipFill>
            <a:blip r:embed="rId3"/>
            <a:srcRect t="7071" b="23839"/>
            <a:stretch/>
          </p:blipFill>
          <p:spPr>
            <a:xfrm>
              <a:off x="214920" y="4194360"/>
              <a:ext cx="3603240" cy="2159280"/>
            </a:xfrm>
            <a:prstGeom prst="rect">
              <a:avLst/>
            </a:prstGeom>
            <a:ln w="0">
              <a:noFill/>
            </a:ln>
          </p:spPr>
        </p:pic>
      </p:grp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3945411879"/>
              </p:ext>
            </p:extLst>
          </p:nvPr>
        </p:nvGraphicFramePr>
        <p:xfrm>
          <a:off x="2017800" y="832320"/>
          <a:ext cx="10171800" cy="575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/>
          </p:nvPr>
        </p:nvSpPr>
        <p:spPr>
          <a:xfrm>
            <a:off x="483840" y="345240"/>
            <a:ext cx="9112680" cy="3358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Nos offres supplémentaires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ldNum" idx="31"/>
          </p:nvPr>
        </p:nvSpPr>
        <p:spPr>
          <a:xfrm>
            <a:off x="8659080" y="633024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9FDA738-EB0D-4ECB-8111-CB8E5830195B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13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2" name="Text Box 5"/>
          <p:cNvSpPr/>
          <p:nvPr/>
        </p:nvSpPr>
        <p:spPr>
          <a:xfrm>
            <a:off x="1498320" y="1711440"/>
            <a:ext cx="8098200" cy="381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>
                <a:solidFill>
                  <a:srgbClr val="009FE3"/>
                </a:solidFill>
                <a:latin typeface="Arial"/>
                <a:ea typeface="MS PGothic"/>
              </a:rPr>
              <a:t>     Ateliers interculturels : </a:t>
            </a:r>
            <a:r>
              <a:rPr lang="fr-FR" sz="1600" b="0" strike="noStrike" spc="-1">
                <a:solidFill>
                  <a:srgbClr val="009FE3"/>
                </a:solidFill>
                <a:latin typeface="Arial"/>
                <a:ea typeface="MS PGothic"/>
              </a:rPr>
              <a:t>préparation idéale pour la recherche d’emploi sur le marché      du travail international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>
                <a:solidFill>
                  <a:srgbClr val="009FE3"/>
                </a:solidFill>
                <a:latin typeface="Arial"/>
                <a:ea typeface="MS PGothic"/>
              </a:rPr>
              <a:t>Prix d’Excellence et Prix de la Meilleure Thèse : </a:t>
            </a:r>
            <a:r>
              <a:rPr lang="fr-FR" sz="1600" b="0" strike="noStrike" spc="-1">
                <a:solidFill>
                  <a:srgbClr val="009FE3"/>
                </a:solidFill>
                <a:latin typeface="Arial"/>
                <a:ea typeface="MS PGothic"/>
              </a:rPr>
              <a:t>récompense pour les diplômé*es ayant démontré leur excellence aux niveaux scientifique et interculturel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>
                <a:solidFill>
                  <a:srgbClr val="009FE3"/>
                </a:solidFill>
                <a:latin typeface="Arial"/>
                <a:ea typeface="MS PGothic"/>
              </a:rPr>
              <a:t>Relations entreprises : </a:t>
            </a:r>
            <a:r>
              <a:rPr lang="fr-FR" sz="1600" b="0" strike="noStrike" spc="-1">
                <a:solidFill>
                  <a:srgbClr val="009FE3"/>
                </a:solidFill>
                <a:latin typeface="Arial"/>
                <a:ea typeface="MS PGothic"/>
              </a:rPr>
              <a:t>partenariats avec différents acteurs économiques, manifestations communes, bourses d’entreprises, relai d’offres d’emploi pertinentes 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>
                <a:solidFill>
                  <a:srgbClr val="009FE3"/>
                </a:solidFill>
                <a:latin typeface="Arial"/>
                <a:ea typeface="MS PGothic"/>
              </a:rPr>
              <a:t>Réseaux de diplômé*es : </a:t>
            </a:r>
            <a:r>
              <a:rPr lang="fr-FR" sz="1600" b="0" strike="noStrike" spc="-1">
                <a:solidFill>
                  <a:srgbClr val="009FE3"/>
                </a:solidFill>
                <a:latin typeface="Arial"/>
                <a:ea typeface="MS PGothic"/>
              </a:rPr>
              <a:t>soutien financier et conceptuel pour les associations de diplômé*es, large réseau de contacts interdisciplinaires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3" name="Gruppieren 16"/>
          <p:cNvGrpSpPr/>
          <p:nvPr/>
        </p:nvGrpSpPr>
        <p:grpSpPr>
          <a:xfrm>
            <a:off x="483840" y="1711440"/>
            <a:ext cx="741960" cy="3846960"/>
            <a:chOff x="483840" y="1711440"/>
            <a:chExt cx="741960" cy="3846960"/>
          </a:xfrm>
        </p:grpSpPr>
        <p:pic>
          <p:nvPicPr>
            <p:cNvPr id="174" name="Grafik 2"/>
            <p:cNvPicPr/>
            <p:nvPr/>
          </p:nvPicPr>
          <p:blipFill>
            <a:blip r:embed="rId2"/>
            <a:stretch/>
          </p:blipFill>
          <p:spPr>
            <a:xfrm>
              <a:off x="483840" y="4919400"/>
              <a:ext cx="741960" cy="639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5" name="Grafik 4"/>
            <p:cNvPicPr/>
            <p:nvPr/>
          </p:nvPicPr>
          <p:blipFill>
            <a:blip r:embed="rId3"/>
            <a:stretch/>
          </p:blipFill>
          <p:spPr>
            <a:xfrm>
              <a:off x="510120" y="1711440"/>
              <a:ext cx="715680" cy="641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6" name="Grafik 5"/>
            <p:cNvPicPr/>
            <p:nvPr/>
          </p:nvPicPr>
          <p:blipFill>
            <a:blip r:embed="rId4"/>
            <a:stretch/>
          </p:blipFill>
          <p:spPr>
            <a:xfrm>
              <a:off x="523080" y="2771640"/>
              <a:ext cx="702360" cy="641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7" name="Grafik 6"/>
            <p:cNvPicPr/>
            <p:nvPr/>
          </p:nvPicPr>
          <p:blipFill>
            <a:blip r:embed="rId5"/>
            <a:stretch/>
          </p:blipFill>
          <p:spPr>
            <a:xfrm>
              <a:off x="483840" y="3831480"/>
              <a:ext cx="741960" cy="655920"/>
            </a:xfrm>
            <a:prstGeom prst="rect">
              <a:avLst/>
            </a:prstGeom>
            <a:ln w="0">
              <a:noFill/>
            </a:ln>
          </p:spPr>
        </p:pic>
      </p:grp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Voie libre pour votre épanouissement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TextBox 3"/>
          <p:cNvSpPr/>
          <p:nvPr/>
        </p:nvSpPr>
        <p:spPr>
          <a:xfrm>
            <a:off x="459360" y="2230200"/>
            <a:ext cx="6035040" cy="374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Excellence dans la discipline étudiée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Compétences linguistiques, générales et spécialisées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Expérience à l’étranger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Accès au monde du travail grâce aux stages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Flexibilité &amp; mobilité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Engagement &amp; persévérance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Compétences interculturelles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Esprit d’équipe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Wingdings" charset="2"/>
              <a:buChar char="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En bref : un développement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personnel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incomparable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TextBox 4"/>
          <p:cNvSpPr/>
          <p:nvPr/>
        </p:nvSpPr>
        <p:spPr>
          <a:xfrm>
            <a:off x="459360" y="1603080"/>
            <a:ext cx="6035040" cy="33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fr-FR" sz="18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L’acquisition de compétences bien au-delà des études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1" name="Gruppieren 5"/>
          <p:cNvGrpSpPr/>
          <p:nvPr/>
        </p:nvGrpSpPr>
        <p:grpSpPr>
          <a:xfrm>
            <a:off x="7976520" y="2287440"/>
            <a:ext cx="3603240" cy="4066560"/>
            <a:chOff x="7976520" y="2287440"/>
            <a:chExt cx="3603240" cy="4066560"/>
          </a:xfrm>
        </p:grpSpPr>
        <p:pic>
          <p:nvPicPr>
            <p:cNvPr id="182" name="Grafik 6"/>
            <p:cNvPicPr/>
            <p:nvPr/>
          </p:nvPicPr>
          <p:blipFill>
            <a:blip r:embed="rId2"/>
            <a:stretch/>
          </p:blipFill>
          <p:spPr>
            <a:xfrm flipH="1">
              <a:off x="8906760" y="2287440"/>
              <a:ext cx="2508840" cy="4066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3" name="Grafik 9"/>
            <p:cNvPicPr/>
            <p:nvPr/>
          </p:nvPicPr>
          <p:blipFill>
            <a:blip r:embed="rId3"/>
            <a:srcRect t="7071" b="23839"/>
            <a:stretch/>
          </p:blipFill>
          <p:spPr>
            <a:xfrm>
              <a:off x="7976520" y="4194360"/>
              <a:ext cx="3603240" cy="2159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5076E0E7-146E-451C-87DB-70D94518E74E}" type="slidenum">
              <a:rPr/>
              <a:t>14</a:t>
            </a:fld>
            <a:endParaRPr/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/>
          </p:nvPr>
        </p:nvSpPr>
        <p:spPr>
          <a:xfrm>
            <a:off x="459360" y="30708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Votre tremplin professionnel 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TextBox 4"/>
          <p:cNvSpPr/>
          <p:nvPr/>
        </p:nvSpPr>
        <p:spPr>
          <a:xfrm>
            <a:off x="5138280" y="2604960"/>
            <a:ext cx="6568560" cy="255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Un parcours européen certifié par l’UFA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Une qualification idéale pour réussir et vous épanouir sur un marché du travail international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Un réseau européen et international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Offre d’ateliers pour booster vos candidature à l’international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TextBox 10"/>
          <p:cNvSpPr/>
          <p:nvPr/>
        </p:nvSpPr>
        <p:spPr>
          <a:xfrm>
            <a:off x="1653480" y="2568600"/>
            <a:ext cx="3036960" cy="2633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2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Vos études avec l’UFA : Une plus-value indéniable sur le marché du travail à l’international !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Foliennummernplatzhalter 9"/>
          <p:cNvSpPr/>
          <p:nvPr/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9CFD948E-074F-4A89-B590-01AC64823A6B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15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8" name="Bild 2"/>
          <p:cNvPicPr/>
          <p:nvPr/>
        </p:nvPicPr>
        <p:blipFill>
          <a:blip r:embed="rId2"/>
          <a:stretch/>
        </p:blipFill>
        <p:spPr>
          <a:xfrm>
            <a:off x="459360" y="3522960"/>
            <a:ext cx="746280" cy="746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rafik 6"/>
          <p:cNvPicPr/>
          <p:nvPr/>
        </p:nvPicPr>
        <p:blipFill>
          <a:blip r:embed="rId2"/>
          <a:srcRect l="-2" t="10767" r="239" b="18275"/>
          <a:stretch/>
        </p:blipFill>
        <p:spPr>
          <a:xfrm>
            <a:off x="-176760" y="-116280"/>
            <a:ext cx="12463200" cy="7167600"/>
          </a:xfrm>
          <a:prstGeom prst="rect">
            <a:avLst/>
          </a:prstGeom>
          <a:ln w="0">
            <a:noFill/>
          </a:ln>
        </p:spPr>
      </p:pic>
      <p:sp>
        <p:nvSpPr>
          <p:cNvPr id="190" name="Rechteck 11"/>
          <p:cNvSpPr/>
          <p:nvPr/>
        </p:nvSpPr>
        <p:spPr>
          <a:xfrm>
            <a:off x="-176760" y="-116280"/>
            <a:ext cx="12463200" cy="7167600"/>
          </a:xfrm>
          <a:prstGeom prst="rect">
            <a:avLst/>
          </a:prstGeom>
          <a:solidFill>
            <a:schemeClr val="bg1">
              <a:alpha val="8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91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En résumé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41000" y="1593360"/>
            <a:ext cx="11265480" cy="39787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Autofit/>
          </a:bodyPr>
          <a:lstStyle/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Le réseau de l’UFA est composé de </a:t>
            </a:r>
            <a:r>
              <a:rPr lang="fr-FR" sz="1800" b="1" strike="noStrike" spc="-1">
                <a:solidFill>
                  <a:srgbClr val="009FE3"/>
                </a:solidFill>
                <a:latin typeface="Arial"/>
                <a:ea typeface="MS PGothic"/>
              </a:rPr>
              <a:t>210 établissements.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L’UFA permet d’étudier simultanément dans un établissement allemand et un établissement français et d’obtenir un </a:t>
            </a:r>
            <a:r>
              <a:rPr lang="fr-FR" sz="1800" b="1" strike="noStrike" spc="-1">
                <a:solidFill>
                  <a:srgbClr val="009FE3"/>
                </a:solidFill>
                <a:latin typeface="Arial"/>
                <a:ea typeface="MS PGothic"/>
              </a:rPr>
              <a:t>double diplôme</a:t>
            </a: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Vous pouvez choisir parmi </a:t>
            </a:r>
            <a:r>
              <a:rPr lang="fr-FR" sz="1800" b="1" strike="noStrike" spc="-1">
                <a:solidFill>
                  <a:srgbClr val="009FE3"/>
                </a:solidFill>
                <a:latin typeface="Arial"/>
                <a:ea typeface="MS PGothic"/>
              </a:rPr>
              <a:t>199 cursus</a:t>
            </a: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 dans </a:t>
            </a:r>
            <a:r>
              <a:rPr lang="fr-FR" sz="1800" b="1" strike="noStrike" spc="-1">
                <a:solidFill>
                  <a:srgbClr val="009FE3"/>
                </a:solidFill>
                <a:latin typeface="Arial"/>
                <a:ea typeface="MS PGothic"/>
              </a:rPr>
              <a:t>135 villes partenaires de notre réseau.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L’UFA vous soutient pour votre séjour à l'étranger à hauteur de </a:t>
            </a:r>
            <a:r>
              <a:rPr lang="fr-FR" sz="1800" b="1" strike="noStrike" spc="-1">
                <a:solidFill>
                  <a:srgbClr val="009FE3"/>
                </a:solidFill>
                <a:latin typeface="Arial"/>
                <a:ea typeface="MS PGothic"/>
              </a:rPr>
              <a:t>350 euros par mois</a:t>
            </a: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1440"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Le double diplôme représente un véritable </a:t>
            </a:r>
            <a:r>
              <a:rPr lang="fr-FR" sz="1800" b="1" strike="noStrike" spc="-1">
                <a:solidFill>
                  <a:srgbClr val="009FE3"/>
                </a:solidFill>
                <a:latin typeface="Arial"/>
                <a:ea typeface="MS PGothic"/>
              </a:rPr>
              <a:t>tremplin professionnel.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DF456E7B-8BA2-484E-8918-0144FBECC259}" type="slidenum">
              <a:rPr/>
              <a:t>16</a:t>
            </a:fld>
            <a:endParaRPr/>
          </a:p>
        </p:txBody>
      </p:sp>
    </p:spTree>
  </p:cSld>
  <p:clrMapOvr>
    <a:masterClrMapping/>
  </p:clrMapOvr>
  <p:transition spd="slow" advTm="5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/>
          </p:nvPr>
        </p:nvSpPr>
        <p:spPr>
          <a:xfrm>
            <a:off x="429840" y="1695960"/>
            <a:ext cx="5253480" cy="6314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Comment postuler?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429840" y="2349360"/>
            <a:ext cx="5253480" cy="159696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Scannez simplement ce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code QR 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pour accéder à notre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guide des études interactif en ligne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.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Vous y trouverez toutes les informations utiles sur votre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candidature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, le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déroulement des études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, leur contenu et, bien sûr, les bons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interlocuteur*trices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dans nos institutions partenaires.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5" name="Bildplatzhalter 8"/>
          <p:cNvPicPr/>
          <p:nvPr/>
        </p:nvPicPr>
        <p:blipFill>
          <a:blip r:embed="rId2"/>
          <a:srcRect l="5766" t="361" r="19165" b="-361"/>
          <a:stretch/>
        </p:blipFill>
        <p:spPr>
          <a:xfrm rot="5400000">
            <a:off x="5720760" y="381600"/>
            <a:ext cx="6855480" cy="6087240"/>
          </a:xfrm>
          <a:prstGeom prst="rect">
            <a:avLst/>
          </a:prstGeom>
          <a:ln w="0">
            <a:noFill/>
          </a:ln>
        </p:spPr>
      </p:pic>
      <p:pic>
        <p:nvPicPr>
          <p:cNvPr id="196" name="Grafik 9"/>
          <p:cNvPicPr/>
          <p:nvPr/>
        </p:nvPicPr>
        <p:blipFill>
          <a:blip r:embed="rId3"/>
          <a:srcRect l="4543" t="4566" r="4566" b="4543"/>
          <a:stretch/>
        </p:blipFill>
        <p:spPr>
          <a:xfrm>
            <a:off x="3410640" y="4085280"/>
            <a:ext cx="2272680" cy="2272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Bildplatzhalter 11"/>
          <p:cNvPicPr/>
          <p:nvPr/>
        </p:nvPicPr>
        <p:blipFill>
          <a:blip r:embed="rId2"/>
          <a:srcRect l="5601" r="5601"/>
          <a:stretch/>
        </p:blipFill>
        <p:spPr>
          <a:xfrm>
            <a:off x="6102360" y="0"/>
            <a:ext cx="6086880" cy="6855480"/>
          </a:xfrm>
          <a:prstGeom prst="rect">
            <a:avLst/>
          </a:prstGeom>
          <a:ln w="0">
            <a:noFill/>
          </a:ln>
        </p:spPr>
      </p:pic>
      <p:pic>
        <p:nvPicPr>
          <p:cNvPr id="199" name="Grafik 3"/>
          <p:cNvPicPr/>
          <p:nvPr/>
        </p:nvPicPr>
        <p:blipFill>
          <a:blip r:embed="rId3"/>
          <a:stretch/>
        </p:blipFill>
        <p:spPr>
          <a:xfrm>
            <a:off x="3555360" y="4606560"/>
            <a:ext cx="2108880" cy="2108880"/>
          </a:xfrm>
          <a:prstGeom prst="rect">
            <a:avLst/>
          </a:prstGeom>
          <a:ln w="0">
            <a:noFill/>
          </a:ln>
        </p:spPr>
      </p:pic>
      <p:sp>
        <p:nvSpPr>
          <p:cNvPr id="200" name="Textfeld 13"/>
          <p:cNvSpPr/>
          <p:nvPr/>
        </p:nvSpPr>
        <p:spPr>
          <a:xfrm>
            <a:off x="370440" y="3991680"/>
            <a:ext cx="19436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2000" b="0" strike="noStrike" spc="-1">
                <a:solidFill>
                  <a:schemeClr val="dk1"/>
                </a:solidFill>
                <a:latin typeface="Arial"/>
                <a:ea typeface="Arial Unicode MS"/>
              </a:rPr>
              <a:t>Instagram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Textfeld 14"/>
          <p:cNvSpPr/>
          <p:nvPr/>
        </p:nvSpPr>
        <p:spPr>
          <a:xfrm>
            <a:off x="3555360" y="3991680"/>
            <a:ext cx="21088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2000" b="0" strike="noStrike" spc="-1">
                <a:solidFill>
                  <a:schemeClr val="dk1"/>
                </a:solidFill>
                <a:latin typeface="Arial"/>
                <a:ea typeface="Arial Unicode MS"/>
              </a:rPr>
              <a:t>LinkedIn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1"/>
          <p:cNvSpPr>
            <a:spLocks noGrp="1"/>
          </p:cNvSpPr>
          <p:nvPr>
            <p:ph/>
          </p:nvPr>
        </p:nvSpPr>
        <p:spPr>
          <a:xfrm>
            <a:off x="429840" y="1429200"/>
            <a:ext cx="5253480" cy="22564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Pour plus d’informations et d’aperçus, suivez-nous sur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321FAF0-CA0D-2EB6-4768-87ACF076E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66" y="4701968"/>
            <a:ext cx="1913431" cy="19220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ruppierung 10"/>
          <p:cNvGrpSpPr/>
          <p:nvPr/>
        </p:nvGrpSpPr>
        <p:grpSpPr>
          <a:xfrm>
            <a:off x="2224080" y="1206720"/>
            <a:ext cx="7723440" cy="2340720"/>
            <a:chOff x="2224080" y="1206720"/>
            <a:chExt cx="7723440" cy="2340720"/>
          </a:xfrm>
        </p:grpSpPr>
        <p:pic>
          <p:nvPicPr>
            <p:cNvPr id="204" name="Bild 8"/>
            <p:cNvPicPr/>
            <p:nvPr/>
          </p:nvPicPr>
          <p:blipFill>
            <a:blip r:embed="rId2"/>
            <a:srcRect l="50093"/>
            <a:stretch/>
          </p:blipFill>
          <p:spPr>
            <a:xfrm>
              <a:off x="6089760" y="1206720"/>
              <a:ext cx="3857760" cy="2340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5" name="Bild 9"/>
            <p:cNvPicPr/>
            <p:nvPr/>
          </p:nvPicPr>
          <p:blipFill>
            <a:blip r:embed="rId3"/>
            <a:srcRect r="50016"/>
            <a:stretch/>
          </p:blipFill>
          <p:spPr>
            <a:xfrm>
              <a:off x="2224080" y="1206720"/>
              <a:ext cx="3863160" cy="23407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06" name="Bild 6"/>
          <p:cNvPicPr/>
          <p:nvPr/>
        </p:nvPicPr>
        <p:blipFill>
          <a:blip r:embed="rId4"/>
          <a:stretch/>
        </p:blipFill>
        <p:spPr>
          <a:xfrm>
            <a:off x="656640" y="3912120"/>
            <a:ext cx="595080" cy="569160"/>
          </a:xfrm>
          <a:prstGeom prst="rect">
            <a:avLst/>
          </a:prstGeom>
          <a:ln w="0">
            <a:noFill/>
          </a:ln>
        </p:spPr>
      </p:pic>
      <p:sp>
        <p:nvSpPr>
          <p:cNvPr id="207" name="Textfeld 15"/>
          <p:cNvSpPr/>
          <p:nvPr/>
        </p:nvSpPr>
        <p:spPr>
          <a:xfrm>
            <a:off x="656640" y="4683240"/>
            <a:ext cx="391248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2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Merci de votre attention !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1"/>
          <p:cNvSpPr>
            <a:spLocks noGrp="1"/>
          </p:cNvSpPr>
          <p:nvPr>
            <p:ph/>
          </p:nvPr>
        </p:nvSpPr>
        <p:spPr>
          <a:xfrm>
            <a:off x="6450840" y="3912120"/>
            <a:ext cx="4845600" cy="13824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fr-FR" sz="1200" b="0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Université franco-allemande</a:t>
            </a:r>
            <a:endParaRPr lang="de-DE" sz="1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de-DE" sz="1200" b="0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Deutsch-Französische Hochschule </a:t>
            </a:r>
            <a:endParaRPr lang="de-DE" sz="1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endParaRPr lang="de-DE" sz="1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de-DE" sz="1200" b="0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Villa Europa · </a:t>
            </a:r>
            <a:r>
              <a:rPr lang="de-DE" sz="1200" b="0" strike="noStrike" spc="-1" dirty="0" err="1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Kohlweg</a:t>
            </a:r>
            <a:r>
              <a:rPr lang="de-DE" sz="1200" b="0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 7 · 66123 Saarbrücken</a:t>
            </a:r>
            <a:endParaRPr lang="de-DE" sz="1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cs-CZ" sz="1200" b="0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Tel.: +49 681 93812 - 100</a:t>
            </a:r>
            <a:endParaRPr lang="de-DE" sz="1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cs-CZ" sz="1200" b="0" u="sng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5"/>
              </a:rPr>
              <a:t>info@dfh-ufa.org</a:t>
            </a:r>
            <a:endParaRPr lang="de-DE" sz="1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cs-CZ" sz="1200" b="0" u="sng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6"/>
              </a:rPr>
              <a:t>www.dfh-ufa.org</a:t>
            </a:r>
            <a:endParaRPr lang="de-DE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TextBox 50"/>
          <p:cNvSpPr/>
          <p:nvPr/>
        </p:nvSpPr>
        <p:spPr>
          <a:xfrm>
            <a:off x="6450840" y="5696280"/>
            <a:ext cx="25664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2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Suivez-nous sur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0" name="Bild 7" descr="qr-code.png"/>
          <p:cNvPicPr/>
          <p:nvPr/>
        </p:nvPicPr>
        <p:blipFill>
          <a:blip r:embed="rId7"/>
          <a:stretch/>
        </p:blipFill>
        <p:spPr>
          <a:xfrm>
            <a:off x="8669160" y="5563800"/>
            <a:ext cx="919440" cy="919440"/>
          </a:xfrm>
          <a:prstGeom prst="rect">
            <a:avLst/>
          </a:prstGeom>
          <a:ln w="0">
            <a:noFill/>
          </a:ln>
        </p:spPr>
      </p:pic>
      <p:pic>
        <p:nvPicPr>
          <p:cNvPr id="211" name="Grafik 7"/>
          <p:cNvPicPr/>
          <p:nvPr/>
        </p:nvPicPr>
        <p:blipFill>
          <a:blip r:embed="rId8"/>
          <a:srcRect t="1359" r="19905"/>
          <a:stretch/>
        </p:blipFill>
        <p:spPr>
          <a:xfrm>
            <a:off x="6408000" y="5935320"/>
            <a:ext cx="1798200" cy="523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/>
          </p:nvPr>
        </p:nvSpPr>
        <p:spPr>
          <a:xfrm>
            <a:off x="533520" y="2570400"/>
            <a:ext cx="5253480" cy="17150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L’UFA – bien plus qu’une simple université</a:t>
            </a:r>
            <a:endParaRPr lang="de-DE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9" name="Grafik 4"/>
          <p:cNvPicPr/>
          <p:nvPr/>
        </p:nvPicPr>
        <p:blipFill>
          <a:blip r:embed="rId2"/>
          <a:srcRect t="13046" b="11871"/>
          <a:stretch/>
        </p:blipFill>
        <p:spPr>
          <a:xfrm>
            <a:off x="6102360" y="0"/>
            <a:ext cx="6086880" cy="6855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L‘UFA en bref :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TextBox 4"/>
          <p:cNvSpPr/>
          <p:nvPr/>
        </p:nvSpPr>
        <p:spPr>
          <a:xfrm>
            <a:off x="4754520" y="2757240"/>
            <a:ext cx="7013880" cy="22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Créée en 1997 </a:t>
            </a: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par les gouvernements de France et d’Allemagne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Financée à parts égales par les deux pays partenaires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Un </a:t>
            </a: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réseau de 210 établissements d'enseignement supérieur dans 135 villes</a:t>
            </a: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en France, Allemagne, dans toute l'Europe et au delà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Box 10"/>
          <p:cNvSpPr/>
          <p:nvPr/>
        </p:nvSpPr>
        <p:spPr>
          <a:xfrm>
            <a:off x="1461600" y="2918880"/>
            <a:ext cx="3036960" cy="1595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defTabSz="914400">
              <a:lnSpc>
                <a:spcPts val="2999"/>
              </a:lnSpc>
            </a:pPr>
            <a:r>
              <a:rPr lang="fr-FR" sz="2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L’UFA est une institution internationale unique au monde.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Foliennummernplatzhalter 9"/>
          <p:cNvSpPr/>
          <p:nvPr/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13E6708D-ED25-4BE3-9CAF-32EF924FEAE9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3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4" name="Bild 2"/>
          <p:cNvPicPr/>
          <p:nvPr/>
        </p:nvPicPr>
        <p:blipFill>
          <a:blip r:embed="rId2"/>
          <a:stretch/>
        </p:blipFill>
        <p:spPr>
          <a:xfrm>
            <a:off x="459360" y="3350160"/>
            <a:ext cx="746280" cy="746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Nos chiffres clés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Foliennummernplatzhalter 9"/>
          <p:cNvSpPr/>
          <p:nvPr/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3622E59F-5797-4E4F-B2D4-704D010B02D2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4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27" name="Gruppieren 2"/>
          <p:cNvGrpSpPr/>
          <p:nvPr/>
        </p:nvGrpSpPr>
        <p:grpSpPr>
          <a:xfrm>
            <a:off x="471600" y="1487880"/>
            <a:ext cx="10989360" cy="4218840"/>
            <a:chOff x="471600" y="1487880"/>
            <a:chExt cx="10989360" cy="4218840"/>
          </a:xfrm>
        </p:grpSpPr>
        <p:sp>
          <p:nvSpPr>
            <p:cNvPr id="128" name="Textplatzhalter 35"/>
            <p:cNvSpPr/>
            <p:nvPr/>
          </p:nvSpPr>
          <p:spPr>
            <a:xfrm>
              <a:off x="3288600" y="1752480"/>
              <a:ext cx="8060040" cy="29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fr-FR" sz="1600" b="0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établissements français, allemands et internationaux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9" name="Textplatzhalter 35"/>
            <p:cNvSpPr/>
            <p:nvPr/>
          </p:nvSpPr>
          <p:spPr>
            <a:xfrm>
              <a:off x="3400920" y="2612520"/>
              <a:ext cx="8060040" cy="29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fr-FR" sz="1600" b="0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cursus intégrés dans plus de 20 disciplines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0" name="Textplatzhalter 35"/>
            <p:cNvSpPr/>
            <p:nvPr/>
          </p:nvSpPr>
          <p:spPr>
            <a:xfrm>
              <a:off x="3400920" y="3450960"/>
              <a:ext cx="8060040" cy="29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fr-FR" sz="1600" b="0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étudiant*es actuellement inscrit*es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1" name="Textplatzhalter 35"/>
            <p:cNvSpPr/>
            <p:nvPr/>
          </p:nvSpPr>
          <p:spPr>
            <a:xfrm>
              <a:off x="3400200" y="4335840"/>
              <a:ext cx="8060760" cy="29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fr-FR" sz="1600" b="0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diplômé*es depuis notre fondation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2" name="Textplatzhalter 35"/>
            <p:cNvSpPr/>
            <p:nvPr/>
          </p:nvSpPr>
          <p:spPr>
            <a:xfrm>
              <a:off x="3400200" y="5209560"/>
              <a:ext cx="8060040" cy="29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fr-FR" sz="1600" b="0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docteur*es bi- et trinationaux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33" name="Grafik 15"/>
            <p:cNvPicPr/>
            <p:nvPr/>
          </p:nvPicPr>
          <p:blipFill>
            <a:blip r:embed="rId2"/>
            <a:stretch/>
          </p:blipFill>
          <p:spPr>
            <a:xfrm>
              <a:off x="2590920" y="1522800"/>
              <a:ext cx="694800" cy="696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4" name="Grafik 14"/>
            <p:cNvPicPr/>
            <p:nvPr/>
          </p:nvPicPr>
          <p:blipFill>
            <a:blip r:embed="rId3"/>
            <a:stretch/>
          </p:blipFill>
          <p:spPr>
            <a:xfrm>
              <a:off x="2590920" y="3265920"/>
              <a:ext cx="694800" cy="696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5" name="Grafik 3"/>
            <p:cNvPicPr/>
            <p:nvPr/>
          </p:nvPicPr>
          <p:blipFill>
            <a:blip r:embed="rId4"/>
            <a:stretch/>
          </p:blipFill>
          <p:spPr>
            <a:xfrm>
              <a:off x="2590920" y="4137480"/>
              <a:ext cx="696240" cy="696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6" name="Grafik 1"/>
            <p:cNvPicPr/>
            <p:nvPr/>
          </p:nvPicPr>
          <p:blipFill>
            <a:blip r:embed="rId5"/>
            <a:stretch/>
          </p:blipFill>
          <p:spPr>
            <a:xfrm>
              <a:off x="2590920" y="5009040"/>
              <a:ext cx="696240" cy="696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7" name="TextBox 6"/>
            <p:cNvSpPr/>
            <p:nvPr/>
          </p:nvSpPr>
          <p:spPr>
            <a:xfrm>
              <a:off x="1323720" y="148788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210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8" name="TextBox 6"/>
            <p:cNvSpPr/>
            <p:nvPr/>
          </p:nvSpPr>
          <p:spPr>
            <a:xfrm>
              <a:off x="1323000" y="2354760"/>
              <a:ext cx="101556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199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9" name="TextBox 6"/>
            <p:cNvSpPr/>
            <p:nvPr/>
          </p:nvSpPr>
          <p:spPr>
            <a:xfrm>
              <a:off x="812160" y="3231720"/>
              <a:ext cx="15220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5.810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0" name="TextBox 6"/>
            <p:cNvSpPr/>
            <p:nvPr/>
          </p:nvSpPr>
          <p:spPr>
            <a:xfrm>
              <a:off x="471600" y="4098600"/>
              <a:ext cx="1860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26.941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TextBox 6"/>
            <p:cNvSpPr/>
            <p:nvPr/>
          </p:nvSpPr>
          <p:spPr>
            <a:xfrm>
              <a:off x="1323720" y="497556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550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2" name="Gruppierung 10"/>
          <p:cNvGrpSpPr/>
          <p:nvPr/>
        </p:nvGrpSpPr>
        <p:grpSpPr>
          <a:xfrm>
            <a:off x="3737520" y="3664800"/>
            <a:ext cx="7723800" cy="2340720"/>
            <a:chOff x="3737520" y="3664800"/>
            <a:chExt cx="7723800" cy="2340720"/>
          </a:xfrm>
        </p:grpSpPr>
        <p:pic>
          <p:nvPicPr>
            <p:cNvPr id="143" name="Bild 8"/>
            <p:cNvPicPr/>
            <p:nvPr/>
          </p:nvPicPr>
          <p:blipFill>
            <a:blip r:embed="rId6"/>
            <a:srcRect l="50093"/>
            <a:stretch/>
          </p:blipFill>
          <p:spPr>
            <a:xfrm>
              <a:off x="7603560" y="3664800"/>
              <a:ext cx="3857760" cy="2340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4" name="Bild 9"/>
            <p:cNvPicPr/>
            <p:nvPr/>
          </p:nvPicPr>
          <p:blipFill>
            <a:blip r:embed="rId7">
              <a:lum contrast="20000"/>
            </a:blip>
            <a:srcRect r="50016"/>
            <a:stretch/>
          </p:blipFill>
          <p:spPr>
            <a:xfrm>
              <a:off x="3737520" y="3664800"/>
              <a:ext cx="3863160" cy="23407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45" name="Grafik 24"/>
          <p:cNvPicPr/>
          <p:nvPr/>
        </p:nvPicPr>
        <p:blipFill>
          <a:blip r:embed="rId8"/>
          <a:stretch/>
        </p:blipFill>
        <p:spPr>
          <a:xfrm>
            <a:off x="2591640" y="2394360"/>
            <a:ext cx="694440" cy="695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/>
          </p:nvPr>
        </p:nvSpPr>
        <p:spPr>
          <a:xfrm>
            <a:off x="470520" y="3184920"/>
            <a:ext cx="5253480" cy="6314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Notre mission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6438960" y="1845000"/>
            <a:ext cx="5479560" cy="33112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Renforcement de la </a:t>
            </a: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coopération</a:t>
            </a: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franco-allemande dans les domaines de l’enseignement supérieur et de la recherche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Initiation, évaluation et soutien financier </a:t>
            </a: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de cursus et de programmes de formation doctorale franco-allemands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  <a:tabLst>
                <a:tab pos="0" algn="l"/>
              </a:tabLst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Soutien à la </a:t>
            </a: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mobilité</a:t>
            </a: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étudiante et à </a:t>
            </a: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l’insertion professionnelle internationale</a:t>
            </a: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de ses diplômé*es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Foliennummernplatzhalter 3"/>
          <p:cNvSpPr/>
          <p:nvPr/>
        </p:nvSpPr>
        <p:spPr>
          <a:xfrm>
            <a:off x="934704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C9F1AF6C-B52F-4D52-9A87-D8161BFF6E2B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5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/>
          </p:nvPr>
        </p:nvSpPr>
        <p:spPr>
          <a:xfrm>
            <a:off x="731520" y="3429000"/>
            <a:ext cx="4032000" cy="22564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Notre réseau : 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135 villes universitaires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au choix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0" name="Grafik 149"/>
          <p:cNvPicPr/>
          <p:nvPr/>
        </p:nvPicPr>
        <p:blipFill>
          <a:blip r:embed="rId2"/>
          <a:srcRect t="3454" b="30917"/>
          <a:stretch/>
        </p:blipFill>
        <p:spPr>
          <a:xfrm>
            <a:off x="4812840" y="360"/>
            <a:ext cx="7377480" cy="6854760"/>
          </a:xfrm>
          <a:prstGeom prst="rect">
            <a:avLst/>
          </a:prstGeom>
          <a:ln w="0">
            <a:noFill/>
          </a:ln>
        </p:spPr>
      </p:pic>
      <p:sp>
        <p:nvSpPr>
          <p:cNvPr id="151" name="Rechteck 150"/>
          <p:cNvSpPr/>
          <p:nvPr/>
        </p:nvSpPr>
        <p:spPr>
          <a:xfrm>
            <a:off x="5220000" y="36360"/>
            <a:ext cx="2338560" cy="898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Arial"/>
              <a:ea typeface="Arial Unicode M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/>
          </p:nvPr>
        </p:nvSpPr>
        <p:spPr>
          <a:xfrm>
            <a:off x="429840" y="3588480"/>
            <a:ext cx="5253480" cy="11732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Notre offre d’études…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3" name="Grafik 5"/>
          <p:cNvPicPr/>
          <p:nvPr/>
        </p:nvPicPr>
        <p:blipFill>
          <a:blip r:embed="rId2"/>
          <a:srcRect r="43913"/>
          <a:stretch/>
        </p:blipFill>
        <p:spPr>
          <a:xfrm>
            <a:off x="6102360" y="0"/>
            <a:ext cx="6086880" cy="6855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… un choix immense à tous les niveaux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459360" y="2344680"/>
            <a:ext cx="5223600" cy="31802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Niveau Licence et Master</a:t>
            </a: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: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5738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des cursus intégrés bi- et trinationaux avec double diplôme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8000" indent="0" defTabSz="914400">
              <a:lnSpc>
                <a:spcPct val="10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Niveau Doctorat</a:t>
            </a: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: des programmes de soutien aux jeunes chercheur*euses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5738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  <a:tabLst>
                <a:tab pos="0" algn="l"/>
              </a:tabLst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(PhD-Tracks, collèges doctoraux, cotutelles de thèse, manifestations scientifiques)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6" name="Bildplatzhalter 11"/>
          <p:cNvPicPr/>
          <p:nvPr/>
        </p:nvPicPr>
        <p:blipFill>
          <a:blip r:embed="rId2"/>
          <a:stretch/>
        </p:blipFill>
        <p:spPr>
          <a:xfrm>
            <a:off x="5195160" y="1150920"/>
            <a:ext cx="8384400" cy="5588640"/>
          </a:xfrm>
          <a:prstGeom prst="rect">
            <a:avLst/>
          </a:prstGeom>
          <a:ln w="0">
            <a:noFill/>
          </a:ln>
        </p:spPr>
      </p:pic>
      <p:pic>
        <p:nvPicPr>
          <p:cNvPr id="157" name="Grafik 5"/>
          <p:cNvPicPr/>
          <p:nvPr/>
        </p:nvPicPr>
        <p:blipFill>
          <a:blip r:embed="rId3"/>
          <a:stretch/>
        </p:blipFill>
        <p:spPr>
          <a:xfrm>
            <a:off x="7202160" y="1150920"/>
            <a:ext cx="2183760" cy="894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/>
          </p:nvPr>
        </p:nvSpPr>
        <p:spPr>
          <a:xfrm>
            <a:off x="459360" y="36936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… un large éventail de disciplines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9" name="Grafik 154"/>
          <p:cNvPicPr/>
          <p:nvPr/>
        </p:nvPicPr>
        <p:blipFill>
          <a:blip r:embed="rId2"/>
          <a:stretch/>
        </p:blipFill>
        <p:spPr>
          <a:xfrm>
            <a:off x="459360" y="1067040"/>
            <a:ext cx="9788400" cy="52488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5EC644E1-C37E-4072-A16F-1F8AA9405E56}" type="slidenum">
              <a:rPr/>
              <a:t>9</a:t>
            </a:fld>
            <a:endParaRPr/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DFH_Vorlage_Fr_Neues_Template</Template>
  <TotalTime>0</TotalTime>
  <Words>787</Words>
  <Application>Microsoft Office PowerPoint</Application>
  <PresentationFormat>Breitbild</PresentationFormat>
  <Paragraphs>146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20</vt:i4>
      </vt:variant>
      <vt:variant>
        <vt:lpstr>Folientitel</vt:lpstr>
      </vt:variant>
      <vt:variant>
        <vt:i4>19</vt:i4>
      </vt:variant>
    </vt:vector>
  </HeadingPairs>
  <TitlesOfParts>
    <vt:vector size="43" baseType="lpstr">
      <vt:lpstr>Arial</vt:lpstr>
      <vt:lpstr>Symbol</vt:lpstr>
      <vt:lpstr>Times New Roman</vt:lpstr>
      <vt:lpstr>Wingdings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Svea Fuchs</dc:creator>
  <dc:description/>
  <cp:lastModifiedBy>Sandra Reuther [DFH-UFA]</cp:lastModifiedBy>
  <cp:revision>72</cp:revision>
  <cp:lastPrinted>2023-05-02T09:48:39Z</cp:lastPrinted>
  <dcterms:created xsi:type="dcterms:W3CDTF">2023-09-15T08:09:17Z</dcterms:created>
  <dcterms:modified xsi:type="dcterms:W3CDTF">2025-09-25T10:09:07Z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20</vt:i4>
  </property>
</Properties>
</file>