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presProps" Target="presProps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>
              <a:solidFill>
                <a:schemeClr val="accent1"/>
              </a:solidFill>
            </a:rPr>
            <a:t>Aide mensuelle à la mobilité </a:t>
          </a:r>
        </a:p>
        <a:p>
          <a:r>
            <a:rPr lang="de-DE" sz="1600" dirty="0">
              <a:solidFill>
                <a:schemeClr val="accent2"/>
              </a:solidFill>
            </a:rPr>
            <a:t>Monatliche Mobilitätsbeihilfe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Expériences interculturelles </a:t>
          </a:r>
          <a:r>
            <a:rPr lang="de-DE" sz="1800" b="1" dirty="0">
              <a:solidFill>
                <a:schemeClr val="tx2"/>
              </a:solidFill>
            </a:rPr>
            <a:t>/ Interkulturelle Erfahrungen</a:t>
          </a:r>
        </a:p>
        <a:p>
          <a:r>
            <a:rPr lang="fr-FR" sz="1600" dirty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r>
            <a:rPr lang="de-DE" sz="1600" dirty="0">
              <a:solidFill>
                <a:schemeClr val="accent2"/>
              </a:solidFill>
            </a:rPr>
            <a:t>Neue Kulturen erleben und Freundschaften fürs Leben schließen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>
              <a:solidFill>
                <a:schemeClr val="accent1"/>
              </a:solidFill>
            </a:rPr>
            <a:t>Pas d’allongement de la durée d’études</a:t>
          </a:r>
        </a:p>
        <a:p>
          <a:r>
            <a:rPr lang="de-DE" sz="1600" dirty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Encadrement</a:t>
          </a:r>
          <a:r>
            <a:rPr lang="de-DE" sz="1800" b="1" dirty="0">
              <a:solidFill>
                <a:schemeClr val="tx2"/>
              </a:solidFill>
            </a:rPr>
            <a:t> / Betreuung</a:t>
          </a:r>
        </a:p>
        <a:p>
          <a:r>
            <a:rPr lang="fr-FR" sz="1600" b="0" noProof="0" dirty="0">
              <a:solidFill>
                <a:schemeClr val="accent1"/>
              </a:solidFill>
            </a:rPr>
            <a:t>Préparation ciblée et interlocuteur*</a:t>
          </a:r>
          <a:r>
            <a:rPr lang="fr-FR" sz="1600" b="0" noProof="0" dirty="0" err="1">
              <a:solidFill>
                <a:schemeClr val="accent1"/>
              </a:solidFill>
            </a:rPr>
            <a:t>trices</a:t>
          </a:r>
          <a:r>
            <a:rPr lang="fr-FR" sz="1600" b="0" noProof="0" dirty="0">
              <a:solidFill>
                <a:schemeClr val="accent1"/>
              </a:solidFill>
            </a:rPr>
            <a:t> personnel*les dans les deux pays</a:t>
          </a:r>
        </a:p>
        <a:p>
          <a:r>
            <a:rPr lang="de-DE" sz="1600" b="0" dirty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1 année</a:t>
          </a:r>
          <a:r>
            <a:rPr lang="de-DE" sz="1800" b="1" dirty="0">
              <a:solidFill>
                <a:schemeClr val="tx2"/>
              </a:solidFill>
            </a:rPr>
            <a:t> / 1 Jahr</a:t>
          </a:r>
        </a:p>
        <a:p>
          <a:r>
            <a:rPr lang="fr-FR" sz="1600" noProof="0" dirty="0">
              <a:solidFill>
                <a:schemeClr val="accent1"/>
              </a:solidFill>
            </a:rPr>
            <a:t>Au minimum passée à l’étranger</a:t>
          </a:r>
        </a:p>
        <a:p>
          <a:r>
            <a:rPr lang="de-DE" sz="1600" dirty="0">
              <a:solidFill>
                <a:schemeClr val="accent2"/>
              </a:solidFill>
            </a:rPr>
            <a:t>Mindestens im Ausland</a:t>
          </a: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88636" custScaleY="158649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88536" custScaleY="122838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4446672" y="-185060"/>
          <a:ext cx="2182838" cy="141028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Aide mensuelle à la mobilité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Monatliche Mobilitätsbeihilfe </a:t>
          </a:r>
        </a:p>
      </dsp:txBody>
      <dsp:txXfrm>
        <a:off x="4515516" y="-116216"/>
        <a:ext cx="2045150" cy="1272598"/>
      </dsp:txXfrm>
    </dsp:sp>
    <dsp:sp modelId="{D574633F-D9C1-4F28-B66A-255E9437A762}">
      <dsp:nvSpPr>
        <dsp:cNvPr id="0" name=""/>
        <dsp:cNvSpPr/>
      </dsp:nvSpPr>
      <dsp:spPr>
        <a:xfrm>
          <a:off x="3117378" y="513530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3522124" y="280426"/>
              </a:moveTo>
              <a:arcTo wR="2397063" hR="2397063" stAng="17879525" swAng="1603813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969754" y="1535435"/>
          <a:ext cx="3786919" cy="174974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Expériences interculturelles </a:t>
          </a:r>
          <a:r>
            <a:rPr lang="de-DE" sz="1800" b="1" kern="1200" dirty="0">
              <a:solidFill>
                <a:schemeClr val="tx2"/>
              </a:solidFill>
            </a:rPr>
            <a:t>/ Interkulturelle Erfahrungen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Neue Kulturen erleben und Freundschaften fürs Leben schließen</a:t>
          </a:r>
        </a:p>
      </dsp:txBody>
      <dsp:txXfrm>
        <a:off x="6055170" y="1620851"/>
        <a:ext cx="3616087" cy="1578914"/>
      </dsp:txXfrm>
    </dsp:sp>
    <dsp:sp modelId="{150FDA99-C239-4A33-916D-26FBE3AF8FD2}">
      <dsp:nvSpPr>
        <dsp:cNvPr id="0" name=""/>
        <dsp:cNvSpPr/>
      </dsp:nvSpPr>
      <dsp:spPr>
        <a:xfrm>
          <a:off x="3142913" y="410911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4745197" y="2878916"/>
              </a:moveTo>
              <a:arcTo wR="2397063" hR="2397063" stAng="695789" swAng="667543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6108566" y="3738245"/>
          <a:ext cx="2403268" cy="14770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Pas d’allongement de la durée d’études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6180671" y="3810350"/>
        <a:ext cx="2259058" cy="1332866"/>
      </dsp:txXfrm>
    </dsp:sp>
    <dsp:sp modelId="{D424AD5B-B878-4801-B80B-D49D04BA3AC7}">
      <dsp:nvSpPr>
        <dsp:cNvPr id="0" name=""/>
        <dsp:cNvSpPr/>
      </dsp:nvSpPr>
      <dsp:spPr>
        <a:xfrm>
          <a:off x="2973217" y="536105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3129083" y="4679619"/>
              </a:moveTo>
              <a:arcTo wR="2397063" hR="2397063" stAng="4333131" swAng="92812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976756" y="3561521"/>
          <a:ext cx="3483662" cy="19044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Encadrement</a:t>
          </a:r>
          <a:r>
            <a:rPr lang="de-DE" sz="1800" b="1" kern="1200" dirty="0">
              <a:solidFill>
                <a:schemeClr val="tx2"/>
              </a:solidFill>
            </a:rPr>
            <a:t> / Betreuung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chemeClr val="accent1"/>
              </a:solidFill>
            </a:rPr>
            <a:t>Préparation ciblée et interlocuteur*</a:t>
          </a:r>
          <a:r>
            <a:rPr lang="fr-FR" sz="1600" b="0" kern="1200" noProof="0" dirty="0" err="1">
              <a:solidFill>
                <a:schemeClr val="accent1"/>
              </a:solidFill>
            </a:rPr>
            <a:t>trices</a:t>
          </a:r>
          <a:r>
            <a:rPr lang="fr-FR" sz="1600" b="0" kern="1200" noProof="0" dirty="0">
              <a:solidFill>
                <a:schemeClr val="accent1"/>
              </a:solidFill>
            </a:rPr>
            <a:t> personnel*les dans les deux pays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2069722" y="3654487"/>
        <a:ext cx="3297730" cy="1718485"/>
      </dsp:txXfrm>
    </dsp:sp>
    <dsp:sp modelId="{5AD4D56A-9BDD-496B-8391-7ECE530B6ED7}">
      <dsp:nvSpPr>
        <dsp:cNvPr id="0" name=""/>
        <dsp:cNvSpPr/>
      </dsp:nvSpPr>
      <dsp:spPr>
        <a:xfrm>
          <a:off x="3129128" y="576755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71572" y="2978444"/>
              </a:moveTo>
              <a:arcTo wR="2397063" hR="2397063" stAng="9957814" swAng="91908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506292" y="1439141"/>
          <a:ext cx="3481815" cy="147454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1 année</a:t>
          </a:r>
          <a:r>
            <a:rPr lang="de-DE" sz="1800" b="1" kern="1200" dirty="0">
              <a:solidFill>
                <a:schemeClr val="tx2"/>
              </a:solidFill>
            </a:rPr>
            <a:t> / 1 Jahr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Au minimum passée à l’étranger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Mindestens im Ausland</a:t>
          </a:r>
        </a:p>
      </dsp:txBody>
      <dsp:txXfrm>
        <a:off x="1578273" y="1511122"/>
        <a:ext cx="3337853" cy="1330581"/>
      </dsp:txXfrm>
    </dsp:sp>
    <dsp:sp modelId="{5F204080-90B0-4401-BA20-5CB230059800}">
      <dsp:nvSpPr>
        <dsp:cNvPr id="0" name=""/>
        <dsp:cNvSpPr/>
      </dsp:nvSpPr>
      <dsp:spPr>
        <a:xfrm>
          <a:off x="3129917" y="520034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516307" y="910904"/>
              </a:moveTo>
              <a:arcTo wR="2397063" hR="2397063" stAng="13098932" swAng="1478862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47B6113-6AF2-43D5-869E-265B0154BEE5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73E3F5E1-DC29-4746-8477-CCC318474790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DDC2CF3-863C-4E86-B561-B2E62AAD7B31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B54C997-8FBC-48F3-9105-FBA00E22E2F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260BD31-C25B-43A1-AAFD-E505F2EECFEC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18A1AC3-FA7F-4399-904C-92B57F3A656A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FC139AB-A31D-4A6F-8417-38D6D615A344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w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wmf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wmf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wmf"/><Relationship Id="rId4" Type="http://schemas.openxmlformats.org/officeDocument/2006/relationships/image" Target="../media/image3.wmf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4840" cy="343188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8"/>
          <p:cNvSpPr/>
          <p:nvPr/>
        </p:nvSpPr>
        <p:spPr>
          <a:xfrm>
            <a:off x="0" y="3430440"/>
            <a:ext cx="12188880" cy="34243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1"/>
          <p:cNvPicPr/>
          <p:nvPr/>
        </p:nvPicPr>
        <p:blipFill>
          <a:blip r:embed="rId4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pic>
        <p:nvPicPr>
          <p:cNvPr id="3" name="Bild 15"/>
          <p:cNvPicPr/>
          <p:nvPr/>
        </p:nvPicPr>
        <p:blipFill>
          <a:blip r:embed="rId5"/>
          <a:srcRect t="51219" b="6888"/>
          <a:stretch/>
        </p:blipFill>
        <p:spPr>
          <a:xfrm>
            <a:off x="797400" y="3426120"/>
            <a:ext cx="8484840" cy="3428640"/>
          </a:xfrm>
          <a:prstGeom prst="rect">
            <a:avLst/>
          </a:prstGeom>
          <a:ln w="0">
            <a:noFill/>
          </a:ln>
        </p:spPr>
      </p:pic>
      <p:sp>
        <p:nvSpPr>
          <p:cNvPr id="4" name="Bogen 9"/>
          <p:cNvSpPr/>
          <p:nvPr/>
        </p:nvSpPr>
        <p:spPr>
          <a:xfrm rot="16200000" flipH="1">
            <a:off x="2064960" y="880560"/>
            <a:ext cx="728280" cy="6174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Bogen 12"/>
          <p:cNvSpPr/>
          <p:nvPr/>
        </p:nvSpPr>
        <p:spPr>
          <a:xfrm rot="5400000">
            <a:off x="3565800" y="1346760"/>
            <a:ext cx="728280" cy="1090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6" name="Oval 13"/>
          <p:cNvSpPr/>
          <p:nvPr/>
        </p:nvSpPr>
        <p:spPr>
          <a:xfrm>
            <a:off x="3904920" y="2235240"/>
            <a:ext cx="45000" cy="4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7" name="Bogen 16"/>
          <p:cNvSpPr/>
          <p:nvPr/>
        </p:nvSpPr>
        <p:spPr>
          <a:xfrm rot="5400000">
            <a:off x="5182920" y="493560"/>
            <a:ext cx="728280" cy="1090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8" name="Oval 17"/>
          <p:cNvSpPr/>
          <p:nvPr/>
        </p:nvSpPr>
        <p:spPr>
          <a:xfrm>
            <a:off x="5522400" y="1385280"/>
            <a:ext cx="45000" cy="4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9" name="Bogen 18"/>
          <p:cNvSpPr/>
          <p:nvPr/>
        </p:nvSpPr>
        <p:spPr>
          <a:xfrm rot="5400000">
            <a:off x="1351800" y="1681560"/>
            <a:ext cx="728280" cy="1090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0" name="Oval 19"/>
          <p:cNvSpPr/>
          <p:nvPr/>
        </p:nvSpPr>
        <p:spPr>
          <a:xfrm>
            <a:off x="1690920" y="2570040"/>
            <a:ext cx="45000" cy="4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1" name="Abgerundetes Rechteck 20"/>
          <p:cNvSpPr/>
          <p:nvPr/>
        </p:nvSpPr>
        <p:spPr>
          <a:xfrm>
            <a:off x="1832040" y="914760"/>
            <a:ext cx="590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mobil</a:t>
            </a:r>
            <a:endParaRPr lang="de-DE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1"/>
          <p:cNvSpPr/>
          <p:nvPr/>
        </p:nvSpPr>
        <p:spPr>
          <a:xfrm>
            <a:off x="1520640" y="1956240"/>
            <a:ext cx="87516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weltoffen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Oval 23"/>
          <p:cNvSpPr/>
          <p:nvPr/>
        </p:nvSpPr>
        <p:spPr>
          <a:xfrm>
            <a:off x="2408760" y="1532160"/>
            <a:ext cx="45000" cy="4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5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ogen 25"/>
          <p:cNvSpPr/>
          <p:nvPr/>
        </p:nvSpPr>
        <p:spPr>
          <a:xfrm rot="16200000" flipH="1">
            <a:off x="8259840" y="2293920"/>
            <a:ext cx="703440" cy="8017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7" name="Abgerundetes Rechteck 26"/>
          <p:cNvSpPr/>
          <p:nvPr/>
        </p:nvSpPr>
        <p:spPr>
          <a:xfrm>
            <a:off x="5122080" y="2134440"/>
            <a:ext cx="10382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europäisch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Abgerundetes Rechteck 28"/>
          <p:cNvSpPr/>
          <p:nvPr/>
        </p:nvSpPr>
        <p:spPr>
          <a:xfrm>
            <a:off x="8401320" y="160596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innovativ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ogen 29"/>
          <p:cNvSpPr/>
          <p:nvPr/>
        </p:nvSpPr>
        <p:spPr>
          <a:xfrm rot="5400000" flipV="1">
            <a:off x="5511240" y="1989360"/>
            <a:ext cx="756000" cy="8380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1" name="Oval 30"/>
          <p:cNvSpPr/>
          <p:nvPr/>
        </p:nvSpPr>
        <p:spPr>
          <a:xfrm>
            <a:off x="5875200" y="2765160"/>
            <a:ext cx="45000" cy="4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" name="Bogen 31"/>
          <p:cNvSpPr/>
          <p:nvPr/>
        </p:nvSpPr>
        <p:spPr>
          <a:xfrm rot="16200000" flipH="1">
            <a:off x="8565120" y="1550520"/>
            <a:ext cx="728280" cy="6174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3" name="Oval 32"/>
          <p:cNvSpPr/>
          <p:nvPr/>
        </p:nvSpPr>
        <p:spPr>
          <a:xfrm>
            <a:off x="8908560" y="2202120"/>
            <a:ext cx="45000" cy="4500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Oval 33"/>
          <p:cNvSpPr/>
          <p:nvPr/>
        </p:nvSpPr>
        <p:spPr>
          <a:xfrm>
            <a:off x="8620200" y="3025080"/>
            <a:ext cx="45000" cy="4500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5" name="Abgerundetes Rechteck 34"/>
          <p:cNvSpPr/>
          <p:nvPr/>
        </p:nvSpPr>
        <p:spPr>
          <a:xfrm>
            <a:off x="2719800" y="2471040"/>
            <a:ext cx="8596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integriert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ogen 35"/>
          <p:cNvSpPr/>
          <p:nvPr/>
        </p:nvSpPr>
        <p:spPr>
          <a:xfrm rot="16200000" flipH="1">
            <a:off x="3438000" y="2333880"/>
            <a:ext cx="703440" cy="8017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7" name="Oval 36"/>
          <p:cNvSpPr/>
          <p:nvPr/>
        </p:nvSpPr>
        <p:spPr>
          <a:xfrm>
            <a:off x="3798360" y="3065040"/>
            <a:ext cx="45000" cy="4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8"/>
          <p:cNvGrpSpPr/>
          <p:nvPr/>
        </p:nvGrpSpPr>
        <p:grpSpPr>
          <a:xfrm>
            <a:off x="453960" y="320760"/>
            <a:ext cx="11279160" cy="6038280"/>
            <a:chOff x="453960" y="320760"/>
            <a:chExt cx="11279160" cy="6038280"/>
          </a:xfrm>
        </p:grpSpPr>
        <p:cxnSp>
          <p:nvCxnSpPr>
            <p:cNvPr id="64" name="Gerade Verbindung 6"/>
            <p:cNvCxnSpPr/>
            <p:nvPr/>
          </p:nvCxnSpPr>
          <p:spPr>
            <a:xfrm>
              <a:off x="457200" y="322920"/>
              <a:ext cx="1127628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7"/>
            <p:cNvCxnSpPr/>
            <p:nvPr/>
          </p:nvCxnSpPr>
          <p:spPr>
            <a:xfrm>
              <a:off x="457200" y="6349680"/>
              <a:ext cx="1126944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8"/>
            <p:cNvCxnSpPr/>
            <p:nvPr/>
          </p:nvCxnSpPr>
          <p:spPr>
            <a:xfrm>
              <a:off x="453960" y="320760"/>
              <a:ext cx="3240" cy="603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9"/>
            <p:cNvCxnSpPr/>
            <p:nvPr/>
          </p:nvCxnSpPr>
          <p:spPr>
            <a:xfrm>
              <a:off x="11730240" y="327600"/>
              <a:ext cx="3240" cy="60256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10"/>
            <p:cNvCxnSpPr/>
            <p:nvPr/>
          </p:nvCxnSpPr>
          <p:spPr>
            <a:xfrm>
              <a:off x="6087960" y="1078560"/>
              <a:ext cx="11520" cy="52808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11"/>
            <p:cNvCxnSpPr/>
            <p:nvPr/>
          </p:nvCxnSpPr>
          <p:spPr>
            <a:xfrm>
              <a:off x="457200" y="1074240"/>
              <a:ext cx="1126944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12"/>
            <p:cNvCxnSpPr/>
            <p:nvPr/>
          </p:nvCxnSpPr>
          <p:spPr>
            <a:xfrm>
              <a:off x="457200" y="3712680"/>
              <a:ext cx="1126944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13"/>
            <p:cNvCxnSpPr/>
            <p:nvPr/>
          </p:nvCxnSpPr>
          <p:spPr>
            <a:xfrm>
              <a:off x="3275280" y="1071720"/>
              <a:ext cx="3240" cy="5267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14"/>
            <p:cNvCxnSpPr/>
            <p:nvPr/>
          </p:nvCxnSpPr>
          <p:spPr>
            <a:xfrm>
              <a:off x="8908560" y="1071720"/>
              <a:ext cx="12240" cy="52808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5A60E1B-57C4-4C37-A9DE-0D3DD08F97A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77" name="Bild 12"/>
          <p:cNvPicPr/>
          <p:nvPr/>
        </p:nvPicPr>
        <p:blipFill>
          <a:blip r:embed="rId4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8"/>
          <p:cNvSpPr/>
          <p:nvPr/>
        </p:nvSpPr>
        <p:spPr>
          <a:xfrm>
            <a:off x="0" y="3430440"/>
            <a:ext cx="12188880" cy="34243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1" name="Bild 15"/>
          <p:cNvPicPr/>
          <p:nvPr/>
        </p:nvPicPr>
        <p:blipFill>
          <a:blip r:embed="rId3"/>
          <a:srcRect t="51219" b="6888"/>
          <a:stretch/>
        </p:blipFill>
        <p:spPr>
          <a:xfrm>
            <a:off x="797400" y="3426120"/>
            <a:ext cx="8484840" cy="34286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12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3"/>
          <a:srcRect l="2883" t="9397" r="25301" b="6888"/>
          <a:stretch/>
        </p:blipFill>
        <p:spPr>
          <a:xfrm>
            <a:off x="0" y="0"/>
            <a:ext cx="6092640" cy="685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87" name="Bild 12"/>
          <p:cNvPicPr/>
          <p:nvPr/>
        </p:nvPicPr>
        <p:blipFill>
          <a:blip r:embed="rId4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91" name="Bildplatzhalter 2" descr="alumni-club-logo.png"/>
          <p:cNvPicPr/>
          <p:nvPr/>
        </p:nvPicPr>
        <p:blipFill>
          <a:blip r:embed="rId4"/>
          <a:srcRect t="12120" b="9413"/>
          <a:stretch/>
        </p:blipFill>
        <p:spPr>
          <a:xfrm>
            <a:off x="457560" y="1354320"/>
            <a:ext cx="1995120" cy="651240"/>
          </a:xfrm>
          <a:prstGeom prst="rect">
            <a:avLst/>
          </a:prstGeom>
          <a:ln w="0">
            <a:noFill/>
          </a:ln>
        </p:spPr>
      </p:pic>
      <p:pic>
        <p:nvPicPr>
          <p:cNvPr id="92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4840" cy="3431880"/>
          </a:xfrm>
          <a:prstGeom prst="rect">
            <a:avLst/>
          </a:prstGeom>
          <a:ln w="0">
            <a:noFill/>
          </a:ln>
        </p:spPr>
      </p:pic>
      <p:sp>
        <p:nvSpPr>
          <p:cNvPr id="96" name="Rectangle 8"/>
          <p:cNvSpPr/>
          <p:nvPr/>
        </p:nvSpPr>
        <p:spPr>
          <a:xfrm>
            <a:off x="0" y="3430440"/>
            <a:ext cx="12188880" cy="34243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7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4840" cy="3428640"/>
          </a:xfrm>
          <a:prstGeom prst="rect">
            <a:avLst/>
          </a:prstGeom>
          <a:ln w="0">
            <a:noFill/>
          </a:ln>
        </p:spPr>
      </p:pic>
      <p:pic>
        <p:nvPicPr>
          <p:cNvPr id="98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6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7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DCBB9A0-98FE-425C-A87F-2D6212C359B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884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BEB8DE-30EC-4E76-A6C1-085E4BDFF1BE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1280" cy="6854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4280"/>
            <a:chOff x="1059120" y="3809880"/>
            <a:chExt cx="587520" cy="58428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3640" cy="584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6120" y="4103640"/>
              <a:ext cx="143640" cy="43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0200" cy="6854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4000"/>
            <a:ext cx="587520" cy="584280"/>
            <a:chOff x="4937400" y="324000"/>
            <a:chExt cx="587520" cy="58428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1280" y="324000"/>
              <a:ext cx="143640" cy="584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7120"/>
              <a:ext cx="143640" cy="43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4280"/>
            <a:chOff x="678960" y="5597640"/>
            <a:chExt cx="587520" cy="58428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3640" cy="584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5960" y="5891400"/>
              <a:ext cx="143640" cy="43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CC69E86-7018-4CE8-BCCA-F66F017D6A8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24A97A7-AA02-40DE-AF27-D1777789CB6F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1C160DF-C033-4247-A007-53B868BCBF33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43F355-6183-4EC4-B03F-4335F7569F0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688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w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rafik 1"/>
          <p:cNvPicPr/>
          <p:nvPr/>
        </p:nvPicPr>
        <p:blipFill>
          <a:blip r:embed="rId2"/>
          <a:srcRect l="-157" t="3722" r="157" b="11906"/>
          <a:stretch/>
        </p:blipFill>
        <p:spPr>
          <a:xfrm>
            <a:off x="-22320" y="-12600"/>
            <a:ext cx="12219840" cy="687240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/>
          </p:nvPr>
        </p:nvSpPr>
        <p:spPr>
          <a:xfrm>
            <a:off x="4031226" y="4244400"/>
            <a:ext cx="7548174" cy="611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L’Université franco-allemande 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7016760" y="4910040"/>
            <a:ext cx="4562280" cy="2548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36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Un cursus – deux</a:t>
            </a:r>
            <a:r>
              <a:rPr lang="fr-FR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pays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1789470" y="5456160"/>
            <a:ext cx="9789569" cy="6112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Die Deutsch-Französische Hochschule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451560" y="6124320"/>
            <a:ext cx="5127480" cy="2548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tIns="36000" rIns="72000" bIns="0" anchor="t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Ein Studium – Zwei Länder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Zwei Zeugnisse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:p15="http://schemas.microsoft.com/office/powerpoint/2012/main" xmlns=""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stets innovativ, dank regelmäßiger Neuzugänge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toujours innovante, grâce à des ajouts réguliers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83" name="Tabelle 14"/>
          <p:cNvGraphicFramePr/>
          <p:nvPr/>
        </p:nvGraphicFramePr>
        <p:xfrm>
          <a:off x="468720" y="1160640"/>
          <a:ext cx="11113560" cy="4952960"/>
        </p:xfrm>
        <a:graphic>
          <a:graphicData uri="http://schemas.openxmlformats.org/drawingml/2006/table">
            <a:tbl>
              <a:tblPr/>
              <a:tblGrid>
                <a:gridCol w="608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2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Nouveau cursus à partir de la rentrée 2025 //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Neue DFH-Studiengänge ab dem Wintersemsester 2025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Lieu</a:t>
                      </a: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 et Institution partenaire française //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Ort und Deutsche Partnerinstitution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28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Master de psychologie sociale, du travail et des organisations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Master Wirtschaftspsychologie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Strasbourg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 Strasbourg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Landau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 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Études Franco-Allemandes Appliquées : Culture, Économie et Environnement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Angewandte deutsch-französische Studien: Kultur, Wirtschaft und Nachhaltigkeit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Marie et Louis Pasteur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Wuppertal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Wuppertal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2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Études franco-allemandes (Allemand – Lettres modernes)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Deutsch-Französische Studien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lang="de-DE" sz="1400" b="0" strike="noStrike" spc="-1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Bonn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Bonn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Bachelor //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Licence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Génie physique et systèmes embarqués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Elektrotechnik und Informationstechnik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Caen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ENSICAEN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Stuttgart (</a:t>
                      </a:r>
                      <a:r>
                        <a:rPr lang="de-DE" sz="1400" b="0" strike="noStrike" spc="-1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Stuttgart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// Licence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4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Mécanique et Microtechniques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Mechatronik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SUPMICROTECH-ENSMM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Ilmenau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TU Ilmenau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4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Systèmes d’énergie durables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Nachhaltige Energiesysteme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Rouen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INSA Rouen Normandie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Kaiserslautern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// Licence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00756633-6CDA-4811-B75E-9131DF4250E9}" type="slidenum">
              <a:rPr/>
              <a:t>10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ildplatzhalter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55" t="42" r="1843" b="42"/>
          <a:stretch/>
        </p:blipFill>
        <p:spPr>
          <a:xfrm>
            <a:off x="5891400" y="0"/>
            <a:ext cx="6305040" cy="6854760"/>
          </a:xfrm>
          <a:prstGeom prst="rect">
            <a:avLst/>
          </a:prstGeom>
          <a:ln w="0">
            <a:noFill/>
          </a:ln>
        </p:spPr>
      </p:pic>
      <p:sp>
        <p:nvSpPr>
          <p:cNvPr id="185" name="PlaceHolder 1"/>
          <p:cNvSpPr>
            <a:spLocks noGrp="1"/>
          </p:cNvSpPr>
          <p:nvPr>
            <p:ph/>
          </p:nvPr>
        </p:nvSpPr>
        <p:spPr>
          <a:xfrm>
            <a:off x="452880" y="2437560"/>
            <a:ext cx="5252760" cy="11952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Pourquoi des études franco-allemandes 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52880" y="4320000"/>
            <a:ext cx="5252760" cy="1714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Warum deutsch-französisch studieren?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hteck 9"/>
          <p:cNvSpPr/>
          <p:nvPr/>
        </p:nvSpPr>
        <p:spPr>
          <a:xfrm>
            <a:off x="0" y="0"/>
            <a:ext cx="12221640" cy="68547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88" name="PlaceHolder 1"/>
          <p:cNvSpPr>
            <a:spLocks noGrp="1"/>
          </p:cNvSpPr>
          <p:nvPr>
            <p:ph/>
          </p:nvPr>
        </p:nvSpPr>
        <p:spPr>
          <a:xfrm>
            <a:off x="459360" y="3078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avantages en un coup d'œil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Eure Vorteile auf einen Blick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sldNum" idx="25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231D434-EA5B-4A18-B201-ABA38CD3BF1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12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1" name="Gruppieren 13"/>
          <p:cNvGrpSpPr/>
          <p:nvPr/>
        </p:nvGrpSpPr>
        <p:grpSpPr>
          <a:xfrm>
            <a:off x="0" y="2287440"/>
            <a:ext cx="3602520" cy="4065840"/>
            <a:chOff x="0" y="2287440"/>
            <a:chExt cx="3602520" cy="4065840"/>
          </a:xfrm>
        </p:grpSpPr>
        <p:pic>
          <p:nvPicPr>
            <p:cNvPr id="192" name="Grafik 12"/>
            <p:cNvPicPr/>
            <p:nvPr/>
          </p:nvPicPr>
          <p:blipFill>
            <a:blip r:embed="rId2"/>
            <a:stretch/>
          </p:blipFill>
          <p:spPr>
            <a:xfrm flipH="1">
              <a:off x="149040" y="2287440"/>
              <a:ext cx="2508120" cy="406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3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0" y="4194360"/>
              <a:ext cx="3602520" cy="215856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4162282157"/>
              </p:ext>
            </p:extLst>
          </p:nvPr>
        </p:nvGraphicFramePr>
        <p:xfrm>
          <a:off x="982440" y="964440"/>
          <a:ext cx="11206440" cy="562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Tm="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/>
          </p:nvPr>
        </p:nvSpPr>
        <p:spPr>
          <a:xfrm>
            <a:off x="483840" y="345240"/>
            <a:ext cx="9111960" cy="3351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Nos offres supplémentaires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sldNum" idx="26"/>
          </p:nvPr>
        </p:nvSpPr>
        <p:spPr>
          <a:xfrm>
            <a:off x="8659080" y="633024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21607BC-6171-4DAB-9374-0A0D17E5E3F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6" name="Gruppieren 33"/>
          <p:cNvGrpSpPr/>
          <p:nvPr/>
        </p:nvGrpSpPr>
        <p:grpSpPr>
          <a:xfrm>
            <a:off x="5803920" y="1674000"/>
            <a:ext cx="715320" cy="3830760"/>
            <a:chOff x="5803920" y="1674000"/>
            <a:chExt cx="715320" cy="3830760"/>
          </a:xfrm>
        </p:grpSpPr>
        <p:pic>
          <p:nvPicPr>
            <p:cNvPr id="197" name="Grafik 12"/>
            <p:cNvPicPr/>
            <p:nvPr/>
          </p:nvPicPr>
          <p:blipFill>
            <a:blip r:embed="rId2"/>
            <a:stretch/>
          </p:blipFill>
          <p:spPr>
            <a:xfrm>
              <a:off x="5803920" y="167400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8" name="Grafik 13"/>
            <p:cNvPicPr/>
            <p:nvPr/>
          </p:nvPicPr>
          <p:blipFill>
            <a:blip r:embed="rId3"/>
            <a:stretch/>
          </p:blipFill>
          <p:spPr>
            <a:xfrm>
              <a:off x="5814720" y="274572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9" name="Grafik 10"/>
            <p:cNvPicPr/>
            <p:nvPr/>
          </p:nvPicPr>
          <p:blipFill>
            <a:blip r:embed="rId4"/>
            <a:stretch/>
          </p:blipFill>
          <p:spPr>
            <a:xfrm>
              <a:off x="5825520" y="381708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0" name="Grafik 14"/>
            <p:cNvPicPr/>
            <p:nvPr/>
          </p:nvPicPr>
          <p:blipFill>
            <a:blip r:embed="rId5"/>
            <a:stretch/>
          </p:blipFill>
          <p:spPr>
            <a:xfrm>
              <a:off x="5803920" y="4888800"/>
              <a:ext cx="696240" cy="615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1" name="Text Box 6"/>
          <p:cNvSpPr/>
          <p:nvPr/>
        </p:nvSpPr>
        <p:spPr>
          <a:xfrm>
            <a:off x="6692040" y="1570320"/>
            <a:ext cx="4832640" cy="39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Interkulturelle</a:t>
            </a:r>
            <a:r>
              <a:rPr lang="fr-FR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lang="fr-FR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ideale Vorbereitung auf die Arbeitssuche auf dem internationalen Arbeitsmarkt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 Box 5"/>
          <p:cNvSpPr/>
          <p:nvPr/>
        </p:nvSpPr>
        <p:spPr>
          <a:xfrm>
            <a:off x="483840" y="1570320"/>
            <a:ext cx="5147640" cy="39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Ateliers interculturels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du travail international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récompense pour les diplômé*es ayant démontré leur excellence aux niveaux scientifique et interculturel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Réseaux de diplômé*es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diplômé*es, large réseau de contacts interdisciplinaires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Zusatzangebote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Weg frei für Eure Entfaltung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Voie libre pour votre épanouissement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xtBox 3"/>
          <p:cNvSpPr/>
          <p:nvPr/>
        </p:nvSpPr>
        <p:spPr>
          <a:xfrm>
            <a:off x="459360" y="2230200"/>
            <a:ext cx="5293440" cy="37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4"/>
          <p:cNvSpPr/>
          <p:nvPr/>
        </p:nvSpPr>
        <p:spPr>
          <a:xfrm>
            <a:off x="459360" y="1603080"/>
            <a:ext cx="529344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7"/>
          <p:cNvSpPr/>
          <p:nvPr/>
        </p:nvSpPr>
        <p:spPr>
          <a:xfrm>
            <a:off x="6132960" y="2191680"/>
            <a:ext cx="5446080" cy="41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Berufserfahrung durch Praktika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lang="de-DE" sz="16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Box 8"/>
          <p:cNvSpPr/>
          <p:nvPr/>
        </p:nvSpPr>
        <p:spPr>
          <a:xfrm>
            <a:off x="6132960" y="1603080"/>
            <a:ext cx="5446080" cy="3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E682F5D3-E7F0-414C-A4BD-E89EE6476A96}" type="slidenum">
              <a:rPr/>
              <a:t>14</a:t>
            </a:fld>
            <a:endParaRPr/>
          </a:p>
        </p:txBody>
      </p:sp>
    </p:spTree>
  </p:cSld>
  <p:clrMapOvr>
    <a:masterClrMapping/>
  </p:clrMapOvr>
  <p:transition spd="slow" advTm="4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/>
          </p:nvPr>
        </p:nvSpPr>
        <p:spPr>
          <a:xfrm>
            <a:off x="459360" y="30708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Votre tremplin professionnel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459360" y="7020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Karrieresprungbrett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Box 4"/>
          <p:cNvSpPr/>
          <p:nvPr/>
        </p:nvSpPr>
        <p:spPr>
          <a:xfrm>
            <a:off x="4692960" y="1495080"/>
            <a:ext cx="7013160" cy="18636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candidatures à l’international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10"/>
          <p:cNvSpPr/>
          <p:nvPr/>
        </p:nvSpPr>
        <p:spPr>
          <a:xfrm>
            <a:off x="1477800" y="164628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59AAB818-D986-4F7D-99E2-1C5D0FCFB466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Box 4"/>
          <p:cNvSpPr/>
          <p:nvPr/>
        </p:nvSpPr>
        <p:spPr>
          <a:xfrm>
            <a:off x="4685760" y="3656160"/>
            <a:ext cx="7013160" cy="22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Eine perfekte Ausbildung, um in einem internationalen Arbeitsmarkt erfolgreich zu sein und sich zu entfalten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Box 10"/>
          <p:cNvSpPr/>
          <p:nvPr/>
        </p:nvSpPr>
        <p:spPr>
          <a:xfrm>
            <a:off x="1470600" y="400032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Bild 30"/>
          <p:cNvPicPr/>
          <p:nvPr/>
        </p:nvPicPr>
        <p:blipFill>
          <a:blip r:embed="rId2"/>
          <a:stretch/>
        </p:blipFill>
        <p:spPr>
          <a:xfrm>
            <a:off x="552960" y="443520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218" name="Bild 2"/>
          <p:cNvPicPr/>
          <p:nvPr/>
        </p:nvPicPr>
        <p:blipFill>
          <a:blip r:embed="rId3"/>
          <a:stretch/>
        </p:blipFill>
        <p:spPr>
          <a:xfrm>
            <a:off x="552960" y="2058840"/>
            <a:ext cx="745560" cy="74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rafik 6"/>
          <p:cNvPicPr/>
          <p:nvPr/>
        </p:nvPicPr>
        <p:blipFill>
          <a:blip r:embed="rId2"/>
          <a:srcRect l="-2" t="10767" r="239" b="18275"/>
          <a:stretch/>
        </p:blipFill>
        <p:spPr>
          <a:xfrm>
            <a:off x="-176760" y="-116280"/>
            <a:ext cx="12462480" cy="7166880"/>
          </a:xfrm>
          <a:prstGeom prst="rect">
            <a:avLst/>
          </a:prstGeom>
          <a:ln w="0">
            <a:noFill/>
          </a:ln>
        </p:spPr>
      </p:pic>
      <p:sp>
        <p:nvSpPr>
          <p:cNvPr id="220" name="Rechteck 11"/>
          <p:cNvSpPr/>
          <p:nvPr/>
        </p:nvSpPr>
        <p:spPr>
          <a:xfrm>
            <a:off x="-176760" y="-116280"/>
            <a:ext cx="12462480" cy="716688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1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En résumé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Kurz zusammengefasst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459360" y="1596600"/>
            <a:ext cx="11264760" cy="45838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Autofit/>
          </a:bodyPr>
          <a:lstStyle/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 dirty="0">
                <a:solidFill>
                  <a:srgbClr val="81725E"/>
                </a:solidFill>
                <a:latin typeface="Arial"/>
                <a:ea typeface="MS PGothic"/>
              </a:rPr>
              <a:t>Die DFH ist ein Netzwerk von </a:t>
            </a:r>
            <a:r>
              <a:rPr lang="de-DE" sz="1800" b="1" strike="noStrike" spc="-1" dirty="0">
                <a:solidFill>
                  <a:srgbClr val="81725E"/>
                </a:solidFill>
                <a:latin typeface="Arial"/>
                <a:ea typeface="MS PGothic"/>
              </a:rPr>
              <a:t>210 Hochschulen.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Le réseau de l’UFA est composé de </a:t>
            </a:r>
            <a:r>
              <a:rPr lang="fr-FR" sz="18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210 établissements.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" b="0" strike="noStrike" spc="-1" dirty="0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 dirty="0">
                <a:solidFill>
                  <a:srgbClr val="81725E"/>
                </a:solidFill>
                <a:latin typeface="Arial"/>
                <a:ea typeface="MS PGothic"/>
              </a:rPr>
              <a:t>Ihr studiert gleichzeitig an einer deutschen und einer französischen Hochschule und erhaltet einen </a:t>
            </a:r>
            <a:r>
              <a:rPr lang="de-DE" sz="1800" b="1" strike="noStrike" spc="-1" dirty="0">
                <a:solidFill>
                  <a:srgbClr val="81725E"/>
                </a:solidFill>
                <a:latin typeface="Arial"/>
                <a:ea typeface="MS PGothic"/>
              </a:rPr>
              <a:t>Doppelabschluss.</a:t>
            </a:r>
            <a:r>
              <a:rPr lang="de-DE" sz="1800" b="0" strike="noStrike" spc="-1" dirty="0">
                <a:solidFill>
                  <a:srgbClr val="81725E"/>
                </a:solidFill>
                <a:latin typeface="Arial"/>
                <a:ea typeface="MS PGothic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L’UFA permet d’étudier simultanément dans un établissement allemand et un établissement français et d’obtenir un </a:t>
            </a:r>
            <a:r>
              <a:rPr lang="fr-FR" sz="18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double diplôme</a:t>
            </a:r>
            <a:r>
              <a:rPr lang="fr-FR" sz="18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" b="0" strike="noStrike" spc="-1" dirty="0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1" strike="noStrike" spc="-1" dirty="0">
                <a:solidFill>
                  <a:srgbClr val="81725E"/>
                </a:solidFill>
                <a:latin typeface="Arial"/>
                <a:ea typeface="MS PGothic"/>
              </a:rPr>
              <a:t>199 Studiengänge in 135 Partnerstädten unseres Netzwerks stehen euch zur Auswahl.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 dirty="0">
                <a:solidFill>
                  <a:schemeClr val="accent1"/>
                </a:solidFill>
                <a:latin typeface="Arial"/>
                <a:ea typeface="MS PGothic"/>
              </a:rPr>
              <a:t>Vous pouvez choisir parmi </a:t>
            </a:r>
            <a:r>
              <a:rPr lang="fr-FR" sz="1800" b="1" strike="noStrike" spc="-1" dirty="0">
                <a:solidFill>
                  <a:schemeClr val="accent1"/>
                </a:solidFill>
                <a:latin typeface="Arial"/>
                <a:ea typeface="MS PGothic"/>
              </a:rPr>
              <a:t>199 cursus</a:t>
            </a:r>
            <a:r>
              <a:rPr lang="fr-FR" sz="1800" b="0" strike="noStrike" spc="-1" dirty="0">
                <a:solidFill>
                  <a:schemeClr val="accent1"/>
                </a:solidFill>
                <a:latin typeface="Arial"/>
                <a:ea typeface="MS PGothic"/>
              </a:rPr>
              <a:t> dans </a:t>
            </a:r>
            <a:r>
              <a:rPr lang="fr-FR" sz="1800" b="1" strike="noStrike" spc="-1" dirty="0">
                <a:solidFill>
                  <a:schemeClr val="accent1"/>
                </a:solidFill>
                <a:latin typeface="Arial"/>
                <a:ea typeface="MS PGothic"/>
              </a:rPr>
              <a:t>135 villes partenaires de notre réseau.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" b="0" strike="noStrike" spc="-1" dirty="0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 dirty="0">
                <a:solidFill>
                  <a:srgbClr val="81725E"/>
                </a:solidFill>
                <a:latin typeface="Arial"/>
                <a:ea typeface="MS PGothic"/>
              </a:rPr>
              <a:t>Die DFH unterstützt euren Auslandsaufenthalt mit </a:t>
            </a:r>
            <a:r>
              <a:rPr lang="de-DE" sz="1800" b="1" strike="noStrike" spc="-1" dirty="0">
                <a:solidFill>
                  <a:srgbClr val="81725E"/>
                </a:solidFill>
                <a:latin typeface="Arial"/>
                <a:ea typeface="MS PGothic"/>
              </a:rPr>
              <a:t>350 Euro pro Monat.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L’UFA vous soutient pour votre séjour à l'étranger à hauteur de </a:t>
            </a:r>
            <a:r>
              <a:rPr lang="fr-FR" sz="18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350 euros par mois</a:t>
            </a:r>
            <a:r>
              <a:rPr lang="fr-FR" sz="18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" b="0" strike="noStrike" spc="-1" dirty="0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 dirty="0">
                <a:solidFill>
                  <a:srgbClr val="81725E"/>
                </a:solidFill>
                <a:latin typeface="Arial"/>
                <a:ea typeface="MS PGothic"/>
              </a:rPr>
              <a:t>Der Doppelabschluss ist euer</a:t>
            </a:r>
            <a:r>
              <a:rPr lang="de-DE" sz="1800" b="1" strike="noStrike" spc="-1" dirty="0">
                <a:solidFill>
                  <a:srgbClr val="81725E"/>
                </a:solidFill>
                <a:latin typeface="Arial"/>
                <a:ea typeface="MS PGothic"/>
              </a:rPr>
              <a:t> Karrieresprungbrett.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Le double diplôme représente un véritable </a:t>
            </a:r>
            <a:r>
              <a:rPr lang="fr-FR" sz="18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tremplin professionnel</a:t>
            </a:r>
            <a:r>
              <a:rPr lang="fr-FR" sz="18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982D33A1-1370-48E0-8E74-68D9C3EC8895}" type="slidenum">
              <a:rPr/>
              <a:t>16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/>
          </p:nvPr>
        </p:nvSpPr>
        <p:spPr>
          <a:xfrm>
            <a:off x="235080" y="1319760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Comment candidater ?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235080" y="1904760"/>
            <a:ext cx="5458680" cy="1694520"/>
          </a:xfrm>
          <a:prstGeom prst="rect">
            <a:avLst/>
          </a:prstGeom>
          <a:solidFill>
            <a:schemeClr val="lt1">
              <a:alpha val="70000"/>
            </a:schemeClr>
          </a:solidFill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Scannez simplement ce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code QR 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 accéder à notre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guide des études interactif en ligne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candidature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, le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déroulement des études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, leur contenu et, bien sûr, les bons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interlocuteur*trices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dans nos institutions partenaires.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235080" y="3711960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Wie bewerbe ich mich?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235080" y="4744071"/>
            <a:ext cx="5458680" cy="1448280"/>
          </a:xfrm>
          <a:prstGeom prst="rect">
            <a:avLst/>
          </a:prstGeom>
          <a:solidFill>
            <a:schemeClr val="lt1">
              <a:alpha val="70000"/>
            </a:schemeClr>
          </a:solidFill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Einfach diesen </a:t>
            </a:r>
            <a:r>
              <a:rPr lang="de-DE" sz="1600" b="1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QR-Code einscannen </a:t>
            </a: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und schon landet ihr in unserem </a:t>
            </a:r>
            <a:r>
              <a:rPr lang="de-DE" sz="1600" b="1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interaktiven Online-Studienführer</a:t>
            </a: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.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Dort findet ihr alle Informationen zu </a:t>
            </a:r>
            <a:r>
              <a:rPr lang="de-DE" sz="1600" b="1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Bewerbung, Studienverlauf</a:t>
            </a: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lang="de-DE" sz="1600" b="1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Ansprechpartner</a:t>
            </a: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 an unseren Partnerinstitutionen,.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sldNum" idx="27"/>
          </p:nvPr>
        </p:nvSpPr>
        <p:spPr>
          <a:xfrm>
            <a:off x="934704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8149D91-D5F5-428A-81F7-F2231E11971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17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" name="Bildplatzhalter 8"/>
          <p:cNvPicPr/>
          <p:nvPr/>
        </p:nvPicPr>
        <p:blipFill>
          <a:blip r:embed="rId2"/>
          <a:srcRect l="-190" t="366" r="6940" b="-366"/>
          <a:stretch/>
        </p:blipFill>
        <p:spPr>
          <a:xfrm rot="5400000">
            <a:off x="6290280" y="965520"/>
            <a:ext cx="6883920" cy="4919760"/>
          </a:xfrm>
          <a:prstGeom prst="rect">
            <a:avLst/>
          </a:prstGeom>
          <a:ln w="0">
            <a:noFill/>
          </a:ln>
        </p:spPr>
      </p:pic>
      <p:pic>
        <p:nvPicPr>
          <p:cNvPr id="230" name="Grafik 13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6131520" y="2291400"/>
            <a:ext cx="2271960" cy="2271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/>
          </p:nvPr>
        </p:nvSpPr>
        <p:spPr>
          <a:xfrm>
            <a:off x="452160" y="3213720"/>
            <a:ext cx="5429160" cy="11232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buNone/>
              <a:tabLst>
                <a:tab pos="0" algn="l"/>
              </a:tabLst>
            </a:pPr>
            <a:br>
              <a:rPr sz="2800" dirty="0"/>
            </a:br>
            <a:br>
              <a:rPr sz="2800" dirty="0"/>
            </a:br>
            <a:r>
              <a:rPr lang="en-US" sz="2800" b="0" strike="noStrike" spc="-1" dirty="0">
                <a:solidFill>
                  <a:schemeClr val="dk1"/>
                </a:solidFill>
                <a:latin typeface="Arial"/>
                <a:ea typeface="Arial Unicode MS"/>
              </a:rPr>
              <a:t>Instagram                 LinkedIn</a:t>
            </a:r>
            <a:endParaRPr lang="de-DE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Bildplatzhalter 11"/>
          <p:cNvPicPr/>
          <p:nvPr/>
        </p:nvPicPr>
        <p:blipFill>
          <a:blip r:embed="rId2"/>
          <a:srcRect l="5601" r="5601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  <p:pic>
        <p:nvPicPr>
          <p:cNvPr id="234" name="Grafik 3"/>
          <p:cNvPicPr/>
          <p:nvPr/>
        </p:nvPicPr>
        <p:blipFill>
          <a:blip r:embed="rId3"/>
          <a:stretch/>
        </p:blipFill>
        <p:spPr>
          <a:xfrm>
            <a:off x="3555360" y="4517640"/>
            <a:ext cx="2108160" cy="2108160"/>
          </a:xfrm>
          <a:prstGeom prst="rect">
            <a:avLst/>
          </a:prstGeom>
          <a:ln w="0">
            <a:noFill/>
          </a:ln>
        </p:spPr>
      </p:pic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235080" y="1545120"/>
            <a:ext cx="2509560" cy="181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 plus d’informations et d’aperçus, suivez-nous sur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Rechteck 10"/>
          <p:cNvSpPr/>
          <p:nvPr/>
        </p:nvSpPr>
        <p:spPr>
          <a:xfrm>
            <a:off x="2730960" y="1545120"/>
            <a:ext cx="3422880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Für weitere Informationen </a:t>
            </a:r>
            <a:br>
              <a:rPr sz="2800"/>
            </a:b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und Einblicke </a:t>
            </a:r>
            <a:br>
              <a:rPr sz="2800"/>
            </a:b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folgt uns auf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7B821A-3EE9-74C1-645E-CABE609CD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76" y="4624646"/>
            <a:ext cx="1913431" cy="1922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uppierung 10"/>
          <p:cNvGrpSpPr/>
          <p:nvPr/>
        </p:nvGrpSpPr>
        <p:grpSpPr>
          <a:xfrm>
            <a:off x="2224080" y="1206720"/>
            <a:ext cx="7722720" cy="2340000"/>
            <a:chOff x="2224080" y="1206720"/>
            <a:chExt cx="7722720" cy="2340000"/>
          </a:xfrm>
        </p:grpSpPr>
        <p:pic>
          <p:nvPicPr>
            <p:cNvPr id="238" name="Bild 8"/>
            <p:cNvPicPr/>
            <p:nvPr/>
          </p:nvPicPr>
          <p:blipFill>
            <a:blip r:embed="rId2"/>
            <a:srcRect l="50093"/>
            <a:stretch/>
          </p:blipFill>
          <p:spPr>
            <a:xfrm>
              <a:off x="6089760" y="1206720"/>
              <a:ext cx="3857040" cy="234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9" name="Bild 9"/>
            <p:cNvPicPr/>
            <p:nvPr/>
          </p:nvPicPr>
          <p:blipFill>
            <a:blip r:embed="rId3"/>
            <a:srcRect r="50016"/>
            <a:stretch/>
          </p:blipFill>
          <p:spPr>
            <a:xfrm>
              <a:off x="2224080" y="1206720"/>
              <a:ext cx="3862440" cy="234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40" name="TextBox 50"/>
          <p:cNvSpPr/>
          <p:nvPr/>
        </p:nvSpPr>
        <p:spPr>
          <a:xfrm>
            <a:off x="6465600" y="5509440"/>
            <a:ext cx="25657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Suivez-nous sur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Folgen Sie uns auf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Textfeld 5"/>
          <p:cNvSpPr/>
          <p:nvPr/>
        </p:nvSpPr>
        <p:spPr>
          <a:xfrm>
            <a:off x="656640" y="5214600"/>
            <a:ext cx="51508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Vielen Dank für Eure Aufmerksamkeit!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Bild 6"/>
          <p:cNvPicPr/>
          <p:nvPr/>
        </p:nvPicPr>
        <p:blipFill>
          <a:blip r:embed="rId4"/>
          <a:stretch/>
        </p:blipFill>
        <p:spPr>
          <a:xfrm>
            <a:off x="656640" y="3912120"/>
            <a:ext cx="594360" cy="568440"/>
          </a:xfrm>
          <a:prstGeom prst="rect">
            <a:avLst/>
          </a:prstGeom>
          <a:ln w="0">
            <a:noFill/>
          </a:ln>
        </p:spPr>
      </p:pic>
      <p:pic>
        <p:nvPicPr>
          <p:cNvPr id="243" name="Bild 7" descr="qr-code.png"/>
          <p:cNvPicPr/>
          <p:nvPr/>
        </p:nvPicPr>
        <p:blipFill>
          <a:blip r:embed="rId5"/>
          <a:stretch/>
        </p:blipFill>
        <p:spPr>
          <a:xfrm>
            <a:off x="8669160" y="5563800"/>
            <a:ext cx="918720" cy="918720"/>
          </a:xfrm>
          <a:prstGeom prst="rect">
            <a:avLst/>
          </a:prstGeom>
          <a:ln w="0">
            <a:noFill/>
          </a:ln>
        </p:spPr>
      </p:pic>
      <p:sp>
        <p:nvSpPr>
          <p:cNvPr id="244" name="Textfeld 14"/>
          <p:cNvSpPr/>
          <p:nvPr/>
        </p:nvSpPr>
        <p:spPr>
          <a:xfrm>
            <a:off x="656640" y="4683240"/>
            <a:ext cx="391176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2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Merci de votre attention !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4880" cy="138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fr-FR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</a:t>
            </a:r>
            <a:r>
              <a:rPr lang="de-DE" sz="1200" b="0" strike="noStrike" spc="-1" dirty="0" err="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Kohlweg</a:t>
            </a: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 7 · 66123 Saarbrücken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cs-CZ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cs-CZ" sz="1200" b="0" u="sng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6"/>
              </a:rPr>
              <a:t>info@dfh-ufa.org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cs-CZ" sz="1200" b="0" u="sng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7"/>
              </a:rPr>
              <a:t>www.dfh-ufa.org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Grafik 15"/>
          <p:cNvPicPr/>
          <p:nvPr/>
        </p:nvPicPr>
        <p:blipFill>
          <a:blip r:embed="rId8"/>
          <a:srcRect t="1359" r="19905"/>
          <a:stretch/>
        </p:blipFill>
        <p:spPr>
          <a:xfrm>
            <a:off x="6408000" y="5935320"/>
            <a:ext cx="1798200" cy="52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6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platzhalter 4"/>
          <p:cNvPicPr/>
          <p:nvPr/>
        </p:nvPicPr>
        <p:blipFill>
          <a:blip r:embed="rId2"/>
          <a:srcRect l="14610" r="14610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  <p:sp>
        <p:nvSpPr>
          <p:cNvPr id="117" name="PlaceHolder 1"/>
          <p:cNvSpPr>
            <a:spLocks noGrp="1"/>
          </p:cNvSpPr>
          <p:nvPr>
            <p:ph/>
          </p:nvPr>
        </p:nvSpPr>
        <p:spPr>
          <a:xfrm>
            <a:off x="783720" y="1262160"/>
            <a:ext cx="4898520" cy="1714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L’UFA – bien plus qu’une simple  université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783720" y="3588480"/>
            <a:ext cx="4898520" cy="17467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Die DFH – mehr als nur eine Hochschule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rafik 3"/>
          <p:cNvPicPr/>
          <p:nvPr/>
        </p:nvPicPr>
        <p:blipFill>
          <a:blip r:embed="rId3"/>
          <a:srcRect t="13046" b="11871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L’UFA en bref 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auf einen Blick: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4"/>
          <p:cNvSpPr/>
          <p:nvPr/>
        </p:nvSpPr>
        <p:spPr>
          <a:xfrm>
            <a:off x="4692960" y="1753200"/>
            <a:ext cx="7013160" cy="140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d’enseignement supérieur dans 135 villes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l’Europe et au delà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Box 10"/>
          <p:cNvSpPr/>
          <p:nvPr/>
        </p:nvSpPr>
        <p:spPr>
          <a:xfrm>
            <a:off x="1477800" y="165852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F1E5B122-F1E9-4F6D-B2EE-FB346FE32667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3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692960" y="3706560"/>
            <a:ext cx="7013160" cy="179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1600"/>
            </a:b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lang="de-DE" sz="16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135 Städten </a:t>
            </a: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10"/>
          <p:cNvSpPr/>
          <p:nvPr/>
        </p:nvSpPr>
        <p:spPr>
          <a:xfrm>
            <a:off x="1477800" y="380844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Bild 30"/>
          <p:cNvPicPr/>
          <p:nvPr/>
        </p:nvPicPr>
        <p:blipFill>
          <a:blip r:embed="rId2"/>
          <a:stretch/>
        </p:blipFill>
        <p:spPr>
          <a:xfrm>
            <a:off x="567360" y="424332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128" name="Bild 2"/>
          <p:cNvPicPr/>
          <p:nvPr/>
        </p:nvPicPr>
        <p:blipFill>
          <a:blip r:embed="rId3"/>
          <a:stretch/>
        </p:blipFill>
        <p:spPr>
          <a:xfrm>
            <a:off x="560160" y="1995120"/>
            <a:ext cx="745560" cy="74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Nos chiffres clés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Kennzahlen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31D0369E-9826-49A3-A4C0-968278446CB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4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2" name="Gruppieren 2"/>
          <p:cNvGrpSpPr/>
          <p:nvPr/>
        </p:nvGrpSpPr>
        <p:grpSpPr>
          <a:xfrm>
            <a:off x="471600" y="1487880"/>
            <a:ext cx="10988640" cy="4218840"/>
            <a:chOff x="471600" y="1487880"/>
            <a:chExt cx="10988640" cy="4218840"/>
          </a:xfrm>
        </p:grpSpPr>
        <p:grpSp>
          <p:nvGrpSpPr>
            <p:cNvPr id="133" name="Gruppierung 13"/>
            <p:cNvGrpSpPr/>
            <p:nvPr/>
          </p:nvGrpSpPr>
          <p:grpSpPr>
            <a:xfrm>
              <a:off x="3400920" y="1576800"/>
              <a:ext cx="8059320" cy="600480"/>
              <a:chOff x="3400920" y="1576800"/>
              <a:chExt cx="8059320" cy="600480"/>
            </a:xfrm>
          </p:grpSpPr>
          <p:sp>
            <p:nvSpPr>
              <p:cNvPr id="134" name="Textplatzhalter 35"/>
              <p:cNvSpPr/>
              <p:nvPr/>
            </p:nvSpPr>
            <p:spPr>
              <a:xfrm>
                <a:off x="3400920" y="15768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établissements français, allemands et internationaux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Textplatzhalter 35"/>
              <p:cNvSpPr/>
              <p:nvPr/>
            </p:nvSpPr>
            <p:spPr>
              <a:xfrm>
                <a:off x="3400920" y="188316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deutsche, französische sowie internationale Hochschuleinrichtungen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6" name="Gruppierung 16"/>
            <p:cNvGrpSpPr/>
            <p:nvPr/>
          </p:nvGrpSpPr>
          <p:grpSpPr>
            <a:xfrm>
              <a:off x="3400920" y="2453040"/>
              <a:ext cx="8059320" cy="600480"/>
              <a:chOff x="3400920" y="2453040"/>
              <a:chExt cx="8059320" cy="600480"/>
            </a:xfrm>
          </p:grpSpPr>
          <p:sp>
            <p:nvSpPr>
              <p:cNvPr id="137" name="Textplatzhalter 35"/>
              <p:cNvSpPr/>
              <p:nvPr/>
            </p:nvSpPr>
            <p:spPr>
              <a:xfrm>
                <a:off x="3400920" y="24530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cursus intégrés dans plus de 20 disciplines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8" name="Textplatzhalter 35"/>
              <p:cNvSpPr/>
              <p:nvPr/>
            </p:nvSpPr>
            <p:spPr>
              <a:xfrm>
                <a:off x="3400920" y="27594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integrierte Studiengänge in über 20 Fachbereichen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9" name="Gruppierung 19"/>
            <p:cNvGrpSpPr/>
            <p:nvPr/>
          </p:nvGrpSpPr>
          <p:grpSpPr>
            <a:xfrm>
              <a:off x="3400920" y="3329280"/>
              <a:ext cx="8059320" cy="600480"/>
              <a:chOff x="3400920" y="3329280"/>
              <a:chExt cx="8059320" cy="600480"/>
            </a:xfrm>
          </p:grpSpPr>
          <p:sp>
            <p:nvSpPr>
              <p:cNvPr id="140" name="Textplatzhalter 35"/>
              <p:cNvSpPr/>
              <p:nvPr/>
            </p:nvSpPr>
            <p:spPr>
              <a:xfrm>
                <a:off x="3400920" y="33292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étudiant*es actuellement inscrit*es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" name="Textplatzhalter 35"/>
              <p:cNvSpPr/>
              <p:nvPr/>
            </p:nvSpPr>
            <p:spPr>
              <a:xfrm>
                <a:off x="3400920" y="36356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aktuell eingeschriebene Studierende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" name="Gruppierung 22"/>
            <p:cNvGrpSpPr/>
            <p:nvPr/>
          </p:nvGrpSpPr>
          <p:grpSpPr>
            <a:xfrm>
              <a:off x="3400200" y="4205520"/>
              <a:ext cx="8060040" cy="600480"/>
              <a:chOff x="3400200" y="4205520"/>
              <a:chExt cx="8060040" cy="600480"/>
            </a:xfrm>
          </p:grpSpPr>
          <p:sp>
            <p:nvSpPr>
              <p:cNvPr id="143" name="Textplatzhalter 35"/>
              <p:cNvSpPr/>
              <p:nvPr/>
            </p:nvSpPr>
            <p:spPr>
              <a:xfrm>
                <a:off x="3400200" y="420552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diplômé*es depuis notre fondation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4" name="Textplatzhalter 35"/>
              <p:cNvSpPr/>
              <p:nvPr/>
            </p:nvSpPr>
            <p:spPr>
              <a:xfrm>
                <a:off x="3400200" y="451188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Absolvent*innen seit unserer Gründung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5" name="Gruppierung 34"/>
            <p:cNvGrpSpPr/>
            <p:nvPr/>
          </p:nvGrpSpPr>
          <p:grpSpPr>
            <a:xfrm>
              <a:off x="3400920" y="5082120"/>
              <a:ext cx="8059320" cy="600480"/>
              <a:chOff x="3400920" y="5082120"/>
              <a:chExt cx="8059320" cy="600480"/>
            </a:xfrm>
          </p:grpSpPr>
          <p:sp>
            <p:nvSpPr>
              <p:cNvPr id="146" name="Textplatzhalter 35"/>
              <p:cNvSpPr/>
              <p:nvPr/>
            </p:nvSpPr>
            <p:spPr>
              <a:xfrm>
                <a:off x="3400920" y="508212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docteur*es bi- et trinationaux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7" name="Textplatzhalter 35"/>
              <p:cNvSpPr/>
              <p:nvPr/>
            </p:nvSpPr>
            <p:spPr>
              <a:xfrm>
                <a:off x="3400920" y="53884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bi- und Trinationale Promovierte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48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9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0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1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2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TextBox 6"/>
            <p:cNvSpPr/>
            <p:nvPr/>
          </p:nvSpPr>
          <p:spPr>
            <a:xfrm>
              <a:off x="1323000" y="2354760"/>
              <a:ext cx="101556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199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5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6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7" name="Gruppierung 10"/>
          <p:cNvGrpSpPr/>
          <p:nvPr/>
        </p:nvGrpSpPr>
        <p:grpSpPr>
          <a:xfrm>
            <a:off x="3945600" y="3706920"/>
            <a:ext cx="7722720" cy="2340000"/>
            <a:chOff x="3945600" y="3706920"/>
            <a:chExt cx="7722720" cy="2340000"/>
          </a:xfrm>
        </p:grpSpPr>
        <p:pic>
          <p:nvPicPr>
            <p:cNvPr id="158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811280" y="3706920"/>
              <a:ext cx="3857040" cy="234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9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945600" y="3706920"/>
              <a:ext cx="3862440" cy="2340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0" name="Grafik 37"/>
          <p:cNvPicPr/>
          <p:nvPr/>
        </p:nvPicPr>
        <p:blipFill>
          <a:blip r:embed="rId8"/>
          <a:stretch/>
        </p:blipFill>
        <p:spPr>
          <a:xfrm>
            <a:off x="2590920" y="2394360"/>
            <a:ext cx="693720" cy="69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/>
          </p:nvPr>
        </p:nvSpPr>
        <p:spPr>
          <a:xfrm>
            <a:off x="235080" y="1299600"/>
            <a:ext cx="5711760" cy="6307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Notre Mission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235080" y="3781440"/>
            <a:ext cx="5711760" cy="6307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Mission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sldNum" idx="23"/>
          </p:nvPr>
        </p:nvSpPr>
        <p:spPr>
          <a:xfrm>
            <a:off x="934704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CE0750F-6B5D-44A3-AE2B-E8340BEFEBDE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5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6144840" y="1299600"/>
            <a:ext cx="5478840" cy="2118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8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Renforcement de la </a:t>
            </a:r>
            <a:r>
              <a:rPr lang="fr-FR" sz="1800" b="1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coopération</a:t>
            </a:r>
            <a:r>
              <a:rPr lang="fr-FR" sz="18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 franco-allemande dans les domaines de l’enseignement supérieur et de la recherche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800" b="1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Initiation, évaluation et soutien financier </a:t>
            </a:r>
            <a:r>
              <a:rPr lang="fr-FR" sz="18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de cursus et de programmes de formation doctorale franco-allemands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8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Soutien à la </a:t>
            </a:r>
            <a:r>
              <a:rPr lang="fr-FR" sz="1800" b="1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mobilité</a:t>
            </a:r>
            <a:r>
              <a:rPr lang="fr-FR" sz="18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 étudiante et à </a:t>
            </a:r>
            <a:r>
              <a:rPr lang="fr-FR" sz="1800" b="1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l’insertion professionnelle internationale</a:t>
            </a:r>
            <a:r>
              <a:rPr lang="fr-FR" sz="18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 de ses diplômé*e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6144840" y="3781440"/>
            <a:ext cx="5495760" cy="2443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18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Stärkung der </a:t>
            </a:r>
            <a:r>
              <a:rPr lang="de-DE" sz="1800" b="1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Zusammenarbeit</a:t>
            </a:r>
            <a:r>
              <a:rPr lang="de-DE" sz="18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 zwischen Deutschland und Frankreich in den Bereichen Hochschule &amp; Forschung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1800" b="1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Initiierung, Evaluierung und finanzielle Förderung </a:t>
            </a:r>
            <a:r>
              <a:rPr lang="de-DE" sz="18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von deutsch-französischen Studiengängen und Doktorandenprogrammen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18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Förderung der </a:t>
            </a:r>
            <a:r>
              <a:rPr lang="de-DE" sz="1800" b="1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Mobilität und internationaler Karrierechancen</a:t>
            </a:r>
            <a:r>
              <a:rPr lang="de-DE" sz="18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 für Studierende und</a:t>
            </a:r>
            <a:br>
              <a:rPr sz="1800" dirty="0"/>
            </a:br>
            <a:r>
              <a:rPr lang="de-DE" sz="18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Junge Wissenschaftler*innen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rafik 165"/>
          <p:cNvPicPr/>
          <p:nvPr/>
        </p:nvPicPr>
        <p:blipFill>
          <a:blip r:embed="rId2"/>
          <a:srcRect t="3454" b="30915"/>
          <a:stretch/>
        </p:blipFill>
        <p:spPr>
          <a:xfrm>
            <a:off x="4812840" y="360"/>
            <a:ext cx="7377120" cy="685440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/>
          </p:nvPr>
        </p:nvSpPr>
        <p:spPr>
          <a:xfrm>
            <a:off x="429840" y="2073240"/>
            <a:ext cx="4577760" cy="20588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Notre réseau :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135 villes universitaires 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au choix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29840" y="4528080"/>
            <a:ext cx="4577760" cy="15663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 Netzwerk: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135 Universitäts-städte zur Auswahl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sldNum" idx="24"/>
          </p:nvPr>
        </p:nvSpPr>
        <p:spPr>
          <a:xfrm>
            <a:off x="934704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8A65AF5-6164-45CC-AA81-C64D43E3941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6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Rechteck 169"/>
          <p:cNvSpPr/>
          <p:nvPr/>
        </p:nvSpPr>
        <p:spPr>
          <a:xfrm>
            <a:off x="5040000" y="36000"/>
            <a:ext cx="3237480" cy="122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clrMapOvr>
    <a:masterClrMapping/>
  </p:clrMapOvr>
  <p:transition spd="slow" advTm="4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rafik 1"/>
          <p:cNvPicPr/>
          <p:nvPr/>
        </p:nvPicPr>
        <p:blipFill>
          <a:blip r:embed="rId2"/>
          <a:srcRect r="43913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/>
          </p:nvPr>
        </p:nvSpPr>
        <p:spPr>
          <a:xfrm>
            <a:off x="429840" y="1706400"/>
            <a:ext cx="5252760" cy="1172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429840" y="3588480"/>
            <a:ext cx="5252760" cy="1172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Unser Studienangebot…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un choix immense à tous les niveaux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351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eine Riesenauswahl auf allen Ebenen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2240" y="1446120"/>
            <a:ext cx="5222880" cy="4718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Niveau Licence et Master</a:t>
            </a: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: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des cursus intégrés bi- et trinationaux avec double diplôme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Bachelor- und Masterniveau</a:t>
            </a: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: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integrierte Studiengänge (bi- und trinational) mit Doppelabschluss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3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Niveau Doctorat</a:t>
            </a: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: des programmes de soutien aux jeunes chercheur*euses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(PhD-Tracks, collèges doctoraux, cotutelles de thèse, manifestations scientifiques)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Promotion</a:t>
            </a: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: Programme zur Förderung von Jungen Wissenschaftler*innen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(PhD-Tracks, Doktorandenkollegs, Cotutelles de thèse, Wissenschaftliche Veranstaltungen)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Bildplatzhalter 11"/>
          <p:cNvPicPr/>
          <p:nvPr/>
        </p:nvPicPr>
        <p:blipFill>
          <a:blip r:embed="rId2"/>
          <a:stretch/>
        </p:blipFill>
        <p:spPr>
          <a:xfrm>
            <a:off x="5195160" y="1150920"/>
            <a:ext cx="8383680" cy="558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/>
          </p:nvPr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un large éventail de disciplines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eine breite Auswahl an Disziplinen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7680" cy="52480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2D934753-4EFC-4037-A26E-C60B4CE90953}" type="slidenum">
              <a:rPr/>
              <a:t>9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DFH_Vorlage_Fr_De_Neues_Template</Template>
  <TotalTime>0</TotalTime>
  <Words>1328</Words>
  <Application>Microsoft Office PowerPoint</Application>
  <PresentationFormat>Breitbild</PresentationFormat>
  <Paragraphs>228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19</vt:i4>
      </vt:variant>
      <vt:variant>
        <vt:lpstr>Folientitel</vt:lpstr>
      </vt:variant>
      <vt:variant>
        <vt:i4>19</vt:i4>
      </vt:variant>
    </vt:vector>
  </HeadingPairs>
  <TitlesOfParts>
    <vt:vector size="42" baseType="lpstr"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Maximilian Koenigs</dc:creator>
  <dc:description/>
  <cp:lastModifiedBy>Sandra Reuther [DFH-UFA]</cp:lastModifiedBy>
  <cp:revision>148</cp:revision>
  <cp:lastPrinted>2023-05-02T09:48:39Z</cp:lastPrinted>
  <dcterms:created xsi:type="dcterms:W3CDTF">2023-09-04T16:35:15Z</dcterms:created>
  <dcterms:modified xsi:type="dcterms:W3CDTF">2025-09-25T10:11:29Z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