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4" r:id="rId1"/>
    <p:sldMasterId id="2147483674" r:id="rId2"/>
    <p:sldMasterId id="2147483678" r:id="rId3"/>
    <p:sldMasterId id="2147483682" r:id="rId4"/>
    <p:sldMasterId id="2147483689" r:id="rId5"/>
    <p:sldMasterId id="2147483692" r:id="rId6"/>
  </p:sldMasterIdLst>
  <p:notesMasterIdLst>
    <p:notesMasterId r:id="rId24"/>
  </p:notesMasterIdLst>
  <p:sldIdLst>
    <p:sldId id="1010" r:id="rId7"/>
    <p:sldId id="1014" r:id="rId8"/>
    <p:sldId id="258" r:id="rId9"/>
    <p:sldId id="259" r:id="rId10"/>
    <p:sldId id="1016" r:id="rId11"/>
    <p:sldId id="1009" r:id="rId12"/>
    <p:sldId id="1011" r:id="rId13"/>
    <p:sldId id="1020" r:id="rId14"/>
    <p:sldId id="264" r:id="rId15"/>
    <p:sldId id="977" r:id="rId16"/>
    <p:sldId id="267" r:id="rId17"/>
    <p:sldId id="268" r:id="rId18"/>
    <p:sldId id="269" r:id="rId19"/>
    <p:sldId id="270" r:id="rId20"/>
    <p:sldId id="1018" r:id="rId21"/>
    <p:sldId id="1019" r:id="rId22"/>
    <p:sldId id="702" r:id="rId23"/>
  </p:sldIdLst>
  <p:sldSz cx="12192000" cy="6858000"/>
  <p:notesSz cx="7559675" cy="10691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2" autoAdjust="0"/>
    <p:restoredTop sz="94660"/>
  </p:normalViewPr>
  <p:slideViewPr>
    <p:cSldViewPr snapToGrid="0">
      <p:cViewPr varScale="1">
        <p:scale>
          <a:sx n="78" d="100"/>
          <a:sy n="78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3288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C9CDE4-727D-4011-83E5-40092D74032D}" type="doc">
      <dgm:prSet loTypeId="urn:microsoft.com/office/officeart/2005/8/layout/cycle6" loCatId="cycle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de-DE"/>
        </a:p>
      </dgm:t>
    </dgm:pt>
    <dgm:pt modelId="{1ED20C3C-1F3B-4167-8A24-911014ACDE85}">
      <dgm:prSet phldrT="[Text]" custT="1"/>
      <dgm:spPr>
        <a:ln>
          <a:noFill/>
        </a:ln>
      </dgm:spPr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350 €</a:t>
          </a:r>
        </a:p>
        <a:p>
          <a:r>
            <a:rPr lang="fr-FR" sz="1600" noProof="0" dirty="0">
              <a:solidFill>
                <a:schemeClr val="accent1"/>
              </a:solidFill>
            </a:rPr>
            <a:t>Aide mensuelle à la mobilité </a:t>
          </a:r>
        </a:p>
        <a:p>
          <a:r>
            <a:rPr lang="de-DE" sz="1600" dirty="0">
              <a:solidFill>
                <a:schemeClr val="accent2"/>
              </a:solidFill>
            </a:rPr>
            <a:t>Monatliche Mobilitätsbeihilfe </a:t>
          </a:r>
        </a:p>
      </dgm:t>
    </dgm:pt>
    <dgm:pt modelId="{03EFBEB5-144F-4681-AC8F-9D3715ADEE36}" type="parTrans" cxnId="{7ED19E10-4239-47D4-A4D3-1308056BECB9}">
      <dgm:prSet/>
      <dgm:spPr/>
      <dgm:t>
        <a:bodyPr/>
        <a:lstStyle/>
        <a:p>
          <a:endParaRPr lang="de-DE"/>
        </a:p>
      </dgm:t>
    </dgm:pt>
    <dgm:pt modelId="{A6FE602F-80B0-4FFE-9C46-D9723745B44E}" type="sibTrans" cxnId="{7ED19E10-4239-47D4-A4D3-1308056BECB9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F7D2DAEA-6E1A-4ECC-B339-CE17EB9439E5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Expériences interculturelles </a:t>
          </a:r>
          <a:r>
            <a:rPr lang="de-DE" sz="1800" b="1" dirty="0">
              <a:solidFill>
                <a:schemeClr val="tx2"/>
              </a:solidFill>
            </a:rPr>
            <a:t>/ Interkulturelle Erfahrungen</a:t>
          </a:r>
        </a:p>
        <a:p>
          <a:r>
            <a:rPr lang="fr-FR" sz="1600" dirty="0">
              <a:solidFill>
                <a:schemeClr val="accent1"/>
              </a:solidFill>
            </a:rPr>
            <a:t>Découvrir de nouvelles cultures et créer des liens sociaux durables</a:t>
          </a:r>
        </a:p>
        <a:p>
          <a:r>
            <a:rPr lang="de-DE" sz="1600" dirty="0">
              <a:solidFill>
                <a:schemeClr val="accent2"/>
              </a:solidFill>
            </a:rPr>
            <a:t>Neue Kulturen erleben und Freundschaften fürs Leben schließen</a:t>
          </a:r>
        </a:p>
      </dgm:t>
    </dgm:pt>
    <dgm:pt modelId="{F35571B7-64A5-4FDC-BEEB-2CDFA4B46C17}" type="parTrans" cxnId="{C37E89F9-24F1-4994-8F39-2A9B6E2B14AD}">
      <dgm:prSet/>
      <dgm:spPr/>
      <dgm:t>
        <a:bodyPr/>
        <a:lstStyle/>
        <a:p>
          <a:endParaRPr lang="de-DE"/>
        </a:p>
      </dgm:t>
    </dgm:pt>
    <dgm:pt modelId="{054FB34E-F628-4A22-8F6D-AD286DA781D5}" type="sibTrans" cxnId="{C37E89F9-24F1-4994-8F39-2A9B6E2B14AD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CE56FAAA-392D-4DD3-86DF-1212F533C93B}">
      <dgm:prSet phldrT="[Text]" custT="1"/>
      <dgm:spPr/>
      <dgm:t>
        <a:bodyPr/>
        <a:lstStyle/>
        <a:p>
          <a:r>
            <a:rPr lang="de-DE" sz="1800" b="1" dirty="0">
              <a:solidFill>
                <a:schemeClr val="tx2"/>
              </a:solidFill>
            </a:rPr>
            <a:t>Top Organisation</a:t>
          </a:r>
        </a:p>
        <a:p>
          <a:r>
            <a:rPr lang="fr-FR" sz="1600" noProof="0" dirty="0">
              <a:solidFill>
                <a:schemeClr val="accent1"/>
              </a:solidFill>
            </a:rPr>
            <a:t>Pas d’allongement de la durée d’études</a:t>
          </a:r>
        </a:p>
        <a:p>
          <a:r>
            <a:rPr lang="de-DE" sz="1600" dirty="0">
              <a:solidFill>
                <a:schemeClr val="accent2"/>
              </a:solidFill>
            </a:rPr>
            <a:t>Keine Verlängerung der Regelstudienzeit</a:t>
          </a:r>
        </a:p>
      </dgm:t>
    </dgm:pt>
    <dgm:pt modelId="{271AA0CF-DA59-47A3-BE2F-F6979F7731A6}" type="parTrans" cxnId="{78A22D37-9BF6-4123-ABC7-0C41FBB12F9A}">
      <dgm:prSet/>
      <dgm:spPr/>
      <dgm:t>
        <a:bodyPr/>
        <a:lstStyle/>
        <a:p>
          <a:endParaRPr lang="de-DE"/>
        </a:p>
      </dgm:t>
    </dgm:pt>
    <dgm:pt modelId="{5B50EA88-7F5F-44F9-B76D-F52B9316209E}" type="sibTrans" cxnId="{78A22D37-9BF6-4123-ABC7-0C41FBB12F9A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10E0514-766C-4B3E-A97C-99CE58BF8288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Encadrement</a:t>
          </a:r>
          <a:r>
            <a:rPr lang="de-DE" sz="1800" b="1" dirty="0">
              <a:solidFill>
                <a:schemeClr val="tx2"/>
              </a:solidFill>
            </a:rPr>
            <a:t> / Betreuung</a:t>
          </a:r>
        </a:p>
        <a:p>
          <a:r>
            <a:rPr lang="fr-FR" sz="1600" b="0" noProof="0" dirty="0">
              <a:solidFill>
                <a:schemeClr val="accent1"/>
              </a:solidFill>
            </a:rPr>
            <a:t>Préparation ciblée et </a:t>
          </a:r>
          <a:r>
            <a:rPr lang="fr-FR" sz="1600" b="0" noProof="0" dirty="0" err="1">
              <a:solidFill>
                <a:schemeClr val="accent1"/>
              </a:solidFill>
            </a:rPr>
            <a:t>interlocuteur·trices</a:t>
          </a:r>
          <a:r>
            <a:rPr lang="fr-FR" sz="1600" b="0" noProof="0" dirty="0">
              <a:solidFill>
                <a:schemeClr val="accent1"/>
              </a:solidFill>
            </a:rPr>
            <a:t> </a:t>
          </a:r>
          <a:r>
            <a:rPr lang="fr-FR" sz="1600" b="0" noProof="0" dirty="0" err="1">
              <a:solidFill>
                <a:schemeClr val="accent1"/>
              </a:solidFill>
            </a:rPr>
            <a:t>personnel·les</a:t>
          </a:r>
          <a:r>
            <a:rPr lang="fr-FR" sz="1600" b="0" noProof="0" dirty="0">
              <a:solidFill>
                <a:schemeClr val="accent1"/>
              </a:solidFill>
            </a:rPr>
            <a:t> dans les deux pays</a:t>
          </a:r>
        </a:p>
        <a:p>
          <a:r>
            <a:rPr lang="de-DE" sz="1600" b="0" dirty="0">
              <a:solidFill>
                <a:schemeClr val="accent2"/>
              </a:solidFill>
            </a:rPr>
            <a:t>Gezielte Vorbereitung und persönliche Ansprechpersonen in beiden Ländern</a:t>
          </a:r>
        </a:p>
      </dgm:t>
    </dgm:pt>
    <dgm:pt modelId="{EA92302E-C579-49E2-A7D5-4D52F8BE3E17}" type="parTrans" cxnId="{86FB08DE-9BF9-4929-9CCD-191263EC0E40}">
      <dgm:prSet/>
      <dgm:spPr/>
      <dgm:t>
        <a:bodyPr/>
        <a:lstStyle/>
        <a:p>
          <a:endParaRPr lang="de-DE"/>
        </a:p>
      </dgm:t>
    </dgm:pt>
    <dgm:pt modelId="{FC3C402E-4C4A-44FF-96FC-D20B5B8F7FF5}" type="sibTrans" cxnId="{86FB08DE-9BF9-4929-9CCD-191263EC0E40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70D702A9-ADE0-4F29-8D10-8AFE7D2FD395}">
      <dgm:prSet phldrT="[Text]" custT="1"/>
      <dgm:spPr/>
      <dgm:t>
        <a:bodyPr/>
        <a:lstStyle/>
        <a:p>
          <a:r>
            <a:rPr lang="fr-FR" sz="1800" b="1" noProof="0" dirty="0">
              <a:solidFill>
                <a:schemeClr val="tx2"/>
              </a:solidFill>
            </a:rPr>
            <a:t>1 année</a:t>
          </a:r>
          <a:r>
            <a:rPr lang="de-DE" sz="1800" b="1" dirty="0">
              <a:solidFill>
                <a:schemeClr val="tx2"/>
              </a:solidFill>
            </a:rPr>
            <a:t> / 1 Jahr</a:t>
          </a:r>
        </a:p>
        <a:p>
          <a:r>
            <a:rPr lang="fr-FR" sz="1600" noProof="0" dirty="0">
              <a:solidFill>
                <a:schemeClr val="accent1"/>
              </a:solidFill>
            </a:rPr>
            <a:t>Au minimum passée à l’étranger</a:t>
          </a:r>
        </a:p>
        <a:p>
          <a:r>
            <a:rPr lang="de-DE" sz="1600" dirty="0">
              <a:solidFill>
                <a:schemeClr val="accent2"/>
              </a:solidFill>
            </a:rPr>
            <a:t>Mindestens im Ausland</a:t>
          </a:r>
        </a:p>
      </dgm:t>
    </dgm:pt>
    <dgm:pt modelId="{FDB46497-E6D0-4E74-888E-C1E05DF795A3}" type="parTrans" cxnId="{BD08194D-56AA-4894-853C-FE3EC7409596}">
      <dgm:prSet/>
      <dgm:spPr/>
      <dgm:t>
        <a:bodyPr/>
        <a:lstStyle/>
        <a:p>
          <a:endParaRPr lang="de-DE"/>
        </a:p>
      </dgm:t>
    </dgm:pt>
    <dgm:pt modelId="{FC8597D9-85DF-478F-9B4C-412DC69E0E16}" type="sibTrans" cxnId="{BD08194D-56AA-4894-853C-FE3EC7409596}">
      <dgm:prSet>
        <dgm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de-DE"/>
        </a:p>
      </dgm:t>
    </dgm:pt>
    <dgm:pt modelId="{63D1BE94-0147-4266-9CFD-1AEB7FA6989E}" type="pres">
      <dgm:prSet presAssocID="{1AC9CDE4-727D-4011-83E5-40092D74032D}" presName="cycle" presStyleCnt="0">
        <dgm:presLayoutVars>
          <dgm:dir/>
          <dgm:resizeHandles val="exact"/>
        </dgm:presLayoutVars>
      </dgm:prSet>
      <dgm:spPr/>
    </dgm:pt>
    <dgm:pt modelId="{37BC15DC-5054-41CF-922C-DDE1C17747C6}" type="pres">
      <dgm:prSet presAssocID="{1ED20C3C-1F3B-4167-8A24-911014ACDE85}" presName="node" presStyleLbl="node1" presStyleIdx="0" presStyleCnt="5" custScaleX="118198" custScaleY="117485" custRadScaleRad="101396" custRadScaleInc="1095">
        <dgm:presLayoutVars>
          <dgm:bulletEnabled val="1"/>
        </dgm:presLayoutVars>
      </dgm:prSet>
      <dgm:spPr/>
    </dgm:pt>
    <dgm:pt modelId="{0CBBF346-31D5-4396-B0A2-4FFD5F3CFA86}" type="pres">
      <dgm:prSet presAssocID="{1ED20C3C-1F3B-4167-8A24-911014ACDE85}" presName="spNode" presStyleCnt="0"/>
      <dgm:spPr/>
    </dgm:pt>
    <dgm:pt modelId="{D574633F-D9C1-4F28-B66A-255E9437A762}" type="pres">
      <dgm:prSet presAssocID="{A6FE602F-80B0-4FFE-9C46-D9723745B44E}" presName="sibTrans" presStyleLbl="sibTrans1D1" presStyleIdx="0" presStyleCnt="5"/>
      <dgm:spPr/>
    </dgm:pt>
    <dgm:pt modelId="{78666950-F2AC-4E40-985B-CC02374C3807}" type="pres">
      <dgm:prSet presAssocID="{F7D2DAEA-6E1A-4ECC-B339-CE17EB9439E5}" presName="node" presStyleLbl="node1" presStyleIdx="1" presStyleCnt="5" custScaleX="205057" custScaleY="145764" custRadScaleRad="99731" custRadScaleInc="23999">
        <dgm:presLayoutVars>
          <dgm:bulletEnabled val="1"/>
        </dgm:presLayoutVars>
      </dgm:prSet>
      <dgm:spPr/>
    </dgm:pt>
    <dgm:pt modelId="{BFED3746-55DA-4D91-BC8B-BF64BDD21CB1}" type="pres">
      <dgm:prSet presAssocID="{F7D2DAEA-6E1A-4ECC-B339-CE17EB9439E5}" presName="spNode" presStyleCnt="0"/>
      <dgm:spPr/>
    </dgm:pt>
    <dgm:pt modelId="{150FDA99-C239-4A33-916D-26FBE3AF8FD2}" type="pres">
      <dgm:prSet presAssocID="{054FB34E-F628-4A22-8F6D-AD286DA781D5}" presName="sibTrans" presStyleLbl="sibTrans1D1" presStyleIdx="1" presStyleCnt="5"/>
      <dgm:spPr/>
    </dgm:pt>
    <dgm:pt modelId="{FC9762AB-0345-41F1-9047-7E48B945A74E}" type="pres">
      <dgm:prSet presAssocID="{CE56FAAA-392D-4DD3-86DF-1212F533C93B}" presName="node" presStyleLbl="node1" presStyleIdx="2" presStyleCnt="5" custScaleX="130134" custScaleY="123049" custRadScaleRad="98832" custRadScaleInc="-53446">
        <dgm:presLayoutVars>
          <dgm:bulletEnabled val="1"/>
        </dgm:presLayoutVars>
      </dgm:prSet>
      <dgm:spPr/>
    </dgm:pt>
    <dgm:pt modelId="{05676003-6342-4B4E-B68B-992762EA6021}" type="pres">
      <dgm:prSet presAssocID="{CE56FAAA-392D-4DD3-86DF-1212F533C93B}" presName="spNode" presStyleCnt="0"/>
      <dgm:spPr/>
    </dgm:pt>
    <dgm:pt modelId="{D424AD5B-B878-4801-B80B-D49D04BA3AC7}" type="pres">
      <dgm:prSet presAssocID="{5B50EA88-7F5F-44F9-B76D-F52B9316209E}" presName="sibTrans" presStyleLbl="sibTrans1D1" presStyleIdx="2" presStyleCnt="5"/>
      <dgm:spPr/>
    </dgm:pt>
    <dgm:pt modelId="{F61C1193-09E7-4EF9-AE58-93A734096A07}" type="pres">
      <dgm:prSet presAssocID="{610E0514-766C-4B3E-A97C-99CE58BF8288}" presName="node" presStyleLbl="node1" presStyleIdx="3" presStyleCnt="5" custScaleX="188636" custScaleY="158649" custRadScaleRad="100636" custRadScaleInc="52329">
        <dgm:presLayoutVars>
          <dgm:bulletEnabled val="1"/>
        </dgm:presLayoutVars>
      </dgm:prSet>
      <dgm:spPr/>
    </dgm:pt>
    <dgm:pt modelId="{EFC67422-01DD-4758-BD29-635B78A2FC94}" type="pres">
      <dgm:prSet presAssocID="{610E0514-766C-4B3E-A97C-99CE58BF8288}" presName="spNode" presStyleCnt="0"/>
      <dgm:spPr/>
    </dgm:pt>
    <dgm:pt modelId="{5AD4D56A-9BDD-496B-8391-7ECE530B6ED7}" type="pres">
      <dgm:prSet presAssocID="{FC3C402E-4C4A-44FF-96FC-D20B5B8F7FF5}" presName="sibTrans" presStyleLbl="sibTrans1D1" presStyleIdx="3" presStyleCnt="5"/>
      <dgm:spPr/>
    </dgm:pt>
    <dgm:pt modelId="{31265F50-6117-4F15-8167-C36E6377825B}" type="pres">
      <dgm:prSet presAssocID="{70D702A9-ADE0-4F29-8D10-8AFE7D2FD395}" presName="node" presStyleLbl="node1" presStyleIdx="4" presStyleCnt="5" custScaleX="188536" custScaleY="122838">
        <dgm:presLayoutVars>
          <dgm:bulletEnabled val="1"/>
        </dgm:presLayoutVars>
      </dgm:prSet>
      <dgm:spPr/>
    </dgm:pt>
    <dgm:pt modelId="{32C32657-196D-4F73-89FB-4C8F1AF5B285}" type="pres">
      <dgm:prSet presAssocID="{70D702A9-ADE0-4F29-8D10-8AFE7D2FD395}" presName="spNode" presStyleCnt="0"/>
      <dgm:spPr/>
    </dgm:pt>
    <dgm:pt modelId="{5F204080-90B0-4401-BA20-5CB230059800}" type="pres">
      <dgm:prSet presAssocID="{FC8597D9-85DF-478F-9B4C-412DC69E0E16}" presName="sibTrans" presStyleLbl="sibTrans1D1" presStyleIdx="4" presStyleCnt="5"/>
      <dgm:spPr/>
    </dgm:pt>
  </dgm:ptLst>
  <dgm:cxnLst>
    <dgm:cxn modelId="{7ED19E10-4239-47D4-A4D3-1308056BECB9}" srcId="{1AC9CDE4-727D-4011-83E5-40092D74032D}" destId="{1ED20C3C-1F3B-4167-8A24-911014ACDE85}" srcOrd="0" destOrd="0" parTransId="{03EFBEB5-144F-4681-AC8F-9D3715ADEE36}" sibTransId="{A6FE602F-80B0-4FFE-9C46-D9723745B44E}"/>
    <dgm:cxn modelId="{58B3F51C-E87A-4C9E-8623-8697770C005B}" type="presOf" srcId="{70D702A9-ADE0-4F29-8D10-8AFE7D2FD395}" destId="{31265F50-6117-4F15-8167-C36E6377825B}" srcOrd="0" destOrd="0" presId="urn:microsoft.com/office/officeart/2005/8/layout/cycle6"/>
    <dgm:cxn modelId="{E4646734-E269-4BF1-9AD2-49DAFC2F5F83}" type="presOf" srcId="{610E0514-766C-4B3E-A97C-99CE58BF8288}" destId="{F61C1193-09E7-4EF9-AE58-93A734096A07}" srcOrd="0" destOrd="0" presId="urn:microsoft.com/office/officeart/2005/8/layout/cycle6"/>
    <dgm:cxn modelId="{78A22D37-9BF6-4123-ABC7-0C41FBB12F9A}" srcId="{1AC9CDE4-727D-4011-83E5-40092D74032D}" destId="{CE56FAAA-392D-4DD3-86DF-1212F533C93B}" srcOrd="2" destOrd="0" parTransId="{271AA0CF-DA59-47A3-BE2F-F6979F7731A6}" sibTransId="{5B50EA88-7F5F-44F9-B76D-F52B9316209E}"/>
    <dgm:cxn modelId="{8BE9635E-CCA0-4A39-A5F7-7C14438639D9}" type="presOf" srcId="{054FB34E-F628-4A22-8F6D-AD286DA781D5}" destId="{150FDA99-C239-4A33-916D-26FBE3AF8FD2}" srcOrd="0" destOrd="0" presId="urn:microsoft.com/office/officeart/2005/8/layout/cycle6"/>
    <dgm:cxn modelId="{5B218868-25A6-43ED-8DF4-8CCD6FFAFF69}" type="presOf" srcId="{CE56FAAA-392D-4DD3-86DF-1212F533C93B}" destId="{FC9762AB-0345-41F1-9047-7E48B945A74E}" srcOrd="0" destOrd="0" presId="urn:microsoft.com/office/officeart/2005/8/layout/cycle6"/>
    <dgm:cxn modelId="{BD08194D-56AA-4894-853C-FE3EC7409596}" srcId="{1AC9CDE4-727D-4011-83E5-40092D74032D}" destId="{70D702A9-ADE0-4F29-8D10-8AFE7D2FD395}" srcOrd="4" destOrd="0" parTransId="{FDB46497-E6D0-4E74-888E-C1E05DF795A3}" sibTransId="{FC8597D9-85DF-478F-9B4C-412DC69E0E16}"/>
    <dgm:cxn modelId="{FE616A57-C3DB-415E-A531-F0DCEFB39215}" type="presOf" srcId="{FC8597D9-85DF-478F-9B4C-412DC69E0E16}" destId="{5F204080-90B0-4401-BA20-5CB230059800}" srcOrd="0" destOrd="0" presId="urn:microsoft.com/office/officeart/2005/8/layout/cycle6"/>
    <dgm:cxn modelId="{3725938C-5BF0-4FA0-A2D1-92905C86CB3C}" type="presOf" srcId="{FC3C402E-4C4A-44FF-96FC-D20B5B8F7FF5}" destId="{5AD4D56A-9BDD-496B-8391-7ECE530B6ED7}" srcOrd="0" destOrd="0" presId="urn:microsoft.com/office/officeart/2005/8/layout/cycle6"/>
    <dgm:cxn modelId="{7565FE92-5FF5-4769-B2B0-E148AE2B9A32}" type="presOf" srcId="{A6FE602F-80B0-4FFE-9C46-D9723745B44E}" destId="{D574633F-D9C1-4F28-B66A-255E9437A762}" srcOrd="0" destOrd="0" presId="urn:microsoft.com/office/officeart/2005/8/layout/cycle6"/>
    <dgm:cxn modelId="{60B89F9C-40CD-4848-BA35-AEC29DCCCEF6}" type="presOf" srcId="{F7D2DAEA-6E1A-4ECC-B339-CE17EB9439E5}" destId="{78666950-F2AC-4E40-985B-CC02374C3807}" srcOrd="0" destOrd="0" presId="urn:microsoft.com/office/officeart/2005/8/layout/cycle6"/>
    <dgm:cxn modelId="{1B5CB7D5-F384-48CD-BDFE-9DFF2F076FD7}" type="presOf" srcId="{1AC9CDE4-727D-4011-83E5-40092D74032D}" destId="{63D1BE94-0147-4266-9CFD-1AEB7FA6989E}" srcOrd="0" destOrd="0" presId="urn:microsoft.com/office/officeart/2005/8/layout/cycle6"/>
    <dgm:cxn modelId="{86FB08DE-9BF9-4929-9CCD-191263EC0E40}" srcId="{1AC9CDE4-727D-4011-83E5-40092D74032D}" destId="{610E0514-766C-4B3E-A97C-99CE58BF8288}" srcOrd="3" destOrd="0" parTransId="{EA92302E-C579-49E2-A7D5-4D52F8BE3E17}" sibTransId="{FC3C402E-4C4A-44FF-96FC-D20B5B8F7FF5}"/>
    <dgm:cxn modelId="{8E5A1CE0-4C23-4C24-B138-9A2B028FF08A}" type="presOf" srcId="{5B50EA88-7F5F-44F9-B76D-F52B9316209E}" destId="{D424AD5B-B878-4801-B80B-D49D04BA3AC7}" srcOrd="0" destOrd="0" presId="urn:microsoft.com/office/officeart/2005/8/layout/cycle6"/>
    <dgm:cxn modelId="{036F4EEB-39AD-4FAA-A3A3-1E651B3A9BD9}" type="presOf" srcId="{1ED20C3C-1F3B-4167-8A24-911014ACDE85}" destId="{37BC15DC-5054-41CF-922C-DDE1C17747C6}" srcOrd="0" destOrd="0" presId="urn:microsoft.com/office/officeart/2005/8/layout/cycle6"/>
    <dgm:cxn modelId="{C37E89F9-24F1-4994-8F39-2A9B6E2B14AD}" srcId="{1AC9CDE4-727D-4011-83E5-40092D74032D}" destId="{F7D2DAEA-6E1A-4ECC-B339-CE17EB9439E5}" srcOrd="1" destOrd="0" parTransId="{F35571B7-64A5-4FDC-BEEB-2CDFA4B46C17}" sibTransId="{054FB34E-F628-4A22-8F6D-AD286DA781D5}"/>
    <dgm:cxn modelId="{40B6A71B-4C1C-4405-8B5C-FDA876E2E72E}" type="presParOf" srcId="{63D1BE94-0147-4266-9CFD-1AEB7FA6989E}" destId="{37BC15DC-5054-41CF-922C-DDE1C17747C6}" srcOrd="0" destOrd="0" presId="urn:microsoft.com/office/officeart/2005/8/layout/cycle6"/>
    <dgm:cxn modelId="{A0EA5909-AC08-4E79-9BAA-086EC13E0FBC}" type="presParOf" srcId="{63D1BE94-0147-4266-9CFD-1AEB7FA6989E}" destId="{0CBBF346-31D5-4396-B0A2-4FFD5F3CFA86}" srcOrd="1" destOrd="0" presId="urn:microsoft.com/office/officeart/2005/8/layout/cycle6"/>
    <dgm:cxn modelId="{0BEE3204-7E75-471C-AA02-F360CE21C0C5}" type="presParOf" srcId="{63D1BE94-0147-4266-9CFD-1AEB7FA6989E}" destId="{D574633F-D9C1-4F28-B66A-255E9437A762}" srcOrd="2" destOrd="0" presId="urn:microsoft.com/office/officeart/2005/8/layout/cycle6"/>
    <dgm:cxn modelId="{6ACD0CE1-96E2-4238-B428-F60911F9C1DF}" type="presParOf" srcId="{63D1BE94-0147-4266-9CFD-1AEB7FA6989E}" destId="{78666950-F2AC-4E40-985B-CC02374C3807}" srcOrd="3" destOrd="0" presId="urn:microsoft.com/office/officeart/2005/8/layout/cycle6"/>
    <dgm:cxn modelId="{DFD3AB2C-7A47-4184-8244-B4BE33CB6FF4}" type="presParOf" srcId="{63D1BE94-0147-4266-9CFD-1AEB7FA6989E}" destId="{BFED3746-55DA-4D91-BC8B-BF64BDD21CB1}" srcOrd="4" destOrd="0" presId="urn:microsoft.com/office/officeart/2005/8/layout/cycle6"/>
    <dgm:cxn modelId="{2C935398-E130-4475-A458-E1C9D8F41DF2}" type="presParOf" srcId="{63D1BE94-0147-4266-9CFD-1AEB7FA6989E}" destId="{150FDA99-C239-4A33-916D-26FBE3AF8FD2}" srcOrd="5" destOrd="0" presId="urn:microsoft.com/office/officeart/2005/8/layout/cycle6"/>
    <dgm:cxn modelId="{FB8ECDDC-311D-4D98-BE82-B2ED57752201}" type="presParOf" srcId="{63D1BE94-0147-4266-9CFD-1AEB7FA6989E}" destId="{FC9762AB-0345-41F1-9047-7E48B945A74E}" srcOrd="6" destOrd="0" presId="urn:microsoft.com/office/officeart/2005/8/layout/cycle6"/>
    <dgm:cxn modelId="{FE5C5D57-D0F6-428F-A85D-A6BB7344C53F}" type="presParOf" srcId="{63D1BE94-0147-4266-9CFD-1AEB7FA6989E}" destId="{05676003-6342-4B4E-B68B-992762EA6021}" srcOrd="7" destOrd="0" presId="urn:microsoft.com/office/officeart/2005/8/layout/cycle6"/>
    <dgm:cxn modelId="{9C03E787-6C8C-4818-8279-64004FA202FA}" type="presParOf" srcId="{63D1BE94-0147-4266-9CFD-1AEB7FA6989E}" destId="{D424AD5B-B878-4801-B80B-D49D04BA3AC7}" srcOrd="8" destOrd="0" presId="urn:microsoft.com/office/officeart/2005/8/layout/cycle6"/>
    <dgm:cxn modelId="{76E045F4-B525-40B1-9183-2231BC8174D0}" type="presParOf" srcId="{63D1BE94-0147-4266-9CFD-1AEB7FA6989E}" destId="{F61C1193-09E7-4EF9-AE58-93A734096A07}" srcOrd="9" destOrd="0" presId="urn:microsoft.com/office/officeart/2005/8/layout/cycle6"/>
    <dgm:cxn modelId="{BE21751A-4BC3-4742-BA1B-CA57DD6B3A00}" type="presParOf" srcId="{63D1BE94-0147-4266-9CFD-1AEB7FA6989E}" destId="{EFC67422-01DD-4758-BD29-635B78A2FC94}" srcOrd="10" destOrd="0" presId="urn:microsoft.com/office/officeart/2005/8/layout/cycle6"/>
    <dgm:cxn modelId="{9BC2060B-D598-4560-A742-F70145A4933B}" type="presParOf" srcId="{63D1BE94-0147-4266-9CFD-1AEB7FA6989E}" destId="{5AD4D56A-9BDD-496B-8391-7ECE530B6ED7}" srcOrd="11" destOrd="0" presId="urn:microsoft.com/office/officeart/2005/8/layout/cycle6"/>
    <dgm:cxn modelId="{55E54BC1-EF92-4969-A913-4931DD9580C5}" type="presParOf" srcId="{63D1BE94-0147-4266-9CFD-1AEB7FA6989E}" destId="{31265F50-6117-4F15-8167-C36E6377825B}" srcOrd="12" destOrd="0" presId="urn:microsoft.com/office/officeart/2005/8/layout/cycle6"/>
    <dgm:cxn modelId="{FCF6A92E-52DC-41E8-9286-3EC77360B6D1}" type="presParOf" srcId="{63D1BE94-0147-4266-9CFD-1AEB7FA6989E}" destId="{32C32657-196D-4F73-89FB-4C8F1AF5B285}" srcOrd="13" destOrd="0" presId="urn:microsoft.com/office/officeart/2005/8/layout/cycle6"/>
    <dgm:cxn modelId="{D4327644-C2DF-4C0C-929D-876A843A1DF5}" type="presParOf" srcId="{63D1BE94-0147-4266-9CFD-1AEB7FA6989E}" destId="{5F204080-90B0-4401-BA20-5CB230059800}" srcOrd="14" destOrd="0" presId="urn:microsoft.com/office/officeart/2005/8/layout/cycle6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BC15DC-5054-41CF-922C-DDE1C17747C6}">
      <dsp:nvSpPr>
        <dsp:cNvPr id="0" name=""/>
        <dsp:cNvSpPr/>
      </dsp:nvSpPr>
      <dsp:spPr>
        <a:xfrm>
          <a:off x="4446672" y="-185060"/>
          <a:ext cx="2182838" cy="141028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</a:rPr>
            <a:t>350 €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>
              <a:solidFill>
                <a:schemeClr val="accent1"/>
              </a:solidFill>
            </a:rPr>
            <a:t>Aide mensuelle à la mobilité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Monatliche Mobilitätsbeihilfe </a:t>
          </a:r>
        </a:p>
      </dsp:txBody>
      <dsp:txXfrm>
        <a:off x="4515516" y="-116216"/>
        <a:ext cx="2045150" cy="1272598"/>
      </dsp:txXfrm>
    </dsp:sp>
    <dsp:sp modelId="{D574633F-D9C1-4F28-B66A-255E9437A762}">
      <dsp:nvSpPr>
        <dsp:cNvPr id="0" name=""/>
        <dsp:cNvSpPr/>
      </dsp:nvSpPr>
      <dsp:spPr>
        <a:xfrm>
          <a:off x="3117378" y="513530"/>
          <a:ext cx="4794127" cy="4794127"/>
        </a:xfrm>
        <a:custGeom>
          <a:avLst/>
          <a:gdLst/>
          <a:ahLst/>
          <a:cxnLst/>
          <a:rect l="0" t="0" r="0" b="0"/>
          <a:pathLst>
            <a:path>
              <a:moveTo>
                <a:pt x="3522124" y="280426"/>
              </a:moveTo>
              <a:arcTo wR="2397063" hR="2397063" stAng="17879525" swAng="1603813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78666950-F2AC-4E40-985B-CC02374C3807}">
      <dsp:nvSpPr>
        <dsp:cNvPr id="0" name=""/>
        <dsp:cNvSpPr/>
      </dsp:nvSpPr>
      <dsp:spPr>
        <a:xfrm>
          <a:off x="5969754" y="1535435"/>
          <a:ext cx="3786919" cy="174974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Expériences interculturelles </a:t>
          </a:r>
          <a:r>
            <a:rPr lang="de-DE" sz="1800" b="1" kern="1200" dirty="0">
              <a:solidFill>
                <a:schemeClr val="tx2"/>
              </a:solidFill>
            </a:rPr>
            <a:t>/ Interkulturelle Erfahrungen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chemeClr val="accent1"/>
              </a:solidFill>
            </a:rPr>
            <a:t>Découvrir de nouvelles cultures et créer des liens sociaux durables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Neue Kulturen erleben und Freundschaften fürs Leben schließen</a:t>
          </a:r>
        </a:p>
      </dsp:txBody>
      <dsp:txXfrm>
        <a:off x="6055170" y="1620851"/>
        <a:ext cx="3616087" cy="1578914"/>
      </dsp:txXfrm>
    </dsp:sp>
    <dsp:sp modelId="{150FDA99-C239-4A33-916D-26FBE3AF8FD2}">
      <dsp:nvSpPr>
        <dsp:cNvPr id="0" name=""/>
        <dsp:cNvSpPr/>
      </dsp:nvSpPr>
      <dsp:spPr>
        <a:xfrm>
          <a:off x="3142913" y="410911"/>
          <a:ext cx="4794127" cy="4794127"/>
        </a:xfrm>
        <a:custGeom>
          <a:avLst/>
          <a:gdLst/>
          <a:ahLst/>
          <a:cxnLst/>
          <a:rect l="0" t="0" r="0" b="0"/>
          <a:pathLst>
            <a:path>
              <a:moveTo>
                <a:pt x="4745197" y="2878916"/>
              </a:moveTo>
              <a:arcTo wR="2397063" hR="2397063" stAng="695789" swAng="667543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C9762AB-0345-41F1-9047-7E48B945A74E}">
      <dsp:nvSpPr>
        <dsp:cNvPr id="0" name=""/>
        <dsp:cNvSpPr/>
      </dsp:nvSpPr>
      <dsp:spPr>
        <a:xfrm>
          <a:off x="6108566" y="3738245"/>
          <a:ext cx="2403268" cy="1477076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>
              <a:solidFill>
                <a:schemeClr val="tx2"/>
              </a:solidFill>
            </a:rPr>
            <a:t>Top Organisation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>
              <a:solidFill>
                <a:schemeClr val="accent1"/>
              </a:solidFill>
            </a:rPr>
            <a:t>Pas d’allongement de la durée d’études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Keine Verlängerung der Regelstudienzeit</a:t>
          </a:r>
        </a:p>
      </dsp:txBody>
      <dsp:txXfrm>
        <a:off x="6180671" y="3810350"/>
        <a:ext cx="2259058" cy="1332866"/>
      </dsp:txXfrm>
    </dsp:sp>
    <dsp:sp modelId="{D424AD5B-B878-4801-B80B-D49D04BA3AC7}">
      <dsp:nvSpPr>
        <dsp:cNvPr id="0" name=""/>
        <dsp:cNvSpPr/>
      </dsp:nvSpPr>
      <dsp:spPr>
        <a:xfrm>
          <a:off x="2973217" y="536105"/>
          <a:ext cx="4794127" cy="4794127"/>
        </a:xfrm>
        <a:custGeom>
          <a:avLst/>
          <a:gdLst/>
          <a:ahLst/>
          <a:cxnLst/>
          <a:rect l="0" t="0" r="0" b="0"/>
          <a:pathLst>
            <a:path>
              <a:moveTo>
                <a:pt x="3129083" y="4679619"/>
              </a:moveTo>
              <a:arcTo wR="2397063" hR="2397063" stAng="4333131" swAng="928128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F61C1193-09E7-4EF9-AE58-93A734096A07}">
      <dsp:nvSpPr>
        <dsp:cNvPr id="0" name=""/>
        <dsp:cNvSpPr/>
      </dsp:nvSpPr>
      <dsp:spPr>
        <a:xfrm>
          <a:off x="1976756" y="3561521"/>
          <a:ext cx="3483662" cy="190441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Encadrement</a:t>
          </a:r>
          <a:r>
            <a:rPr lang="de-DE" sz="1800" b="1" kern="1200" dirty="0">
              <a:solidFill>
                <a:schemeClr val="tx2"/>
              </a:solidFill>
            </a:rPr>
            <a:t> / Betreuung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kern="1200" noProof="0" dirty="0">
              <a:solidFill>
                <a:schemeClr val="accent1"/>
              </a:solidFill>
            </a:rPr>
            <a:t>Préparation ciblée et </a:t>
          </a:r>
          <a:r>
            <a:rPr lang="fr-FR" sz="1600" b="0" kern="1200" noProof="0" dirty="0" err="1">
              <a:solidFill>
                <a:schemeClr val="accent1"/>
              </a:solidFill>
            </a:rPr>
            <a:t>interlocuteur·trices</a:t>
          </a:r>
          <a:r>
            <a:rPr lang="fr-FR" sz="1600" b="0" kern="1200" noProof="0" dirty="0">
              <a:solidFill>
                <a:schemeClr val="accent1"/>
              </a:solidFill>
            </a:rPr>
            <a:t> </a:t>
          </a:r>
          <a:r>
            <a:rPr lang="fr-FR" sz="1600" b="0" kern="1200" noProof="0" dirty="0" err="1">
              <a:solidFill>
                <a:schemeClr val="accent1"/>
              </a:solidFill>
            </a:rPr>
            <a:t>personnel·les</a:t>
          </a:r>
          <a:r>
            <a:rPr lang="fr-FR" sz="1600" b="0" kern="1200" noProof="0" dirty="0">
              <a:solidFill>
                <a:schemeClr val="accent1"/>
              </a:solidFill>
            </a:rPr>
            <a:t> dans les deux pays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b="0" kern="1200" dirty="0">
              <a:solidFill>
                <a:schemeClr val="accent2"/>
              </a:solidFill>
            </a:rPr>
            <a:t>Gezielte Vorbereitung und persönliche Ansprechpersonen in beiden Ländern</a:t>
          </a:r>
        </a:p>
      </dsp:txBody>
      <dsp:txXfrm>
        <a:off x="2069722" y="3654487"/>
        <a:ext cx="3297730" cy="1718485"/>
      </dsp:txXfrm>
    </dsp:sp>
    <dsp:sp modelId="{5AD4D56A-9BDD-496B-8391-7ECE530B6ED7}">
      <dsp:nvSpPr>
        <dsp:cNvPr id="0" name=""/>
        <dsp:cNvSpPr/>
      </dsp:nvSpPr>
      <dsp:spPr>
        <a:xfrm>
          <a:off x="3129128" y="576755"/>
          <a:ext cx="4794127" cy="4794127"/>
        </a:xfrm>
        <a:custGeom>
          <a:avLst/>
          <a:gdLst/>
          <a:ahLst/>
          <a:cxnLst/>
          <a:rect l="0" t="0" r="0" b="0"/>
          <a:pathLst>
            <a:path>
              <a:moveTo>
                <a:pt x="71572" y="2978444"/>
              </a:moveTo>
              <a:arcTo wR="2397063" hR="2397063" stAng="9957814" swAng="919088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  <dsp:sp modelId="{31265F50-6117-4F15-8167-C36E6377825B}">
      <dsp:nvSpPr>
        <dsp:cNvPr id="0" name=""/>
        <dsp:cNvSpPr/>
      </dsp:nvSpPr>
      <dsp:spPr>
        <a:xfrm>
          <a:off x="1506292" y="1439141"/>
          <a:ext cx="3481815" cy="147454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tint val="81000"/>
              </a:scheme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noProof="0" dirty="0">
              <a:solidFill>
                <a:schemeClr val="tx2"/>
              </a:solidFill>
            </a:rPr>
            <a:t>1 année</a:t>
          </a:r>
          <a:r>
            <a:rPr lang="de-DE" sz="1800" b="1" kern="1200" dirty="0">
              <a:solidFill>
                <a:schemeClr val="tx2"/>
              </a:solidFill>
            </a:rPr>
            <a:t> / 1 Jahr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noProof="0" dirty="0">
              <a:solidFill>
                <a:schemeClr val="accent1"/>
              </a:solidFill>
            </a:rPr>
            <a:t>Au minimum passée à l’étranger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>
              <a:solidFill>
                <a:schemeClr val="accent2"/>
              </a:solidFill>
            </a:rPr>
            <a:t>Mindestens im Ausland</a:t>
          </a:r>
        </a:p>
      </dsp:txBody>
      <dsp:txXfrm>
        <a:off x="1578273" y="1511122"/>
        <a:ext cx="3337853" cy="1330581"/>
      </dsp:txXfrm>
    </dsp:sp>
    <dsp:sp modelId="{5F204080-90B0-4401-BA20-5CB230059800}">
      <dsp:nvSpPr>
        <dsp:cNvPr id="0" name=""/>
        <dsp:cNvSpPr/>
      </dsp:nvSpPr>
      <dsp:spPr>
        <a:xfrm>
          <a:off x="3129917" y="520034"/>
          <a:ext cx="4794127" cy="4794127"/>
        </a:xfrm>
        <a:custGeom>
          <a:avLst/>
          <a:gdLst/>
          <a:ahLst/>
          <a:cxnLst/>
          <a:rect l="0" t="0" r="0" b="0"/>
          <a:pathLst>
            <a:path>
              <a:moveTo>
                <a:pt x="516307" y="910904"/>
              </a:moveTo>
              <a:arcTo wR="2397063" hR="2397063" stAng="13098932" swAng="1478862"/>
            </a:path>
          </a:pathLst>
        </a:custGeom>
        <a:noFill/>
        <a:ln w="19050" cap="flat" cmpd="sng" algn="ctr">
          <a:prstDash val="solid"/>
          <a:miter lim="800000"/>
        </a:ln>
        <a:effectLst/>
      </dsp:spPr>
      <dsp:style>
        <a:lnRef idx="3">
          <a:schemeClr val="accent1"/>
        </a:lnRef>
        <a:fillRef idx="0">
          <a:schemeClr val="accent1"/>
        </a:fillRef>
        <a:effectRef idx="2">
          <a:schemeClr val="accent1"/>
        </a:effectRef>
        <a:fontRef idx="minor">
          <a:schemeClr val="tx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EE562-72F7-40F8-9206-215A18DFB7BB}" type="datetimeFigureOut">
              <a:rPr lang="de-DE" smtClean="0"/>
              <a:t>30.06.2026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548B07-3E74-4EA5-B975-D677F9F5DF7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9260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3F4CA-43AE-41C7-81A4-642B5E0B71C7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5347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mpressum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2914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0"/>
            <a:ext cx="6102513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2" t="9398" r="25300" b="6888"/>
          <a:stretch/>
        </p:blipFill>
        <p:spPr>
          <a:xfrm>
            <a:off x="1" y="1"/>
            <a:ext cx="6096000" cy="6858000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6639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4279"/>
            <a:ext cx="5255846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845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9312" y="5736959"/>
            <a:ext cx="5255448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415640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81E8AF53-4DD7-405A-A8C6-7082542B955B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722133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zwei Inhalte mit Beschriftung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EEC38D-675F-9BD3-C9B5-FE223BC9E55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8788" y="1192213"/>
            <a:ext cx="5476856" cy="44243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152" y="5640066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Inhalt Französisch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71152" y="5861784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2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Inhalt Deutsch</a:t>
            </a:r>
          </a:p>
        </p:txBody>
      </p:sp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10800467-3F2E-1742-30C8-F7CE3ABFC51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238435" y="1192212"/>
            <a:ext cx="5476855" cy="442424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4228B71E-DF5A-FC62-E63A-1F6EE74ECE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05351" y="5343162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293860-250F-BFC3-AB2F-A86033C5A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5E36B65-F116-11C5-F1BD-23F39FAA6E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67B4E07-15F6-7578-7094-54B3DBF482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8CA7206-058F-7E55-303B-8C9CFD88284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462443" y="5330286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349411441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6102512" y="-1"/>
            <a:ext cx="6089487" cy="6858001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0"/>
            <a:ext cx="6102513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2" t="9398" r="25300" b="6888"/>
          <a:stretch/>
        </p:blipFill>
        <p:spPr>
          <a:xfrm>
            <a:off x="1" y="1"/>
            <a:ext cx="6096000" cy="6858000"/>
          </a:xfrm>
          <a:prstGeom prst="rect">
            <a:avLst/>
          </a:prstGeom>
        </p:spPr>
      </p:pic>
      <p:sp>
        <p:nvSpPr>
          <p:cNvPr id="7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9846" y="2646639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Französisch</a:t>
            </a:r>
          </a:p>
        </p:txBody>
      </p:sp>
      <p:sp>
        <p:nvSpPr>
          <p:cNvPr id="8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29846" y="3854279"/>
            <a:ext cx="5255846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Französisch</a:t>
            </a: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429846" y="4528845"/>
            <a:ext cx="5255846" cy="1198277"/>
          </a:xfrm>
        </p:spPr>
        <p:txBody>
          <a:bodyPr/>
          <a:lstStyle>
            <a:lvl1pPr algn="r">
              <a:spcBef>
                <a:spcPts val="0"/>
              </a:spcBef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Titelzeile </a:t>
            </a:r>
          </a:p>
          <a:p>
            <a:pPr lvl="0"/>
            <a:r>
              <a:rPr lang="de-DE" dirty="0"/>
              <a:t>Deutsch</a:t>
            </a:r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439312" y="5736959"/>
            <a:ext cx="5255448" cy="313932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Untertitel Deutsch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21278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F3B922CE-90A7-B230-5C9C-79099A6ECE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55861" y="2643922"/>
            <a:ext cx="5281883" cy="1064623"/>
          </a:xfrm>
        </p:spPr>
        <p:txBody>
          <a:bodyPr/>
          <a:lstStyle>
            <a:lvl1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  <a:defRPr/>
            </a:lvl1pPr>
            <a:lvl2pPr>
              <a:buNone/>
              <a:defRPr/>
            </a:lvl2pPr>
          </a:lstStyle>
          <a:p>
            <a: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2000" b="1" spc="-1" dirty="0">
                <a:solidFill>
                  <a:schemeClr val="accent1"/>
                </a:solidFill>
                <a:latin typeface="+mn-lt"/>
                <a:ea typeface="+mn-ea"/>
              </a:rPr>
              <a:t>Votre </a:t>
            </a:r>
            <a:r>
              <a:rPr lang="fr-FR" sz="2000" b="1" spc="-1" dirty="0" err="1">
                <a:solidFill>
                  <a:schemeClr val="accent1"/>
                </a:solidFill>
                <a:latin typeface="+mn-lt"/>
                <a:ea typeface="+mn-ea"/>
              </a:rPr>
              <a:t>intervenant·e</a:t>
            </a:r>
            <a:r>
              <a:rPr lang="fr-FR" sz="2000" b="1" spc="-1" dirty="0">
                <a:solidFill>
                  <a:schemeClr val="accent1"/>
                </a:solidFill>
                <a:latin typeface="+mn-lt"/>
                <a:ea typeface="+mn-ea"/>
              </a:rPr>
              <a:t> :</a:t>
            </a:r>
          </a:p>
          <a:p>
            <a: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2000" spc="-1" dirty="0">
                <a:solidFill>
                  <a:schemeClr val="accent1"/>
                </a:solidFill>
                <a:latin typeface="+mn-lt"/>
                <a:ea typeface="+mn-ea"/>
              </a:rPr>
              <a:t>Fonction</a:t>
            </a:r>
          </a:p>
          <a:p>
            <a: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2000" spc="-1" dirty="0">
                <a:solidFill>
                  <a:schemeClr val="accent1"/>
                </a:solidFill>
                <a:latin typeface="+mn-lt"/>
                <a:ea typeface="+mn-ea"/>
              </a:rPr>
              <a:t>Université franco-allemande (UFA)</a:t>
            </a:r>
          </a:p>
          <a:p>
            <a:pPr lvl="1"/>
            <a:endParaRPr lang="de-DE" dirty="0"/>
          </a:p>
        </p:txBody>
      </p:sp>
      <p:sp>
        <p:nvSpPr>
          <p:cNvPr id="5" name="Rectangle 8"/>
          <p:cNvSpPr/>
          <p:nvPr userDrawn="1"/>
        </p:nvSpPr>
        <p:spPr>
          <a:xfrm>
            <a:off x="0" y="8319"/>
            <a:ext cx="4960189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4"/>
          </p:nvPr>
        </p:nvSpPr>
        <p:spPr>
          <a:xfrm>
            <a:off x="1090437" y="1496374"/>
            <a:ext cx="2779314" cy="3881889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Bild durch Klicken auf Symbol hinzufügen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A4FAF2B-02B7-EA61-D78B-009057B9ED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968" y="0"/>
            <a:ext cx="2935876" cy="1452282"/>
          </a:xfrm>
          <a:prstGeom prst="rect">
            <a:avLst/>
          </a:prstGeom>
        </p:spPr>
      </p:pic>
      <p:sp>
        <p:nvSpPr>
          <p:cNvPr id="4" name="PlaceHolder 2">
            <a:extLst>
              <a:ext uri="{FF2B5EF4-FFF2-40B4-BE49-F238E27FC236}">
                <a16:creationId xmlns:a16="http://schemas.microsoft.com/office/drawing/2014/main" id="{000C8151-CF23-1246-CF9E-F14BF8D89F2A}"/>
              </a:ext>
            </a:extLst>
          </p:cNvPr>
          <p:cNvSpPr txBox="1">
            <a:spLocks/>
          </p:cNvSpPr>
          <p:nvPr userDrawn="1"/>
        </p:nvSpPr>
        <p:spPr>
          <a:xfrm>
            <a:off x="5664487" y="4251334"/>
            <a:ext cx="5941430" cy="1126929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endParaRPr lang="de-DE" sz="20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56A27A14-9A5A-3E91-AB03-15F1D3CE91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55860" y="4313640"/>
            <a:ext cx="5281883" cy="1064623"/>
          </a:xfrm>
        </p:spPr>
        <p:txBody>
          <a:bodyPr/>
          <a:lstStyle>
            <a:lvl1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  <a:defRPr/>
            </a:lvl1pPr>
            <a:lvl2pPr>
              <a:buNone/>
              <a:defRPr/>
            </a:lvl2pPr>
          </a:lstStyle>
          <a:p>
            <a: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de-DE" sz="2000" b="1" spc="-1" dirty="0">
                <a:solidFill>
                  <a:schemeClr val="accent2"/>
                </a:solidFill>
                <a:latin typeface="+mn-lt"/>
                <a:ea typeface="+mn-ea"/>
              </a:rPr>
              <a:t>Ihr*e Referent*in:</a:t>
            </a:r>
          </a:p>
          <a:p>
            <a: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de-DE" sz="2000" spc="-1" dirty="0">
                <a:solidFill>
                  <a:schemeClr val="accent2"/>
                </a:solidFill>
                <a:latin typeface="+mn-lt"/>
                <a:ea typeface="+mn-ea"/>
              </a:rPr>
              <a:t>Funktion</a:t>
            </a:r>
          </a:p>
          <a:p>
            <a:pPr indent="0">
              <a:lnSpc>
                <a:spcPct val="8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de-DE" sz="2000" spc="-1" dirty="0">
                <a:solidFill>
                  <a:schemeClr val="accent2"/>
                </a:solidFill>
                <a:latin typeface="+mn-lt"/>
                <a:ea typeface="+mn-ea"/>
              </a:rPr>
              <a:t>Deutsch-Französischen Hochschule (DFH)</a:t>
            </a:r>
          </a:p>
        </p:txBody>
      </p:sp>
    </p:spTree>
    <p:extLst>
      <p:ext uri="{BB962C8B-B14F-4D97-AF65-F5344CB8AC3E}">
        <p14:creationId xmlns:p14="http://schemas.microsoft.com/office/powerpoint/2010/main" val="640768077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1" t="9398" r="-38" b="6888"/>
          <a:stretch>
            <a:fillRect/>
          </a:stretch>
        </p:blipFill>
        <p:spPr>
          <a:xfrm>
            <a:off x="1" y="1"/>
            <a:ext cx="8246852" cy="6858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3136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pressum leer - Bild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/>
          <p:nvPr userDrawn="1"/>
        </p:nvSpPr>
        <p:spPr>
          <a:xfrm>
            <a:off x="0" y="0"/>
            <a:ext cx="6090070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6558224" y="3506541"/>
            <a:ext cx="4075363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58224" y="2998122"/>
            <a:ext cx="4075363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90212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6" name="Bild 15"/>
          <p:cNvPicPr>
            <a:picLocks noChangeAspect="1"/>
          </p:cNvPicPr>
          <p:nvPr userDrawn="1"/>
        </p:nvPicPr>
        <p:blipFill rotWithShape="1">
          <a:blip r:embed="rId2"/>
          <a:srcRect l="2881" t="9398" r="-38" b="6888"/>
          <a:stretch>
            <a:fillRect/>
          </a:stretch>
        </p:blipFill>
        <p:spPr>
          <a:xfrm>
            <a:off x="1" y="1"/>
            <a:ext cx="8246852" cy="6858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1" y="34197"/>
            <a:ext cx="2935876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5546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Folie nur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DF150F34-963C-6B47-B141-BA9CEFEB4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62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berschrift mi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81E8AF53-4DD7-405A-A8C6-7082542B955B}" type="slidenum">
              <a:t>‹Nr.›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4CCF226-7D19-CB03-B7C0-D8FCA22EB8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CFDAE36-E90D-DD16-7AB2-BDF38B3BC8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zwei Inhalte mit Beschriftung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EEC38D-675F-9BD3-C9B5-FE223BC9E55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8788" y="1192213"/>
            <a:ext cx="5476856" cy="442436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71152" y="5640066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Inhalt Französisch</a:t>
            </a:r>
          </a:p>
        </p:txBody>
      </p:sp>
      <p:sp>
        <p:nvSpPr>
          <p:cNvPr id="18" name="Textplatzhalt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71152" y="5861784"/>
            <a:ext cx="11244138" cy="264688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accent2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Beschreibung Inhalt Deutsch</a:t>
            </a:r>
          </a:p>
        </p:txBody>
      </p:sp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10800467-3F2E-1742-30C8-F7CE3ABFC51E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238435" y="1192212"/>
            <a:ext cx="5476855" cy="442424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4228B71E-DF5A-FC62-E63A-1F6EE74ECE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05351" y="5343162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293860-250F-BFC3-AB2F-A86033C5A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5E36B65-F116-11C5-F1BD-23F39FAA6E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67B4E07-15F6-7578-7094-54B3DBF482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28CA7206-058F-7E55-303B-8C9CFD88284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462443" y="5330286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371034022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lie Bild und Bulletpoints zweispra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41EA9-40E2-3B2E-28F7-CD3D8353F15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7466" y="1378710"/>
            <a:ext cx="5557571" cy="479677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6198683" y="1387058"/>
            <a:ext cx="5531583" cy="297517"/>
          </a:xfrm>
        </p:spPr>
        <p:txBody>
          <a:bodyPr/>
          <a:lstStyle>
            <a:lvl1pPr>
              <a:defRPr sz="160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Titel Französisch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6204839" y="3915283"/>
            <a:ext cx="5525199" cy="289310"/>
          </a:xfrm>
        </p:spPr>
        <p:txBody>
          <a:bodyPr/>
          <a:lstStyle>
            <a:lvl1pPr>
              <a:defRPr sz="16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Titel Deutsch</a:t>
            </a:r>
          </a:p>
        </p:txBody>
      </p:sp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2584E142-D2CD-F065-E561-2B4DE3AB4A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7018" y="6351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F8231C7-71D0-41F5-A10E-F5A0BE5C431B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78D7BD7-D936-A9E4-7353-D3C1B51FD9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9524" y="338740"/>
            <a:ext cx="8684476" cy="343777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</a:t>
            </a:r>
            <a:r>
              <a:rPr lang="en-US" altLang="ko-KR" dirty="0" err="1"/>
              <a:t>Französisch</a:t>
            </a:r>
            <a:endParaRPr lang="en-US" altLang="ko-KR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2D74B6A-5DD0-BD79-0FFD-BE42C7C408A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9524" y="682518"/>
            <a:ext cx="8684476" cy="338554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indent="0" algn="l">
              <a:lnSpc>
                <a:spcPct val="80000"/>
              </a:lnSpc>
              <a:buNone/>
              <a:defRPr sz="2000" b="1" baseline="0">
                <a:solidFill>
                  <a:schemeClr val="accent2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 err="1"/>
              <a:t>Überschrift</a:t>
            </a:r>
            <a:r>
              <a:rPr lang="en-US" altLang="ko-KR" dirty="0"/>
              <a:t> Deutsch</a:t>
            </a:r>
          </a:p>
        </p:txBody>
      </p:sp>
      <p:sp>
        <p:nvSpPr>
          <p:cNvPr id="6" name="Textplatzhalter 24">
            <a:extLst>
              <a:ext uri="{FF2B5EF4-FFF2-40B4-BE49-F238E27FC236}">
                <a16:creationId xmlns:a16="http://schemas.microsoft.com/office/drawing/2014/main" id="{115150C7-580E-221B-5CE0-9457523EFE3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196796" y="1697421"/>
            <a:ext cx="5525060" cy="1942926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B4CC619A-500A-F3E5-A953-E76D9BF0750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04978" y="4224439"/>
            <a:ext cx="5525060" cy="1942926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E266A644-13FE-E10D-CDC6-6569AF69B2B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84743" y="5902677"/>
            <a:ext cx="1230294" cy="264688"/>
          </a:xfrm>
        </p:spPr>
        <p:txBody>
          <a:bodyPr/>
          <a:lstStyle>
            <a:lvl1pPr marL="0" marR="0" indent="0" algn="r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 sz="1400" i="0" baseline="0">
                <a:solidFill>
                  <a:schemeClr val="bg1"/>
                </a:solidFill>
              </a:defRPr>
            </a:lvl1pPr>
            <a:lvl2pPr marL="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Arial"/>
              <a:buChar char="•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288000" marR="0" indent="-108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65000"/>
              <a:buFont typeface="Wingdings" charset="2"/>
              <a:buChar char="§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50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684000" marR="0" indent="-144000" algn="l" defTabSz="914377" rtl="0" eaLnBrk="1" fontAlgn="auto" latinLnBrk="0" hangingPunct="1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Tx/>
              <a:buSzPct val="85000"/>
              <a:buFont typeface="Symbol" charset="2"/>
              <a:buChar char="-"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marL="0" marR="0" lvl="0" indent="0" algn="l" defTabSz="914377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lang="de-DE" dirty="0"/>
              <a:t>© DFH-UFA</a:t>
            </a:r>
          </a:p>
        </p:txBody>
      </p:sp>
    </p:spTree>
    <p:extLst>
      <p:ext uri="{BB962C8B-B14F-4D97-AF65-F5344CB8AC3E}">
        <p14:creationId xmlns:p14="http://schemas.microsoft.com/office/powerpoint/2010/main" val="234468442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w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wmf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wmf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8"/>
          <p:cNvSpPr/>
          <p:nvPr/>
        </p:nvSpPr>
        <p:spPr>
          <a:xfrm>
            <a:off x="0" y="0"/>
            <a:ext cx="6086880" cy="685476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60" name="Bild 11"/>
          <p:cNvPicPr/>
          <p:nvPr/>
        </p:nvPicPr>
        <p:blipFill>
          <a:blip r:embed="rId5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7" r:id="rId2"/>
    <p:sldLayoutId id="214748370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Bild 17"/>
          <p:cNvPicPr/>
          <p:nvPr/>
        </p:nvPicPr>
        <p:blipFill>
          <a:blip r:embed="rId4"/>
          <a:srcRect l="-2496" t="9397" r="30683" b="6888"/>
          <a:stretch/>
        </p:blipFill>
        <p:spPr>
          <a:xfrm>
            <a:off x="0" y="0"/>
            <a:ext cx="6092280" cy="6854760"/>
          </a:xfrm>
          <a:prstGeom prst="rect">
            <a:avLst/>
          </a:prstGeom>
          <a:ln w="0">
            <a:noFill/>
          </a:ln>
        </p:spPr>
      </p:pic>
      <p:pic>
        <p:nvPicPr>
          <p:cNvPr id="87" name="Bild 12"/>
          <p:cNvPicPr/>
          <p:nvPr/>
        </p:nvPicPr>
        <p:blipFill>
          <a:blip r:embed="rId5"/>
          <a:stretch/>
        </p:blipFill>
        <p:spPr>
          <a:xfrm>
            <a:off x="457560" y="32076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1"/>
          <p:cNvPicPr/>
          <p:nvPr/>
        </p:nvPicPr>
        <p:blipFill>
          <a:blip r:embed="rId5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100" name="PlaceHolder 1"/>
          <p:cNvSpPr>
            <a:spLocks noGrp="1"/>
          </p:cNvSpPr>
          <p:nvPr>
            <p:ph type="ftr" idx="17"/>
          </p:nvPr>
        </p:nvSpPr>
        <p:spPr>
          <a:xfrm>
            <a:off x="4165560" y="6356520"/>
            <a:ext cx="385740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101" name="PlaceHolder 2"/>
          <p:cNvSpPr>
            <a:spLocks noGrp="1"/>
          </p:cNvSpPr>
          <p:nvPr>
            <p:ph type="sldNum" idx="18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06A966B-B816-405B-9C9D-731C5E2CAE64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dt" idx="19"/>
          </p:nvPr>
        </p:nvSpPr>
        <p:spPr>
          <a:xfrm>
            <a:off x="60948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10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10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701" r:id="rId2"/>
    <p:sldLayoutId id="214748370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"/>
          <p:cNvSpPr/>
          <p:nvPr/>
        </p:nvSpPr>
        <p:spPr>
          <a:xfrm>
            <a:off x="0" y="0"/>
            <a:ext cx="6099120" cy="6854760"/>
          </a:xfrm>
          <a:prstGeom prst="rect">
            <a:avLst/>
          </a:prstGeom>
          <a:solidFill>
            <a:srgbClr val="009C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Arial"/>
              <a:ea typeface="Arial Unicode MS"/>
            </a:endParaRPr>
          </a:p>
        </p:txBody>
      </p:sp>
      <p:pic>
        <p:nvPicPr>
          <p:cNvPr id="83" name="Bild 15"/>
          <p:cNvPicPr/>
          <p:nvPr/>
        </p:nvPicPr>
        <p:blipFill>
          <a:blip r:embed="rId4"/>
          <a:srcRect l="2883" t="9397" r="25301" b="6888"/>
          <a:stretch/>
        </p:blipFill>
        <p:spPr>
          <a:xfrm>
            <a:off x="0" y="0"/>
            <a:ext cx="6092640" cy="6854760"/>
          </a:xfrm>
          <a:prstGeom prst="rect">
            <a:avLst/>
          </a:prstGeom>
          <a:ln w="0">
            <a:noFill/>
          </a:ln>
        </p:spPr>
      </p:pic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1346252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Bild 11"/>
          <p:cNvPicPr/>
          <p:nvPr/>
        </p:nvPicPr>
        <p:blipFill>
          <a:blip r:embed="rId7"/>
          <a:stretch/>
        </p:blipFill>
        <p:spPr>
          <a:xfrm>
            <a:off x="9731880" y="321840"/>
            <a:ext cx="1995120" cy="660240"/>
          </a:xfrm>
          <a:prstGeom prst="rect">
            <a:avLst/>
          </a:prstGeom>
          <a:ln w="0">
            <a:noFill/>
          </a:ln>
        </p:spPr>
      </p:pic>
      <p:sp>
        <p:nvSpPr>
          <p:cNvPr id="100" name="PlaceHolder 1"/>
          <p:cNvSpPr>
            <a:spLocks noGrp="1"/>
          </p:cNvSpPr>
          <p:nvPr>
            <p:ph type="ftr" idx="17"/>
          </p:nvPr>
        </p:nvSpPr>
        <p:spPr>
          <a:xfrm>
            <a:off x="4165560" y="6356520"/>
            <a:ext cx="385740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&lt;Fußzeile&gt;</a:t>
            </a:r>
          </a:p>
        </p:txBody>
      </p:sp>
      <p:sp>
        <p:nvSpPr>
          <p:cNvPr id="101" name="PlaceHolder 2"/>
          <p:cNvSpPr>
            <a:spLocks noGrp="1"/>
          </p:cNvSpPr>
          <p:nvPr>
            <p:ph type="sldNum" idx="18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06A966B-B816-405B-9C9D-731C5E2CAE64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‹Nr.›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dt" idx="19"/>
          </p:nvPr>
        </p:nvSpPr>
        <p:spPr>
          <a:xfrm>
            <a:off x="60948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de-DE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de-DE" sz="1400" b="0" strike="noStrike" spc="-1">
                <a:solidFill>
                  <a:srgbClr val="000000"/>
                </a:solidFill>
                <a:latin typeface="Times New Roman"/>
              </a:rPr>
              <a:t>&lt;Datum/Uhrzeit&gt;</a:t>
            </a:r>
          </a:p>
        </p:txBody>
      </p:sp>
      <p:sp>
        <p:nvSpPr>
          <p:cNvPr id="10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de-DE" sz="44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10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8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4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775275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5" r:id="rId2"/>
    <p:sldLayoutId id="2147483696" r:id="rId3"/>
    <p:sldLayoutId id="2147483697" r:id="rId4"/>
    <p:sldLayoutId id="2147483698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emf"/><Relationship Id="rId7" Type="http://schemas.openxmlformats.org/officeDocument/2006/relationships/hyperlink" Target="http://www.dfh-ufa.org/" TargetMode="External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dfh-ufa.org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0D7C21F-F167-4BCE-5E82-D50AC49591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2" b="12823"/>
          <a:stretch>
            <a:fillRect/>
          </a:stretch>
        </p:blipFill>
        <p:spPr>
          <a:xfrm>
            <a:off x="0" y="0"/>
            <a:ext cx="12194744" cy="6858000"/>
          </a:xfrm>
          <a:prstGeom prst="rect">
            <a:avLst/>
          </a:prstGeom>
        </p:spPr>
      </p:pic>
      <p:sp>
        <p:nvSpPr>
          <p:cNvPr id="112" name="PlaceHolder 1"/>
          <p:cNvSpPr>
            <a:spLocks noGrp="1"/>
          </p:cNvSpPr>
          <p:nvPr>
            <p:ph idx="4294967295"/>
          </p:nvPr>
        </p:nvSpPr>
        <p:spPr>
          <a:xfrm>
            <a:off x="4031226" y="4244400"/>
            <a:ext cx="7548174" cy="6112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tIns="72000" rIns="72000" bIns="0" anchor="ctr">
            <a:noAutofit/>
          </a:bodyPr>
          <a:lstStyle/>
          <a:p>
            <a:pPr marL="0" indent="0" algn="ctr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4400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L’Université franco-allemande </a:t>
            </a:r>
            <a:endParaRPr lang="de-DE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idx="4294967295"/>
          </p:nvPr>
        </p:nvSpPr>
        <p:spPr>
          <a:xfrm>
            <a:off x="7016760" y="4910040"/>
            <a:ext cx="4562280" cy="2548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txBody>
          <a:bodyPr lIns="72000" tIns="36000" rIns="72000" bIns="0" anchor="ctr">
            <a:noAutofit/>
          </a:bodyPr>
          <a:lstStyle/>
          <a:p>
            <a:pPr marL="0" indent="0" algn="ctr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fr-FR" sz="18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Un cursus – deux</a:t>
            </a:r>
            <a:r>
              <a:rPr lang="fr-FR" sz="1800" b="0" strike="noStrike" spc="-1" baseline="30000" dirty="0">
                <a:solidFill>
                  <a:srgbClr val="FFFFFF"/>
                </a:solidFill>
                <a:latin typeface="Arial"/>
                <a:ea typeface="Arial Unicode MS"/>
              </a:rPr>
              <a:t> </a:t>
            </a:r>
            <a:r>
              <a:rPr lang="fr-FR" sz="18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pays</a:t>
            </a:r>
            <a:r>
              <a:rPr lang="de-DE" sz="1800" b="0" strike="noStrike" spc="-1" baseline="30000" dirty="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r>
              <a:rPr lang="fr-FR" sz="18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 – deux diplômes</a:t>
            </a:r>
            <a:r>
              <a:rPr lang="de-DE" sz="1800" b="0" strike="noStrike" spc="-1" baseline="30000" dirty="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idx="4294967295"/>
          </p:nvPr>
        </p:nvSpPr>
        <p:spPr>
          <a:xfrm>
            <a:off x="1789470" y="5456160"/>
            <a:ext cx="9789569" cy="611280"/>
          </a:xfrm>
          <a:prstGeom prst="rect">
            <a:avLst/>
          </a:prstGeom>
          <a:solidFill>
            <a:schemeClr val="accent2"/>
          </a:solidFill>
          <a:ln w="12600">
            <a:noFill/>
          </a:ln>
        </p:spPr>
        <p:txBody>
          <a:bodyPr lIns="72000" tIns="72000" rIns="72000" bIns="0" anchor="ctr">
            <a:noAutofit/>
          </a:bodyPr>
          <a:lstStyle/>
          <a:p>
            <a:pPr marL="0" indent="0" algn="ctr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44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Die Deutsch-Französische Hochschule</a:t>
            </a:r>
            <a:endParaRPr lang="de-DE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idx="4294967295"/>
          </p:nvPr>
        </p:nvSpPr>
        <p:spPr>
          <a:xfrm>
            <a:off x="6451560" y="6124320"/>
            <a:ext cx="5127480" cy="254880"/>
          </a:xfrm>
          <a:prstGeom prst="rect">
            <a:avLst/>
          </a:prstGeom>
          <a:solidFill>
            <a:schemeClr val="accent2"/>
          </a:solidFill>
          <a:ln w="12600">
            <a:noFill/>
          </a:ln>
        </p:spPr>
        <p:txBody>
          <a:bodyPr lIns="72000" tIns="36000" rIns="72000" bIns="0" anchor="t">
            <a:noAutofit/>
          </a:bodyPr>
          <a:lstStyle/>
          <a:p>
            <a:pPr marL="0" indent="0" algn="ctr" defTabSz="914400">
              <a:lnSpc>
                <a:spcPct val="8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de-DE" sz="18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Ein Studium – Zwei Länder</a:t>
            </a:r>
            <a:r>
              <a:rPr lang="de-DE" sz="1800" b="0" strike="noStrike" spc="-1" baseline="30000" dirty="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r>
              <a:rPr lang="de-DE" sz="18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 – Zwei Zeugnisse</a:t>
            </a:r>
            <a:r>
              <a:rPr lang="de-DE" sz="1800" b="0" strike="noStrike" spc="-1" baseline="30000" dirty="0">
                <a:solidFill>
                  <a:srgbClr val="FFFFFF"/>
                </a:solidFill>
                <a:latin typeface="Arial"/>
                <a:ea typeface="Arial Unicode MS"/>
              </a:rPr>
              <a:t>(+)</a:t>
            </a:r>
            <a:r>
              <a:rPr lang="de-DE" sz="1800" b="0" strike="noStrike" spc="-1" dirty="0">
                <a:solidFill>
                  <a:srgbClr val="FFFFFF"/>
                </a:solidFill>
                <a:latin typeface="Arial"/>
                <a:ea typeface="Arial Unicode MS"/>
              </a:rPr>
              <a:t> 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9946BB91-090C-0D21-E2F9-7A4A47B2D8D9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D26DA-4288-179E-0D9A-1097D33B0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FF6649B-3BF0-BD1A-C090-83FD57A45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095" y="0"/>
            <a:ext cx="6089905" cy="6858000"/>
          </a:xfrm>
          <a:prstGeom prst="rect">
            <a:avLst/>
          </a:prstGeom>
        </p:spPr>
      </p:pic>
      <p:sp>
        <p:nvSpPr>
          <p:cNvPr id="172" name="PlaceHolder 1">
            <a:extLst>
              <a:ext uri="{FF2B5EF4-FFF2-40B4-BE49-F238E27FC236}">
                <a16:creationId xmlns:a16="http://schemas.microsoft.com/office/drawing/2014/main" id="{14CFBEAB-2C82-BF63-4616-4B13DD5070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4968" y="2646639"/>
            <a:ext cx="5390724" cy="1198277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Pourquoi des études franco-allemandes 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0586C0-2032-DE2C-6856-186123AD56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e-DE" spc="-1" dirty="0">
                <a:solidFill>
                  <a:schemeClr val="lt1"/>
                </a:solidFill>
              </a:rPr>
              <a:t>Warum deutsch-französisch studieren?</a:t>
            </a:r>
          </a:p>
          <a:p>
            <a:endParaRPr lang="de-DE" dirty="0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0C7BCE1E-ED24-2D81-3BCA-77AF097B9442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F055A32-7DB3-DB5C-1523-657735C8C63E}"/>
              </a:ext>
            </a:extLst>
          </p:cNvPr>
          <p:cNvSpPr txBox="1">
            <a:spLocks/>
          </p:cNvSpPr>
          <p:nvPr/>
        </p:nvSpPr>
        <p:spPr>
          <a:xfrm>
            <a:off x="6666939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</p:spTree>
    <p:extLst>
      <p:ext uri="{BB962C8B-B14F-4D97-AF65-F5344CB8AC3E}">
        <p14:creationId xmlns:p14="http://schemas.microsoft.com/office/powerpoint/2010/main" val="85842854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uppieren 13"/>
          <p:cNvGrpSpPr/>
          <p:nvPr/>
        </p:nvGrpSpPr>
        <p:grpSpPr>
          <a:xfrm>
            <a:off x="0" y="2287440"/>
            <a:ext cx="3602520" cy="4065840"/>
            <a:chOff x="0" y="2287440"/>
            <a:chExt cx="3602520" cy="4065840"/>
          </a:xfrm>
        </p:grpSpPr>
        <p:pic>
          <p:nvPicPr>
            <p:cNvPr id="192" name="Grafik 12"/>
            <p:cNvPicPr/>
            <p:nvPr/>
          </p:nvPicPr>
          <p:blipFill>
            <a:blip r:embed="rId2"/>
            <a:stretch/>
          </p:blipFill>
          <p:spPr>
            <a:xfrm flipH="1">
              <a:off x="149040" y="2287440"/>
              <a:ext cx="2508120" cy="4065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3" name="Grafik 11"/>
            <p:cNvPicPr/>
            <p:nvPr/>
          </p:nvPicPr>
          <p:blipFill>
            <a:blip r:embed="rId3"/>
            <a:srcRect t="7071" b="23839"/>
            <a:stretch/>
          </p:blipFill>
          <p:spPr>
            <a:xfrm>
              <a:off x="0" y="4194360"/>
              <a:ext cx="3602520" cy="21585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87" name="Rechteck 9"/>
          <p:cNvSpPr/>
          <p:nvPr/>
        </p:nvSpPr>
        <p:spPr>
          <a:xfrm>
            <a:off x="0" y="0"/>
            <a:ext cx="12221640" cy="6854760"/>
          </a:xfrm>
          <a:prstGeom prst="rect">
            <a:avLst/>
          </a:prstGeom>
          <a:solidFill>
            <a:srgbClr val="FFFFFF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lIns="90000" tIns="45000" rIns="90000" bIns="45000" numCol="1" spcCol="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de-DE" sz="1800" b="0" strike="noStrike" spc="-1">
              <a:solidFill>
                <a:schemeClr val="dk1"/>
              </a:solidFill>
              <a:latin typeface="Arial"/>
              <a:ea typeface="Arial Unicode MS"/>
            </a:endParaRPr>
          </a:p>
        </p:txBody>
      </p: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643180802"/>
              </p:ext>
            </p:extLst>
          </p:nvPr>
        </p:nvGraphicFramePr>
        <p:xfrm>
          <a:off x="982440" y="964440"/>
          <a:ext cx="11206440" cy="5623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1F9E81F-83FB-B11B-38BE-54DAC4BE1F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524" y="338740"/>
            <a:ext cx="8684476" cy="246221"/>
          </a:xfrm>
        </p:spPr>
        <p:txBody>
          <a:bodyPr/>
          <a:lstStyle/>
          <a:p>
            <a:r>
              <a:rPr lang="fr-FR" spc="-1" dirty="0"/>
              <a:t>Vos avantages en un coup d'œil</a:t>
            </a:r>
            <a:endParaRPr lang="de-DE" b="0" spc="-1" dirty="0">
              <a:solidFill>
                <a:srgbClr val="000000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132120D-3BD1-8367-24F9-508D5DE729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9524" y="682518"/>
            <a:ext cx="8684476" cy="246221"/>
          </a:xfrm>
        </p:spPr>
        <p:txBody>
          <a:bodyPr/>
          <a:lstStyle/>
          <a:p>
            <a:r>
              <a:rPr lang="de-DE" spc="-1" dirty="0"/>
              <a:t>Eure Vorteile auf einen Blick</a:t>
            </a:r>
            <a:endParaRPr lang="de-DE" b="0" spc="-1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9">
            <a:extLst>
              <a:ext uri="{FF2B5EF4-FFF2-40B4-BE49-F238E27FC236}">
                <a16:creationId xmlns:a16="http://schemas.microsoft.com/office/drawing/2014/main" id="{80B430ED-E900-82BD-88BA-518AA4418A1A}"/>
              </a:ext>
            </a:extLst>
          </p:cNvPr>
          <p:cNvSpPr/>
          <p:nvPr/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31D0369E-9826-49A3-A4C0-968278446CB5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11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spd="slow" advTm="5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2"/>
          <p:cNvSpPr>
            <a:spLocks noGrp="1"/>
          </p:cNvSpPr>
          <p:nvPr>
            <p:ph type="sldNum" idx="18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21607BC-6171-4DAB-9374-0A0D17E5E3FA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12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96" name="Gruppieren 33"/>
          <p:cNvGrpSpPr/>
          <p:nvPr/>
        </p:nvGrpSpPr>
        <p:grpSpPr>
          <a:xfrm>
            <a:off x="5738340" y="1671451"/>
            <a:ext cx="715320" cy="3830760"/>
            <a:chOff x="5803920" y="1674000"/>
            <a:chExt cx="715320" cy="3830760"/>
          </a:xfrm>
        </p:grpSpPr>
        <p:pic>
          <p:nvPicPr>
            <p:cNvPr id="197" name="Grafik 12"/>
            <p:cNvPicPr/>
            <p:nvPr/>
          </p:nvPicPr>
          <p:blipFill>
            <a:blip r:embed="rId2"/>
            <a:stretch/>
          </p:blipFill>
          <p:spPr>
            <a:xfrm>
              <a:off x="5803920" y="1674000"/>
              <a:ext cx="693720" cy="616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8" name="Grafik 13"/>
            <p:cNvPicPr/>
            <p:nvPr/>
          </p:nvPicPr>
          <p:blipFill>
            <a:blip r:embed="rId3"/>
            <a:stretch/>
          </p:blipFill>
          <p:spPr>
            <a:xfrm>
              <a:off x="5814720" y="2745720"/>
              <a:ext cx="693720" cy="616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9" name="Grafik 10"/>
            <p:cNvPicPr/>
            <p:nvPr/>
          </p:nvPicPr>
          <p:blipFill>
            <a:blip r:embed="rId4"/>
            <a:stretch/>
          </p:blipFill>
          <p:spPr>
            <a:xfrm>
              <a:off x="5825520" y="3817080"/>
              <a:ext cx="693720" cy="616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0" name="Grafik 14"/>
            <p:cNvPicPr/>
            <p:nvPr/>
          </p:nvPicPr>
          <p:blipFill>
            <a:blip r:embed="rId5"/>
            <a:stretch/>
          </p:blipFill>
          <p:spPr>
            <a:xfrm>
              <a:off x="5803920" y="4888800"/>
              <a:ext cx="696240" cy="6159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62C80BD-4AD8-4040-9866-FA8D9E838A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9524" y="682518"/>
            <a:ext cx="8684476" cy="246221"/>
          </a:xfrm>
        </p:spPr>
        <p:txBody>
          <a:bodyPr/>
          <a:lstStyle/>
          <a:p>
            <a:r>
              <a:rPr lang="de-DE" dirty="0"/>
              <a:t>Unsere Zusatzangebote</a:t>
            </a:r>
          </a:p>
        </p:txBody>
      </p:sp>
      <p:sp>
        <p:nvSpPr>
          <p:cNvPr id="201" name="Text Box 6"/>
          <p:cNvSpPr/>
          <p:nvPr/>
        </p:nvSpPr>
        <p:spPr>
          <a:xfrm>
            <a:off x="6692040" y="1570320"/>
            <a:ext cx="4832640" cy="399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600" b="1" strike="noStrike" spc="-1" dirty="0">
                <a:solidFill>
                  <a:srgbClr val="827360"/>
                </a:solidFill>
                <a:latin typeface="Arial"/>
                <a:ea typeface="MS PGothic"/>
              </a:rPr>
              <a:t>Interkulturelle</a:t>
            </a:r>
            <a:r>
              <a:rPr lang="fr-FR" sz="1600" b="1" strike="noStrike" spc="-1" dirty="0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lang="de-DE" sz="1600" b="1" strike="noStrike" spc="-1" dirty="0">
                <a:solidFill>
                  <a:srgbClr val="827360"/>
                </a:solidFill>
                <a:latin typeface="Arial"/>
                <a:ea typeface="MS PGothic"/>
              </a:rPr>
              <a:t>Workshops</a:t>
            </a:r>
            <a:r>
              <a:rPr lang="fr-FR" sz="1600" b="1" strike="noStrike" spc="-1" dirty="0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lang="de-DE" sz="1600" b="0" strike="noStrike" spc="-1" dirty="0">
                <a:solidFill>
                  <a:srgbClr val="827360"/>
                </a:solidFill>
                <a:latin typeface="Arial"/>
                <a:ea typeface="MS PGothic"/>
              </a:rPr>
              <a:t>ideale Vorbereitung auf die Arbeitssuche auf dem internationalen Arbeitsmarkt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600" b="1" strike="noStrike" spc="-1" dirty="0">
                <a:solidFill>
                  <a:srgbClr val="827360"/>
                </a:solidFill>
                <a:latin typeface="Arial"/>
                <a:ea typeface="MS PGothic"/>
              </a:rPr>
              <a:t>Exzellenz- und Dissertationspreise</a:t>
            </a:r>
            <a:r>
              <a:rPr lang="fr-FR" sz="1600" b="0" strike="noStrike" spc="-1" dirty="0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lang="de-DE" sz="1600" b="0" strike="noStrike" spc="-1" dirty="0">
                <a:solidFill>
                  <a:srgbClr val="827360"/>
                </a:solidFill>
                <a:latin typeface="Arial"/>
                <a:ea typeface="MS PGothic"/>
              </a:rPr>
              <a:t>Auszeichnung</a:t>
            </a:r>
            <a:r>
              <a:rPr lang="fr-FR" sz="1600" b="0" strike="noStrike" spc="-1" dirty="0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lang="de-DE" sz="1600" b="0" strike="noStrike" spc="-1" dirty="0">
                <a:solidFill>
                  <a:srgbClr val="827360"/>
                </a:solidFill>
                <a:latin typeface="Arial"/>
                <a:ea typeface="MS PGothic"/>
              </a:rPr>
              <a:t>von Absolvent*innen, die fachliche und interkulturelle Exzellenz bewiesen haben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600" b="1" strike="noStrike" spc="-1" dirty="0">
                <a:solidFill>
                  <a:srgbClr val="827360"/>
                </a:solidFill>
                <a:latin typeface="Arial"/>
                <a:ea typeface="MS PGothic"/>
              </a:rPr>
              <a:t>Wirtschaftskontakte</a:t>
            </a:r>
            <a:r>
              <a:rPr lang="fr-FR" sz="1600" b="0" strike="noStrike" spc="-1" dirty="0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lang="de-DE" sz="1600" b="0" strike="noStrike" spc="-1" dirty="0">
                <a:solidFill>
                  <a:srgbClr val="827360"/>
                </a:solidFill>
                <a:latin typeface="Arial"/>
                <a:ea typeface="MS PGothic"/>
              </a:rPr>
              <a:t>Kooperationen mit diversen Wirtschaftsakteuren, gemeinsame Veranstaltungen, Finanzierung von Stipendien, Weiterleitung relevanter Stellenangebote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600" b="1" strike="noStrike" spc="-1" dirty="0">
                <a:solidFill>
                  <a:srgbClr val="827360"/>
                </a:solidFill>
                <a:latin typeface="Arial"/>
                <a:ea typeface="MS PGothic"/>
              </a:rPr>
              <a:t>Alumni-Netzwerke</a:t>
            </a:r>
            <a:r>
              <a:rPr lang="fr-FR" sz="1600" b="0" strike="noStrike" spc="-1" dirty="0">
                <a:solidFill>
                  <a:srgbClr val="827360"/>
                </a:solidFill>
                <a:latin typeface="Arial"/>
                <a:ea typeface="MS PGothic"/>
              </a:rPr>
              <a:t>: </a:t>
            </a:r>
            <a:r>
              <a:rPr lang="de-DE" sz="1600" b="0" strike="noStrike" spc="-1" dirty="0">
                <a:solidFill>
                  <a:srgbClr val="827360"/>
                </a:solidFill>
                <a:latin typeface="Arial"/>
                <a:ea typeface="MS PGothic"/>
              </a:rPr>
              <a:t>finanzielle</a:t>
            </a:r>
            <a:r>
              <a:rPr lang="fr-FR" sz="1600" b="0" strike="noStrike" spc="-1" dirty="0">
                <a:solidFill>
                  <a:srgbClr val="827360"/>
                </a:solidFill>
                <a:latin typeface="Arial"/>
                <a:ea typeface="MS PGothic"/>
              </a:rPr>
              <a:t> </a:t>
            </a:r>
            <a:r>
              <a:rPr lang="de-DE" sz="1600" b="0" strike="noStrike" spc="-1" dirty="0">
                <a:solidFill>
                  <a:srgbClr val="827360"/>
                </a:solidFill>
                <a:latin typeface="Arial"/>
                <a:ea typeface="MS PGothic"/>
              </a:rPr>
              <a:t>und inhaltliche Förderung von Alumni-Vereinen, breites Netzwerk fächerübergreifender Kontakte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Text Box 5"/>
          <p:cNvSpPr/>
          <p:nvPr/>
        </p:nvSpPr>
        <p:spPr>
          <a:xfrm>
            <a:off x="459524" y="1569804"/>
            <a:ext cx="5147640" cy="40340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009FE3"/>
                </a:solidFill>
                <a:latin typeface="Arial"/>
                <a:ea typeface="MS PGothic"/>
              </a:rPr>
              <a:t>Ateliers interculturels : </a:t>
            </a:r>
            <a:r>
              <a:rPr lang="fr-FR" sz="1600" b="0" strike="noStrike" spc="-1" dirty="0">
                <a:solidFill>
                  <a:srgbClr val="009FE3"/>
                </a:solidFill>
                <a:latin typeface="Arial"/>
                <a:ea typeface="MS PGothic"/>
              </a:rPr>
              <a:t>préparation idéale pour la recherche d’emploi sur le marché du travail international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009FE3"/>
                </a:solidFill>
                <a:latin typeface="Arial"/>
                <a:ea typeface="MS PGothic"/>
              </a:rPr>
              <a:t>Prix d’Excellence et Prix de la Meilleure Thèse : </a:t>
            </a:r>
            <a:r>
              <a:rPr lang="fr-FR" sz="1600" b="0" strike="noStrike" spc="-1" dirty="0">
                <a:solidFill>
                  <a:srgbClr val="009FE3"/>
                </a:solidFill>
                <a:latin typeface="Arial"/>
                <a:ea typeface="MS PGothic"/>
              </a:rPr>
              <a:t>récompense pour les </a:t>
            </a:r>
            <a:r>
              <a:rPr lang="fr-FR" sz="1600" b="0" strike="noStrike" spc="-1" dirty="0" err="1">
                <a:solidFill>
                  <a:srgbClr val="009FE3"/>
                </a:solidFill>
                <a:latin typeface="Arial"/>
                <a:ea typeface="MS PGothic"/>
              </a:rPr>
              <a:t>diplômé</a:t>
            </a:r>
            <a:r>
              <a:rPr lang="fr-FR" sz="1600" spc="-1" dirty="0" err="1">
                <a:solidFill>
                  <a:srgbClr val="009FE3"/>
                </a:solidFill>
                <a:latin typeface="Arial"/>
                <a:ea typeface="MS PGothic"/>
              </a:rPr>
              <a:t>·</a:t>
            </a:r>
            <a:r>
              <a:rPr lang="fr-FR" sz="1600" b="0" strike="noStrike" spc="-1" dirty="0" err="1">
                <a:solidFill>
                  <a:srgbClr val="009FE3"/>
                </a:solidFill>
                <a:latin typeface="Arial"/>
                <a:ea typeface="MS PGothic"/>
              </a:rPr>
              <a:t>es</a:t>
            </a:r>
            <a:r>
              <a:rPr lang="fr-FR" sz="1600" b="0" strike="noStrike" spc="-1" dirty="0">
                <a:solidFill>
                  <a:srgbClr val="009FE3"/>
                </a:solidFill>
                <a:latin typeface="Arial"/>
                <a:ea typeface="MS PGothic"/>
              </a:rPr>
              <a:t> ayant démontré leur excellence aux niveaux scientifique et interculturel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009FE3"/>
                </a:solidFill>
                <a:latin typeface="Arial"/>
                <a:ea typeface="MS PGothic"/>
              </a:rPr>
              <a:t>Relations entreprises : </a:t>
            </a:r>
            <a:r>
              <a:rPr lang="fr-FR" sz="1600" b="0" strike="noStrike" spc="-1" dirty="0">
                <a:solidFill>
                  <a:srgbClr val="009FE3"/>
                </a:solidFill>
                <a:latin typeface="Arial"/>
                <a:ea typeface="MS PGothic"/>
              </a:rPr>
              <a:t>partenariats avec différents acteurs économiques, manifestations communes, bourses d’entreprises, relai d’offres d’emploi pertinentes 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fr-FR" sz="1600" b="1" strike="noStrike" spc="-1" dirty="0">
                <a:solidFill>
                  <a:srgbClr val="009FE3"/>
                </a:solidFill>
                <a:latin typeface="Arial"/>
                <a:ea typeface="MS PGothic"/>
              </a:rPr>
              <a:t>Réseaux de </a:t>
            </a:r>
            <a:r>
              <a:rPr lang="fr-FR" sz="1600" b="1" strike="noStrike" spc="-1" dirty="0" err="1">
                <a:solidFill>
                  <a:srgbClr val="009FE3"/>
                </a:solidFill>
                <a:latin typeface="Arial"/>
                <a:ea typeface="MS PGothic"/>
              </a:rPr>
              <a:t>diplômé·es</a:t>
            </a:r>
            <a:r>
              <a:rPr lang="fr-FR" sz="1600" b="1" strike="noStrike" spc="-1" dirty="0">
                <a:solidFill>
                  <a:srgbClr val="009FE3"/>
                </a:solidFill>
                <a:latin typeface="Arial"/>
                <a:ea typeface="MS PGothic"/>
              </a:rPr>
              <a:t> : </a:t>
            </a:r>
            <a:r>
              <a:rPr lang="fr-FR" sz="1600" b="0" strike="noStrike" spc="-1" dirty="0">
                <a:solidFill>
                  <a:srgbClr val="009FE3"/>
                </a:solidFill>
                <a:latin typeface="Arial"/>
                <a:ea typeface="MS PGothic"/>
              </a:rPr>
              <a:t>soutien financier et conceptuel pour les associations de </a:t>
            </a:r>
            <a:r>
              <a:rPr lang="fr-FR" sz="1600" b="0" strike="noStrike" spc="-1" dirty="0" err="1">
                <a:solidFill>
                  <a:srgbClr val="009FE3"/>
                </a:solidFill>
                <a:latin typeface="Arial"/>
                <a:ea typeface="MS PGothic"/>
              </a:rPr>
              <a:t>diplômé·es</a:t>
            </a:r>
            <a:r>
              <a:rPr lang="fr-FR" sz="1600" b="0" strike="noStrike" spc="-1" dirty="0">
                <a:solidFill>
                  <a:srgbClr val="009FE3"/>
                </a:solidFill>
                <a:latin typeface="Arial"/>
                <a:ea typeface="MS PGothic"/>
              </a:rPr>
              <a:t>, large réseau de contacts interdisciplinaires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814B9CF-A08D-D69E-148D-304F2F7014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524" y="338740"/>
            <a:ext cx="8684476" cy="246221"/>
          </a:xfrm>
        </p:spPr>
        <p:txBody>
          <a:bodyPr/>
          <a:lstStyle/>
          <a:p>
            <a:r>
              <a:rPr lang="de-DE" dirty="0"/>
              <a:t>Nos </a:t>
            </a:r>
            <a:r>
              <a:rPr lang="de-DE" dirty="0" err="1"/>
              <a:t>offres</a:t>
            </a:r>
            <a:r>
              <a:rPr lang="de-DE" dirty="0"/>
              <a:t> </a:t>
            </a:r>
            <a:r>
              <a:rPr lang="de-DE" dirty="0" err="1"/>
              <a:t>supplémentaires</a:t>
            </a:r>
            <a:endParaRPr lang="de-DE" dirty="0"/>
          </a:p>
        </p:txBody>
      </p:sp>
    </p:spTree>
  </p:cSld>
  <p:clrMapOvr>
    <a:masterClrMapping/>
  </p:clrMapOvr>
  <p:transition spd="slow" advTm="5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Box 3"/>
          <p:cNvSpPr/>
          <p:nvPr/>
        </p:nvSpPr>
        <p:spPr>
          <a:xfrm>
            <a:off x="459360" y="2230200"/>
            <a:ext cx="5293440" cy="374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Excellence dans la discipline étudiée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Compétences linguistiques, générales et spécialisées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Expérience à l’étranger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Accès au monde du travail grâce aux stages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Flexibilité &amp; mobilité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Engagement &amp; persévérance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Compétences interculturelles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Esprit d’équipe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09CDD"/>
              </a:buClr>
              <a:buFont typeface="Wingdings" charset="2"/>
              <a:buChar char=""/>
            </a:pP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En bref : un développement </a:t>
            </a:r>
            <a:r>
              <a:rPr lang="fr-FR" sz="16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personnel</a:t>
            </a:r>
            <a:r>
              <a:rPr lang="fr-FR" sz="16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 incomparable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TextBox 4"/>
          <p:cNvSpPr/>
          <p:nvPr/>
        </p:nvSpPr>
        <p:spPr>
          <a:xfrm>
            <a:off x="459360" y="1603080"/>
            <a:ext cx="5293440" cy="58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fr-FR" sz="1800" b="1" strike="noStrike" spc="-1">
                <a:solidFill>
                  <a:schemeClr val="accent1"/>
                </a:solidFill>
                <a:latin typeface="Arial"/>
                <a:ea typeface="Arial Unicode MS"/>
              </a:rPr>
              <a:t>L’acquisition de compétences bien au-delà des études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BE4B18F-106E-061D-D1E6-2ABAD6C1D8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9524" y="682518"/>
            <a:ext cx="8684476" cy="246221"/>
          </a:xfrm>
        </p:spPr>
        <p:txBody>
          <a:bodyPr/>
          <a:lstStyle/>
          <a:p>
            <a:r>
              <a:rPr lang="de-DE" dirty="0"/>
              <a:t>Weg frei für Eure Entfaltung</a:t>
            </a:r>
          </a:p>
        </p:txBody>
      </p:sp>
      <p:sp>
        <p:nvSpPr>
          <p:cNvPr id="208" name="TextBox 7"/>
          <p:cNvSpPr/>
          <p:nvPr/>
        </p:nvSpPr>
        <p:spPr>
          <a:xfrm>
            <a:off x="6132960" y="2191680"/>
            <a:ext cx="5446080" cy="410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Ausgezeichnetes Fachwissen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Sprachkompetenz allgemein &amp; spezifisch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Auslandserfahrung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Berufserfahrung durch Praktika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Flexibilität &amp; Mobilität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Engagement &amp; Belastbarkeit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Interkulturelle Kompetenz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Teamfähigkeit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81725E"/>
              </a:buClr>
              <a:buFont typeface="Wingdings" charset="2"/>
              <a:buChar char="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Kurz gesagt: eine unvergleichliche </a:t>
            </a:r>
            <a:r>
              <a:rPr lang="de-DE" sz="16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Persönlichkeitsentwicklung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B1DF7F9-8ECC-5C11-C200-432ABF74DE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524" y="338740"/>
            <a:ext cx="8684476" cy="246221"/>
          </a:xfrm>
        </p:spPr>
        <p:txBody>
          <a:bodyPr/>
          <a:lstStyle/>
          <a:p>
            <a:r>
              <a:rPr lang="fr-FR" dirty="0"/>
              <a:t>Voie libre pour votre épanouissement</a:t>
            </a:r>
          </a:p>
        </p:txBody>
      </p:sp>
      <p:sp>
        <p:nvSpPr>
          <p:cNvPr id="209" name="TextBox 8"/>
          <p:cNvSpPr/>
          <p:nvPr/>
        </p:nvSpPr>
        <p:spPr>
          <a:xfrm>
            <a:off x="6132960" y="1603080"/>
            <a:ext cx="5446080" cy="33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defTabSz="914400">
              <a:lnSpc>
                <a:spcPct val="90000"/>
              </a:lnSpc>
            </a:pPr>
            <a:r>
              <a:rPr lang="de-DE" sz="1800" b="1" strike="noStrike" spc="-1">
                <a:solidFill>
                  <a:schemeClr val="accent2"/>
                </a:solidFill>
                <a:latin typeface="Arial"/>
                <a:ea typeface="Arial Unicode MS"/>
              </a:rPr>
              <a:t>Kompetenzerwerb weit über das Studium hinaus</a:t>
            </a:r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E682F5D3-E7F0-414C-A4BD-E89EE6476A96}" type="slidenum">
              <a:rPr/>
              <a:t>13</a:t>
            </a:fld>
            <a:endParaRPr/>
          </a:p>
        </p:txBody>
      </p:sp>
    </p:spTree>
  </p:cSld>
  <p:clrMapOvr>
    <a:masterClrMapping/>
  </p:clrMapOvr>
  <p:transition spd="slow" advTm="4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E3C7BA8-D79A-4FD2-D3D3-6C1DCCEB37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9524" y="682518"/>
            <a:ext cx="8684476" cy="246221"/>
          </a:xfrm>
        </p:spPr>
        <p:txBody>
          <a:bodyPr/>
          <a:lstStyle/>
          <a:p>
            <a:r>
              <a:rPr lang="de-DE" dirty="0"/>
              <a:t>Euer Karrieresprungbrett</a:t>
            </a:r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B832159A-502B-F62B-2BC4-702E6CCF3D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Bef>
                <a:spcPts val="1001"/>
              </a:spcBef>
              <a:tabLst>
                <a:tab pos="0" algn="l"/>
              </a:tabLst>
            </a:pPr>
            <a:r>
              <a:rPr lang="fr-FR" spc="-1" dirty="0"/>
              <a:t>Votre tremplin professionnel </a:t>
            </a:r>
            <a:endParaRPr lang="de-DE" b="0" spc="-1" dirty="0">
              <a:solidFill>
                <a:srgbClr val="000000"/>
              </a:solidFill>
            </a:endParaRPr>
          </a:p>
        </p:txBody>
      </p:sp>
      <p:sp>
        <p:nvSpPr>
          <p:cNvPr id="212" name="TextBox 4"/>
          <p:cNvSpPr/>
          <p:nvPr/>
        </p:nvSpPr>
        <p:spPr>
          <a:xfrm>
            <a:off x="4692960" y="1495080"/>
            <a:ext cx="7013160" cy="186367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Un parcours européen certifié par l’UFA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Une qualification idéale pour réussir et vous épanouir sur un marché du travail international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Un réseau européen et international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Offre d’ateliers pour booster vos candidatures à l’international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TextBox 10"/>
          <p:cNvSpPr/>
          <p:nvPr/>
        </p:nvSpPr>
        <p:spPr>
          <a:xfrm>
            <a:off x="1477800" y="1646280"/>
            <a:ext cx="3036240" cy="1595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defTabSz="914400">
              <a:lnSpc>
                <a:spcPts val="2999"/>
              </a:lnSpc>
            </a:pPr>
            <a:r>
              <a:rPr lang="fr-FR" sz="2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Vos études avec l’UFA : Une plus-value indéniable sur le marché du travail à l’international !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Foliennummernplatzhalter 9"/>
          <p:cNvSpPr/>
          <p:nvPr/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59AAB818-D986-4F7D-99E2-1C5D0FCFB466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14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TextBox 4"/>
          <p:cNvSpPr/>
          <p:nvPr/>
        </p:nvSpPr>
        <p:spPr>
          <a:xfrm>
            <a:off x="4685760" y="3656160"/>
            <a:ext cx="7013160" cy="228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Ein durch die DFH zertifizierter europäischer Bildungsweg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Eine perfekte Ausbildung, um in einem internationalen Arbeitsmarkt erfolgreich zu sein und sich zu entfalten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Ein europäisches und internationales Netzwerk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Angebot von interkulturellen Workshops, um Eure internationalen Bewerbungen zu unterstützen</a:t>
            </a:r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TextBox 10"/>
          <p:cNvSpPr/>
          <p:nvPr/>
        </p:nvSpPr>
        <p:spPr>
          <a:xfrm>
            <a:off x="1470600" y="4000320"/>
            <a:ext cx="3036240" cy="159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defTabSz="914400">
              <a:lnSpc>
                <a:spcPts val="2999"/>
              </a:lnSpc>
            </a:pPr>
            <a:r>
              <a:rPr lang="de-DE" sz="20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Euer Studium bei der DFH: Ein Plus auf dem internationalen Arbeitsmarkt!</a:t>
            </a:r>
            <a:endParaRPr lang="de-DE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7" name="Bild 30"/>
          <p:cNvPicPr/>
          <p:nvPr/>
        </p:nvPicPr>
        <p:blipFill>
          <a:blip r:embed="rId2"/>
          <a:stretch/>
        </p:blipFill>
        <p:spPr>
          <a:xfrm>
            <a:off x="552960" y="4435200"/>
            <a:ext cx="738720" cy="738720"/>
          </a:xfrm>
          <a:prstGeom prst="rect">
            <a:avLst/>
          </a:prstGeom>
          <a:ln w="0">
            <a:noFill/>
          </a:ln>
        </p:spPr>
      </p:pic>
      <p:pic>
        <p:nvPicPr>
          <p:cNvPr id="218" name="Bild 2"/>
          <p:cNvPicPr/>
          <p:nvPr/>
        </p:nvPicPr>
        <p:blipFill>
          <a:blip r:embed="rId3"/>
          <a:stretch/>
        </p:blipFill>
        <p:spPr>
          <a:xfrm>
            <a:off x="552960" y="2058840"/>
            <a:ext cx="745560" cy="745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5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5"/>
          <p:cNvSpPr>
            <a:spLocks noGrp="1"/>
          </p:cNvSpPr>
          <p:nvPr>
            <p:ph type="sldNum" idx="4294967295"/>
          </p:nvPr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de-DE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de-DE" sz="1000" b="0" strike="noStrike" kern="1200" spc="-1">
                <a:solidFill>
                  <a:schemeClr val="accent1"/>
                </a:solidFill>
                <a:latin typeface="Arial"/>
                <a:ea typeface="Arial Unicode MS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806A966B-B816-405B-9C9D-731C5E2CAE64}" type="slidenum">
              <a:rPr lang="de-DE" smtClean="0"/>
              <a:pPr indent="0" algn="r" defTabSz="914400">
                <a:lnSpc>
                  <a:spcPct val="100000"/>
                </a:lnSpc>
                <a:buNone/>
                <a:tabLst>
                  <a:tab pos="0" algn="l"/>
                </a:tabLst>
              </a:pPr>
              <a:t>15</a:t>
            </a:fld>
            <a:endParaRPr lang="de-DE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7A42295-5873-EA95-CC96-F482E32EC1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6" r="15194"/>
          <a:stretch>
            <a:fillRect/>
          </a:stretch>
        </p:blipFill>
        <p:spPr>
          <a:xfrm>
            <a:off x="7267500" y="0"/>
            <a:ext cx="4919760" cy="6858000"/>
          </a:xfrm>
          <a:prstGeom prst="rect">
            <a:avLst/>
          </a:prstGeom>
        </p:spPr>
      </p:pic>
      <p:pic>
        <p:nvPicPr>
          <p:cNvPr id="230" name="Grafik 13"/>
          <p:cNvPicPr/>
          <p:nvPr/>
        </p:nvPicPr>
        <p:blipFill>
          <a:blip r:embed="rId3"/>
          <a:srcRect l="4543" t="4566" r="4566" b="4543"/>
          <a:stretch/>
        </p:blipFill>
        <p:spPr>
          <a:xfrm>
            <a:off x="6131520" y="2291400"/>
            <a:ext cx="2271960" cy="2271960"/>
          </a:xfrm>
          <a:prstGeom prst="rect">
            <a:avLst/>
          </a:prstGeom>
          <a:ln w="0">
            <a:noFill/>
          </a:ln>
        </p:spPr>
      </p:pic>
      <p:sp>
        <p:nvSpPr>
          <p:cNvPr id="2" name="Textplatzhalter 8">
            <a:extLst>
              <a:ext uri="{FF2B5EF4-FFF2-40B4-BE49-F238E27FC236}">
                <a16:creationId xmlns:a16="http://schemas.microsoft.com/office/drawing/2014/main" id="{977F9B15-3AA5-3CED-5417-71F3A7B7BEF3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de-DE" sz="800" dirty="0">
                <a:solidFill>
                  <a:schemeClr val="bg1"/>
                </a:solidFill>
              </a:rPr>
              <a:t>© Oliver Dietze</a:t>
            </a:r>
          </a:p>
        </p:txBody>
      </p:sp>
      <p:sp>
        <p:nvSpPr>
          <p:cNvPr id="5" name="PlaceHolder 1">
            <a:extLst>
              <a:ext uri="{FF2B5EF4-FFF2-40B4-BE49-F238E27FC236}">
                <a16:creationId xmlns:a16="http://schemas.microsoft.com/office/drawing/2014/main" id="{33E71200-AB0E-CEF7-3A32-28B07B710836}"/>
              </a:ext>
            </a:extLst>
          </p:cNvPr>
          <p:cNvSpPr txBox="1">
            <a:spLocks/>
          </p:cNvSpPr>
          <p:nvPr/>
        </p:nvSpPr>
        <p:spPr>
          <a:xfrm>
            <a:off x="235080" y="1473829"/>
            <a:ext cx="5458680" cy="58140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8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4000" spc="-1" dirty="0">
                <a:solidFill>
                  <a:schemeClr val="bg1"/>
                </a:solidFill>
                <a:latin typeface="Arial"/>
                <a:ea typeface="Arial Unicode MS"/>
              </a:rPr>
              <a:t>Comment candidater ?</a:t>
            </a:r>
            <a:endParaRPr lang="de-DE" sz="4000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9" name="PlaceHolder 2">
            <a:extLst>
              <a:ext uri="{FF2B5EF4-FFF2-40B4-BE49-F238E27FC236}">
                <a16:creationId xmlns:a16="http://schemas.microsoft.com/office/drawing/2014/main" id="{76FE27D9-0D0D-4CFB-4127-51C2407232C5}"/>
              </a:ext>
            </a:extLst>
          </p:cNvPr>
          <p:cNvSpPr txBox="1">
            <a:spLocks/>
          </p:cNvSpPr>
          <p:nvPr/>
        </p:nvSpPr>
        <p:spPr>
          <a:xfrm>
            <a:off x="235080" y="2055229"/>
            <a:ext cx="5458680" cy="169452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1600" spc="-1" dirty="0">
                <a:solidFill>
                  <a:schemeClr val="bg1"/>
                </a:solidFill>
                <a:latin typeface="Arial"/>
                <a:ea typeface="Arial Unicode MS"/>
              </a:rPr>
              <a:t>Scannez simplement ce </a:t>
            </a:r>
            <a:r>
              <a:rPr lang="fr-FR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code QR </a:t>
            </a:r>
            <a:r>
              <a:rPr lang="fr-FR" sz="1600" spc="-1" dirty="0">
                <a:solidFill>
                  <a:schemeClr val="bg1"/>
                </a:solidFill>
                <a:latin typeface="Arial"/>
                <a:ea typeface="Arial Unicode MS"/>
              </a:rPr>
              <a:t>pour accéder à notre </a:t>
            </a:r>
            <a:r>
              <a:rPr lang="fr-FR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guide des études interactif en ligne</a:t>
            </a:r>
            <a:r>
              <a:rPr lang="fr-FR" sz="1600" spc="-1" dirty="0">
                <a:solidFill>
                  <a:schemeClr val="bg1"/>
                </a:solidFill>
                <a:latin typeface="Arial"/>
                <a:ea typeface="Arial Unicode MS"/>
              </a:rPr>
              <a:t>.</a:t>
            </a:r>
            <a:endParaRPr lang="de-DE" sz="1600" spc="-1" dirty="0">
              <a:solidFill>
                <a:schemeClr val="bg1"/>
              </a:solidFill>
              <a:latin typeface="Arial"/>
            </a:endParaRPr>
          </a:p>
          <a:p>
            <a:pPr indent="0" algn="r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1600" spc="-1" dirty="0">
                <a:solidFill>
                  <a:schemeClr val="bg1"/>
                </a:solidFill>
                <a:latin typeface="Arial"/>
                <a:ea typeface="Arial Unicode MS"/>
              </a:rPr>
              <a:t>Vous y trouverez toutes les informations utiles sur votre </a:t>
            </a:r>
            <a:r>
              <a:rPr lang="fr-FR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candidature</a:t>
            </a:r>
            <a:r>
              <a:rPr lang="fr-FR" sz="1600" spc="-1" dirty="0">
                <a:solidFill>
                  <a:schemeClr val="bg1"/>
                </a:solidFill>
                <a:latin typeface="Arial"/>
                <a:ea typeface="Arial Unicode MS"/>
              </a:rPr>
              <a:t>, le </a:t>
            </a:r>
            <a:r>
              <a:rPr lang="fr-FR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déroulement des études</a:t>
            </a:r>
            <a:r>
              <a:rPr lang="fr-FR" sz="1600" spc="-1" dirty="0">
                <a:solidFill>
                  <a:schemeClr val="bg1"/>
                </a:solidFill>
                <a:latin typeface="Arial"/>
                <a:ea typeface="Arial Unicode MS"/>
              </a:rPr>
              <a:t>, leur contenu et, bien sûr, les bons </a:t>
            </a:r>
            <a:r>
              <a:rPr lang="fr-FR" sz="1600" b="1" spc="-1" dirty="0" err="1">
                <a:solidFill>
                  <a:schemeClr val="bg1"/>
                </a:solidFill>
                <a:latin typeface="Arial"/>
                <a:ea typeface="Arial Unicode MS"/>
              </a:rPr>
              <a:t>interlocuteur·trices</a:t>
            </a:r>
            <a:r>
              <a:rPr lang="fr-FR" sz="1600" spc="-1" dirty="0">
                <a:solidFill>
                  <a:schemeClr val="bg1"/>
                </a:solidFill>
                <a:latin typeface="Arial"/>
                <a:ea typeface="Arial Unicode MS"/>
              </a:rPr>
              <a:t> dans nos institutions partenaires.</a:t>
            </a:r>
            <a:endParaRPr lang="de-DE" sz="1600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1" name="PlaceHolder 3">
            <a:extLst>
              <a:ext uri="{FF2B5EF4-FFF2-40B4-BE49-F238E27FC236}">
                <a16:creationId xmlns:a16="http://schemas.microsoft.com/office/drawing/2014/main" id="{C19C7F29-E1E5-DD56-459F-5130E5E4F291}"/>
              </a:ext>
            </a:extLst>
          </p:cNvPr>
          <p:cNvSpPr txBox="1">
            <a:spLocks/>
          </p:cNvSpPr>
          <p:nvPr/>
        </p:nvSpPr>
        <p:spPr>
          <a:xfrm>
            <a:off x="235080" y="3903818"/>
            <a:ext cx="5458680" cy="948530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8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de-DE" sz="4000" spc="-1" dirty="0">
                <a:solidFill>
                  <a:schemeClr val="bg1"/>
                </a:solidFill>
                <a:latin typeface="Arial"/>
                <a:ea typeface="Arial Unicode MS"/>
              </a:rPr>
              <a:t>Wie bewerbe ich mich?</a:t>
            </a:r>
            <a:endParaRPr lang="de-DE" sz="4000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3" name="PlaceHolder 4">
            <a:extLst>
              <a:ext uri="{FF2B5EF4-FFF2-40B4-BE49-F238E27FC236}">
                <a16:creationId xmlns:a16="http://schemas.microsoft.com/office/drawing/2014/main" id="{D228D137-382F-E49C-7933-FACE98BD0088}"/>
              </a:ext>
            </a:extLst>
          </p:cNvPr>
          <p:cNvSpPr txBox="1">
            <a:spLocks/>
          </p:cNvSpPr>
          <p:nvPr/>
        </p:nvSpPr>
        <p:spPr>
          <a:xfrm>
            <a:off x="235080" y="4852348"/>
            <a:ext cx="5458680" cy="1685072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de-DE" sz="1600" spc="-1" dirty="0">
                <a:solidFill>
                  <a:schemeClr val="bg1"/>
                </a:solidFill>
                <a:latin typeface="Arial"/>
                <a:ea typeface="Arial Unicode MS"/>
              </a:rPr>
              <a:t>Einfach diesen </a:t>
            </a:r>
            <a:r>
              <a:rPr lang="de-DE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QR-Code einscannen </a:t>
            </a:r>
            <a:r>
              <a:rPr lang="de-DE" sz="1600" spc="-1" dirty="0">
                <a:solidFill>
                  <a:schemeClr val="bg1"/>
                </a:solidFill>
                <a:latin typeface="Arial"/>
                <a:ea typeface="Arial Unicode MS"/>
              </a:rPr>
              <a:t>und schon landet ihr in unserem </a:t>
            </a:r>
            <a:r>
              <a:rPr lang="de-DE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interaktiven Online-Studienführer</a:t>
            </a:r>
            <a:r>
              <a:rPr lang="de-DE" sz="1600" spc="-1" dirty="0">
                <a:solidFill>
                  <a:schemeClr val="bg1"/>
                </a:solidFill>
                <a:latin typeface="Arial"/>
                <a:ea typeface="Arial Unicode MS"/>
              </a:rPr>
              <a:t>.</a:t>
            </a:r>
            <a:endParaRPr lang="de-DE" sz="1600" spc="-1" dirty="0">
              <a:solidFill>
                <a:schemeClr val="bg1"/>
              </a:solidFill>
              <a:latin typeface="Arial"/>
            </a:endParaRPr>
          </a:p>
          <a:p>
            <a:pPr indent="0" algn="r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de-DE" sz="1600" spc="-1" dirty="0">
                <a:solidFill>
                  <a:schemeClr val="bg1"/>
                </a:solidFill>
                <a:latin typeface="Arial"/>
                <a:ea typeface="Arial Unicode MS"/>
              </a:rPr>
              <a:t>Dort findet ihr alle Informationen zu </a:t>
            </a:r>
            <a:r>
              <a:rPr lang="de-DE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Bewerbung, Studienverlauf</a:t>
            </a:r>
            <a:r>
              <a:rPr lang="de-DE" sz="1600" spc="-1" dirty="0">
                <a:solidFill>
                  <a:schemeClr val="bg1"/>
                </a:solidFill>
                <a:latin typeface="Arial"/>
                <a:ea typeface="Arial Unicode MS"/>
              </a:rPr>
              <a:t>, Studieninhalten und natürlich auch die richtigen </a:t>
            </a:r>
            <a:r>
              <a:rPr lang="de-DE" sz="1600" b="1" spc="-1" dirty="0">
                <a:solidFill>
                  <a:schemeClr val="bg1"/>
                </a:solidFill>
                <a:latin typeface="Arial"/>
                <a:ea typeface="Arial Unicode MS"/>
              </a:rPr>
              <a:t>Ansprechpartner</a:t>
            </a:r>
            <a:r>
              <a:rPr lang="de-DE" sz="1600" spc="-1" dirty="0">
                <a:solidFill>
                  <a:schemeClr val="bg1"/>
                </a:solidFill>
                <a:latin typeface="Arial"/>
                <a:ea typeface="Arial Unicode MS"/>
              </a:rPr>
              <a:t> an unseren Partnerinstitutionen.</a:t>
            </a:r>
            <a:endParaRPr lang="de-DE" sz="1600" spc="-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CBF198E-4D97-49A5-7846-A6C87BC123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7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204" name="Textfeld 13"/>
          <p:cNvSpPr/>
          <p:nvPr/>
        </p:nvSpPr>
        <p:spPr>
          <a:xfrm>
            <a:off x="2826635" y="1847468"/>
            <a:ext cx="19440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de-DE" sz="2800" b="0" strike="noStrike" spc="-1" dirty="0">
                <a:solidFill>
                  <a:schemeClr val="bg1"/>
                </a:solidFill>
                <a:latin typeface="Arial"/>
                <a:ea typeface="Arial Unicode MS"/>
              </a:rPr>
              <a:t>Instagram</a:t>
            </a:r>
            <a:endParaRPr lang="de-DE" sz="2800" b="0" strike="noStrike" spc="-1" dirty="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DC7F600-2E45-ABAC-FCCB-3BEF58EFC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376" y="190004"/>
            <a:ext cx="2568381" cy="2579976"/>
          </a:xfrm>
          <a:prstGeom prst="rect">
            <a:avLst/>
          </a:prstGeom>
        </p:spPr>
      </p:pic>
      <p:sp>
        <p:nvSpPr>
          <p:cNvPr id="5" name="Textplatzhalter 8">
            <a:extLst>
              <a:ext uri="{FF2B5EF4-FFF2-40B4-BE49-F238E27FC236}">
                <a16:creationId xmlns:a16="http://schemas.microsoft.com/office/drawing/2014/main" id="{5F5D9F0F-7F7F-24D4-87F3-2BFA163E6A00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buNone/>
            </a:pPr>
            <a:r>
              <a:rPr lang="de-DE" sz="800" dirty="0">
                <a:solidFill>
                  <a:schemeClr val="bg1"/>
                </a:solidFill>
              </a:rPr>
              <a:t>© Oliver Dietze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455FCF8-2B84-F2A4-A58C-B31638298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3375" y="4126298"/>
            <a:ext cx="2568382" cy="2541698"/>
          </a:xfrm>
          <a:prstGeom prst="rect">
            <a:avLst/>
          </a:prstGeom>
        </p:spPr>
      </p:pic>
      <p:sp>
        <p:nvSpPr>
          <p:cNvPr id="8" name="Textfeld 13">
            <a:extLst>
              <a:ext uri="{FF2B5EF4-FFF2-40B4-BE49-F238E27FC236}">
                <a16:creationId xmlns:a16="http://schemas.microsoft.com/office/drawing/2014/main" id="{C62A3A4F-3588-FBC6-6201-7A1A416D31BD}"/>
              </a:ext>
            </a:extLst>
          </p:cNvPr>
          <p:cNvSpPr/>
          <p:nvPr/>
        </p:nvSpPr>
        <p:spPr>
          <a:xfrm>
            <a:off x="2826635" y="4488766"/>
            <a:ext cx="19440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de-DE" sz="2800" b="0" strike="noStrike" spc="-1" dirty="0">
                <a:solidFill>
                  <a:schemeClr val="bg1"/>
                </a:solidFill>
                <a:latin typeface="Arial"/>
                <a:ea typeface="Arial Unicode MS"/>
              </a:rPr>
              <a:t>TikTok</a:t>
            </a:r>
            <a:endParaRPr lang="de-DE" sz="28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3" name="PlaceHolder 1">
            <a:extLst>
              <a:ext uri="{FF2B5EF4-FFF2-40B4-BE49-F238E27FC236}">
                <a16:creationId xmlns:a16="http://schemas.microsoft.com/office/drawing/2014/main" id="{A1CEBA87-4C89-7C00-ECE6-9FD802184163}"/>
              </a:ext>
            </a:extLst>
          </p:cNvPr>
          <p:cNvSpPr txBox="1">
            <a:spLocks/>
          </p:cNvSpPr>
          <p:nvPr/>
        </p:nvSpPr>
        <p:spPr>
          <a:xfrm>
            <a:off x="219456" y="2649267"/>
            <a:ext cx="4471416" cy="737929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8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4400" spc="-1">
                <a:solidFill>
                  <a:schemeClr val="bg1"/>
                </a:solidFill>
                <a:latin typeface="Arial"/>
              </a:rPr>
              <a:t>À vos portables !</a:t>
            </a:r>
            <a:endParaRPr lang="de-DE" sz="4400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9" name="PlaceHolder 1">
            <a:extLst>
              <a:ext uri="{FF2B5EF4-FFF2-40B4-BE49-F238E27FC236}">
                <a16:creationId xmlns:a16="http://schemas.microsoft.com/office/drawing/2014/main" id="{E6F0E068-184A-AB7E-DA22-63061BE54174}"/>
              </a:ext>
            </a:extLst>
          </p:cNvPr>
          <p:cNvSpPr txBox="1">
            <a:spLocks/>
          </p:cNvSpPr>
          <p:nvPr/>
        </p:nvSpPr>
        <p:spPr>
          <a:xfrm>
            <a:off x="545932" y="3703710"/>
            <a:ext cx="4144940" cy="737928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r">
              <a:lnSpc>
                <a:spcPct val="80000"/>
              </a:lnSpc>
              <a:buFont typeface="Arial" panose="020B0604020202020204" pitchFamily="34" charset="0"/>
              <a:buNone/>
              <a:tabLst>
                <a:tab pos="0" algn="l"/>
              </a:tabLst>
            </a:pPr>
            <a:r>
              <a:rPr lang="fr-FR" sz="4400" spc="-1" dirty="0" err="1">
                <a:solidFill>
                  <a:schemeClr val="bg1"/>
                </a:solidFill>
                <a:latin typeface="Arial"/>
              </a:rPr>
              <a:t>Handys</a:t>
            </a:r>
            <a:r>
              <a:rPr lang="fr-FR" sz="4400" spc="-1" dirty="0">
                <a:solidFill>
                  <a:schemeClr val="bg1"/>
                </a:solidFill>
                <a:latin typeface="Arial"/>
              </a:rPr>
              <a:t> </a:t>
            </a:r>
            <a:r>
              <a:rPr lang="fr-FR" sz="4400" spc="-1" dirty="0" err="1">
                <a:solidFill>
                  <a:schemeClr val="bg1"/>
                </a:solidFill>
                <a:latin typeface="Arial"/>
              </a:rPr>
              <a:t>raus</a:t>
            </a:r>
            <a:r>
              <a:rPr lang="fr-FR" sz="4400" spc="-1" dirty="0">
                <a:solidFill>
                  <a:schemeClr val="bg1"/>
                </a:solidFill>
                <a:latin typeface="Arial"/>
              </a:rPr>
              <a:t>!</a:t>
            </a:r>
            <a:endParaRPr lang="de-DE" sz="4400" spc="-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ung 10"/>
          <p:cNvGrpSpPr>
            <a:grpSpLocks noChangeAspect="1"/>
          </p:cNvGrpSpPr>
          <p:nvPr/>
        </p:nvGrpSpPr>
        <p:grpSpPr>
          <a:xfrm>
            <a:off x="2223989" y="1206692"/>
            <a:ext cx="7725938" cy="2343150"/>
            <a:chOff x="939800" y="2433407"/>
            <a:chExt cx="10301245" cy="3124200"/>
          </a:xfrm>
        </p:grpSpPr>
        <p:pic>
          <p:nvPicPr>
            <p:cNvPr id="9" name="Bild 8"/>
            <p:cNvPicPr>
              <a:picLocks noChangeAspect="1"/>
            </p:cNvPicPr>
            <p:nvPr/>
          </p:nvPicPr>
          <p:blipFill rotWithShape="1">
            <a:blip r:embed="rId2"/>
            <a:srcRect l="50091"/>
            <a:stretch/>
          </p:blipFill>
          <p:spPr>
            <a:xfrm>
              <a:off x="6094223" y="2433407"/>
              <a:ext cx="5146822" cy="3124200"/>
            </a:xfrm>
            <a:prstGeom prst="rect">
              <a:avLst/>
            </a:prstGeom>
          </p:spPr>
        </p:pic>
        <p:pic>
          <p:nvPicPr>
            <p:cNvPr id="10" name="Bild 9"/>
            <p:cNvPicPr>
              <a:picLocks noChangeAspect="1"/>
            </p:cNvPicPr>
            <p:nvPr/>
          </p:nvPicPr>
          <p:blipFill rotWithShape="1">
            <a:blip r:embed="rId3"/>
            <a:srcRect r="50017"/>
            <a:stretch/>
          </p:blipFill>
          <p:spPr>
            <a:xfrm>
              <a:off x="939800" y="2433407"/>
              <a:ext cx="5154423" cy="3124200"/>
            </a:xfrm>
            <a:prstGeom prst="rect">
              <a:avLst/>
            </a:prstGeom>
          </p:spPr>
        </p:pic>
      </p:grpSp>
      <p:sp>
        <p:nvSpPr>
          <p:cNvPr id="6" name="Textfeld 5"/>
          <p:cNvSpPr txBox="1"/>
          <p:nvPr/>
        </p:nvSpPr>
        <p:spPr>
          <a:xfrm>
            <a:off x="656463" y="4731633"/>
            <a:ext cx="5083286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Merci de </a:t>
            </a:r>
            <a:r>
              <a:rPr lang="de-DE" sz="2400" dirty="0" err="1">
                <a:solidFill>
                  <a:schemeClr val="bg1"/>
                </a:solidFill>
              </a:rPr>
              <a:t>votre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attention</a:t>
            </a:r>
            <a:r>
              <a:rPr lang="de-DE" sz="2400" dirty="0">
                <a:solidFill>
                  <a:schemeClr val="bg1"/>
                </a:solidFill>
              </a:rPr>
              <a:t> !</a:t>
            </a: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63" y="3912086"/>
            <a:ext cx="597577" cy="571595"/>
          </a:xfrm>
          <a:prstGeom prst="rect">
            <a:avLst/>
          </a:prstGeom>
        </p:spPr>
      </p:pic>
      <p:pic>
        <p:nvPicPr>
          <p:cNvPr id="8" name="Bild 7" descr="qr-cod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7845" y="5543072"/>
            <a:ext cx="921922" cy="92192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6C9B46E-49D5-E944-8521-350376CC87CD}"/>
              </a:ext>
            </a:extLst>
          </p:cNvPr>
          <p:cNvSpPr txBox="1"/>
          <p:nvPr/>
        </p:nvSpPr>
        <p:spPr>
          <a:xfrm>
            <a:off x="656462" y="5296140"/>
            <a:ext cx="5083285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Vielen Dank für Ihre Aufmerksamkeit!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06E1D02E-B05F-7242-A453-ADEBBBD60F1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450660" y="3912086"/>
            <a:ext cx="4848075" cy="2045224"/>
          </a:xfrm>
        </p:spPr>
        <p:txBody>
          <a:bodyPr>
            <a:normAutofit fontScale="55000" lnSpcReduction="20000"/>
          </a:bodyPr>
          <a:lstStyle/>
          <a:p>
            <a:r>
              <a:rPr lang="de-DE" dirty="0" err="1"/>
              <a:t>Université</a:t>
            </a:r>
            <a:r>
              <a:rPr lang="de-DE" dirty="0"/>
              <a:t> franco-allemande</a:t>
            </a:r>
          </a:p>
          <a:p>
            <a:r>
              <a:rPr lang="de-DE" dirty="0"/>
              <a:t>Deutsch-Französische Hochschule </a:t>
            </a:r>
          </a:p>
          <a:p>
            <a:endParaRPr lang="de-DE" dirty="0"/>
          </a:p>
          <a:p>
            <a:r>
              <a:rPr lang="de-DE" dirty="0"/>
              <a:t>Villa Europa · </a:t>
            </a:r>
            <a:r>
              <a:rPr lang="de-DE" dirty="0" err="1"/>
              <a:t>Kohlweg</a:t>
            </a:r>
            <a:r>
              <a:rPr lang="de-DE" dirty="0"/>
              <a:t> 7 · 66123 Saarbrücken</a:t>
            </a:r>
          </a:p>
          <a:p>
            <a:r>
              <a:rPr lang="cs-CZ" dirty="0"/>
              <a:t>Tel.: +49 681 93812 - 100</a:t>
            </a:r>
          </a:p>
          <a:p>
            <a:r>
              <a:rPr lang="cs-CZ" dirty="0">
                <a:hlinkClick r:id="rId6"/>
              </a:rPr>
              <a:t>info@dfh-ufa.org</a:t>
            </a:r>
            <a:endParaRPr lang="cs-CZ" dirty="0"/>
          </a:p>
          <a:p>
            <a:r>
              <a:rPr lang="cs-CZ" dirty="0">
                <a:hlinkClick r:id="rId7"/>
              </a:rPr>
              <a:t>www.dfh-ufa.org</a:t>
            </a:r>
            <a:endParaRPr lang="cs-CZ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CE380E4-9252-1FBE-719E-57C1BE957E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840" y="5959616"/>
            <a:ext cx="2108945" cy="52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58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693B3-331D-A2A8-E1D7-8E88649CF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22119B1-7A76-D4B7-B79F-96C11F77F1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0" b="19047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172" name="PlaceHolder 1">
            <a:extLst>
              <a:ext uri="{FF2B5EF4-FFF2-40B4-BE49-F238E27FC236}">
                <a16:creationId xmlns:a16="http://schemas.microsoft.com/office/drawing/2014/main" id="{A5B86621-6380-44D7-4E29-5D07E38512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9184" y="1633798"/>
            <a:ext cx="5356508" cy="1973304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sz="3500" spc="-1" dirty="0">
                <a:solidFill>
                  <a:schemeClr val="lt1"/>
                </a:solidFill>
              </a:rPr>
              <a:t>L’Université franco-allemande (UFA) – bien plus qu’une simple université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CFD795-EC29-E0E0-27A8-A017021672A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9184" y="4025925"/>
            <a:ext cx="5356508" cy="1198277"/>
          </a:xfrm>
        </p:spPr>
        <p:txBody>
          <a:bodyPr>
            <a:noAutofit/>
          </a:bodyPr>
          <a:lstStyle/>
          <a:p>
            <a:pPr indent="0">
              <a:lnSpc>
                <a:spcPct val="80000"/>
              </a:lnSpc>
              <a:buNone/>
              <a:tabLst>
                <a:tab pos="0" algn="l"/>
              </a:tabLst>
            </a:pPr>
            <a:r>
              <a:rPr lang="de-DE" sz="3500" spc="-1" dirty="0">
                <a:solidFill>
                  <a:schemeClr val="lt1"/>
                </a:solidFill>
              </a:rPr>
              <a:t>Die Deutsch-Französische Hochschule (DFH) – mehr als nur eine Hochschule</a:t>
            </a:r>
          </a:p>
          <a:p>
            <a:endParaRPr lang="de-DE" sz="3500" dirty="0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1B2F6A95-213C-75FC-3C8B-EE2F675BAC3E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</p:spTree>
    <p:extLst>
      <p:ext uri="{BB962C8B-B14F-4D97-AF65-F5344CB8AC3E}">
        <p14:creationId xmlns:p14="http://schemas.microsoft.com/office/powerpoint/2010/main" val="39656267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2426A96-D4CD-FC64-F478-8FB232B94EB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524" y="338740"/>
            <a:ext cx="8684476" cy="246221"/>
          </a:xfrm>
        </p:spPr>
        <p:txBody>
          <a:bodyPr/>
          <a:lstStyle/>
          <a:p>
            <a:r>
              <a:rPr lang="de-DE" dirty="0"/>
              <a:t>L’UFA en </a:t>
            </a:r>
            <a:r>
              <a:rPr lang="de-DE" dirty="0" err="1"/>
              <a:t>bref</a:t>
            </a:r>
            <a:r>
              <a:rPr lang="de-DE" dirty="0"/>
              <a:t> :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7BAE987-8646-BD53-4227-A15B053F37A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9524" y="682518"/>
            <a:ext cx="8684476" cy="246221"/>
          </a:xfrm>
        </p:spPr>
        <p:txBody>
          <a:bodyPr/>
          <a:lstStyle/>
          <a:p>
            <a:r>
              <a:rPr lang="de-DE" dirty="0"/>
              <a:t>Die DFH auf einen Blick:</a:t>
            </a:r>
          </a:p>
        </p:txBody>
      </p:sp>
      <p:sp>
        <p:nvSpPr>
          <p:cNvPr id="122" name="TextBox 4"/>
          <p:cNvSpPr/>
          <p:nvPr/>
        </p:nvSpPr>
        <p:spPr>
          <a:xfrm>
            <a:off x="4692960" y="1753200"/>
            <a:ext cx="7013160" cy="142047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1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Créée en 1997 </a:t>
            </a:r>
            <a:r>
              <a:rPr lang="fr-FR" sz="1600" b="0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par les gouvernements de France et d’Allemagne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Financée à parts égales par les deux pays partenaires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90000"/>
              </a:lnSpc>
              <a:buClr>
                <a:srgbClr val="009CDD"/>
              </a:buClr>
              <a:buFont typeface="Arial"/>
              <a:buChar char="•"/>
            </a:pPr>
            <a:r>
              <a:rPr lang="fr-FR" sz="1600" b="0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Un </a:t>
            </a:r>
            <a:r>
              <a:rPr lang="fr-FR" sz="1600" b="1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réseau de 210 établissements d’enseignement supérieur dans 134 villes</a:t>
            </a:r>
            <a:r>
              <a:rPr lang="fr-FR" sz="1600" b="0" strike="noStrike" spc="-1" dirty="0">
                <a:solidFill>
                  <a:schemeClr val="accent1"/>
                </a:solidFill>
                <a:latin typeface="Arial"/>
                <a:ea typeface="Arial Unicode MS"/>
              </a:rPr>
              <a:t> en France, Allemagne, dans toute l’Europe et au delà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TextBox 10"/>
          <p:cNvSpPr/>
          <p:nvPr/>
        </p:nvSpPr>
        <p:spPr>
          <a:xfrm>
            <a:off x="1477800" y="1658520"/>
            <a:ext cx="3036240" cy="159516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defTabSz="914400">
              <a:lnSpc>
                <a:spcPts val="2999"/>
              </a:lnSpc>
            </a:pPr>
            <a:r>
              <a:rPr lang="fr-FR" sz="28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L’UFA est une institution internationale unique au monde.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Foliennummernplatzhalter 9"/>
          <p:cNvSpPr/>
          <p:nvPr/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F1E5B122-F1E9-4F6D-B2EE-FB346FE32667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3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TextBox 4"/>
          <p:cNvSpPr/>
          <p:nvPr/>
        </p:nvSpPr>
        <p:spPr>
          <a:xfrm>
            <a:off x="4692960" y="3706560"/>
            <a:ext cx="701316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 anchor="t">
            <a:spAutoFit/>
          </a:bodyPr>
          <a:lstStyle/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1" strike="noStrike" spc="-1" dirty="0">
                <a:solidFill>
                  <a:schemeClr val="accent2"/>
                </a:solidFill>
                <a:latin typeface="Arial"/>
                <a:ea typeface="Arial Unicode MS"/>
              </a:rPr>
              <a:t>Gründung 1997 </a:t>
            </a:r>
            <a:r>
              <a:rPr lang="de-DE" sz="1600" b="0" strike="noStrike" spc="-1" dirty="0">
                <a:solidFill>
                  <a:schemeClr val="accent2"/>
                </a:solidFill>
                <a:latin typeface="Arial"/>
                <a:ea typeface="Arial Unicode MS"/>
              </a:rPr>
              <a:t>durch die Regierungen Deutschlands </a:t>
            </a:r>
            <a:br>
              <a:rPr sz="1600" dirty="0"/>
            </a:br>
            <a:r>
              <a:rPr lang="de-DE" sz="1600" b="0" strike="noStrike" spc="-1" dirty="0">
                <a:solidFill>
                  <a:schemeClr val="accent2"/>
                </a:solidFill>
                <a:latin typeface="Arial"/>
                <a:ea typeface="Arial Unicode MS"/>
              </a:rPr>
              <a:t>und Frankreichs 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 dirty="0">
                <a:solidFill>
                  <a:schemeClr val="accent2"/>
                </a:solidFill>
                <a:latin typeface="Arial"/>
                <a:ea typeface="Arial Unicode MS"/>
              </a:rPr>
              <a:t>Finanzierung zu gleichen Teilen durch beide Partnerländer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81725E"/>
              </a:buClr>
              <a:buFont typeface="Arial"/>
              <a:buChar char="•"/>
            </a:pPr>
            <a:r>
              <a:rPr lang="de-DE" sz="1600" b="0" strike="noStrike" spc="-1" dirty="0">
                <a:solidFill>
                  <a:schemeClr val="accent2"/>
                </a:solidFill>
                <a:latin typeface="Arial"/>
                <a:ea typeface="Arial Unicode MS"/>
              </a:rPr>
              <a:t>Ein </a:t>
            </a:r>
            <a:r>
              <a:rPr lang="de-DE" sz="1600" b="1" strike="noStrike" spc="-1" dirty="0">
                <a:solidFill>
                  <a:schemeClr val="accent2"/>
                </a:solidFill>
                <a:latin typeface="Arial"/>
                <a:ea typeface="Arial Unicode MS"/>
              </a:rPr>
              <a:t>Netzwerk aus 210 Hochschulen in 134 Städten </a:t>
            </a:r>
            <a:r>
              <a:rPr lang="de-DE" sz="1600" b="0" strike="noStrike" spc="-1" dirty="0">
                <a:solidFill>
                  <a:schemeClr val="accent2"/>
                </a:solidFill>
                <a:latin typeface="Arial"/>
                <a:ea typeface="Arial Unicode MS"/>
              </a:rPr>
              <a:t>in Deutschland, Frankreich, ganz Europa und darüber hinaus</a:t>
            </a:r>
            <a:endParaRPr lang="de-DE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TextBox 10"/>
          <p:cNvSpPr/>
          <p:nvPr/>
        </p:nvSpPr>
        <p:spPr>
          <a:xfrm>
            <a:off x="1477800" y="3808440"/>
            <a:ext cx="3036240" cy="159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6000" tIns="36000" rIns="36000" bIns="36000" anchor="t">
            <a:spAutoFit/>
          </a:bodyPr>
          <a:lstStyle/>
          <a:p>
            <a:pPr defTabSz="914400">
              <a:lnSpc>
                <a:spcPts val="2999"/>
              </a:lnSpc>
            </a:pPr>
            <a:r>
              <a:rPr lang="de-DE" sz="2800" b="0" strike="noStrike" spc="-1">
                <a:solidFill>
                  <a:schemeClr val="accent2"/>
                </a:solidFill>
                <a:latin typeface="Arial"/>
                <a:ea typeface="Arial Unicode MS"/>
              </a:rPr>
              <a:t>Die DFH ist eine internationale Organisation wie keine Andere.</a:t>
            </a:r>
            <a:endParaRPr lang="de-DE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7" name="Bild 30"/>
          <p:cNvPicPr/>
          <p:nvPr/>
        </p:nvPicPr>
        <p:blipFill>
          <a:blip r:embed="rId2"/>
          <a:stretch/>
        </p:blipFill>
        <p:spPr>
          <a:xfrm>
            <a:off x="567360" y="4243320"/>
            <a:ext cx="738720" cy="738720"/>
          </a:xfrm>
          <a:prstGeom prst="rect">
            <a:avLst/>
          </a:prstGeom>
          <a:ln w="0">
            <a:noFill/>
          </a:ln>
        </p:spPr>
      </p:pic>
      <p:pic>
        <p:nvPicPr>
          <p:cNvPr id="128" name="Bild 2"/>
          <p:cNvPicPr/>
          <p:nvPr/>
        </p:nvPicPr>
        <p:blipFill>
          <a:blip r:embed="rId3"/>
          <a:stretch/>
        </p:blipFill>
        <p:spPr>
          <a:xfrm>
            <a:off x="560160" y="1995120"/>
            <a:ext cx="745560" cy="745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5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EAF66C5-B825-816B-80EE-F621A5EBA3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524" y="338740"/>
            <a:ext cx="8684476" cy="246221"/>
          </a:xfrm>
        </p:spPr>
        <p:txBody>
          <a:bodyPr/>
          <a:lstStyle/>
          <a:p>
            <a:r>
              <a:rPr lang="de-DE" dirty="0"/>
              <a:t>Nos </a:t>
            </a:r>
            <a:r>
              <a:rPr lang="de-DE" dirty="0" err="1"/>
              <a:t>chiffres</a:t>
            </a:r>
            <a:r>
              <a:rPr lang="de-DE" dirty="0"/>
              <a:t> </a:t>
            </a:r>
            <a:r>
              <a:rPr lang="de-DE" dirty="0" err="1"/>
              <a:t>clés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6E9A06C-5A3E-A7BF-AAB0-72553B01BA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9524" y="682518"/>
            <a:ext cx="8684476" cy="246221"/>
          </a:xfrm>
        </p:spPr>
        <p:txBody>
          <a:bodyPr/>
          <a:lstStyle/>
          <a:p>
            <a:r>
              <a:rPr lang="de-DE" spc="-1" dirty="0"/>
              <a:t>Unsere Kennzahlen</a:t>
            </a:r>
          </a:p>
        </p:txBody>
      </p:sp>
      <p:sp>
        <p:nvSpPr>
          <p:cNvPr id="131" name="Foliennummernplatzhalter 9"/>
          <p:cNvSpPr/>
          <p:nvPr/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31D0369E-9826-49A3-A4C0-968278446CB5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4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32" name="Gruppieren 2"/>
          <p:cNvGrpSpPr/>
          <p:nvPr/>
        </p:nvGrpSpPr>
        <p:grpSpPr>
          <a:xfrm>
            <a:off x="446114" y="1487880"/>
            <a:ext cx="11014126" cy="4226344"/>
            <a:chOff x="446114" y="1487880"/>
            <a:chExt cx="11014126" cy="4226344"/>
          </a:xfrm>
        </p:grpSpPr>
        <p:grpSp>
          <p:nvGrpSpPr>
            <p:cNvPr id="133" name="Gruppierung 13"/>
            <p:cNvGrpSpPr/>
            <p:nvPr/>
          </p:nvGrpSpPr>
          <p:grpSpPr>
            <a:xfrm>
              <a:off x="3400920" y="1576800"/>
              <a:ext cx="8059320" cy="600480"/>
              <a:chOff x="3400920" y="1576800"/>
              <a:chExt cx="8059320" cy="600480"/>
            </a:xfrm>
          </p:grpSpPr>
          <p:sp>
            <p:nvSpPr>
              <p:cNvPr id="134" name="Textplatzhalter 35"/>
              <p:cNvSpPr/>
              <p:nvPr/>
            </p:nvSpPr>
            <p:spPr>
              <a:xfrm>
                <a:off x="3400920" y="157680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fr-FR" sz="1600" b="0" strike="noStrike" spc="-1">
                    <a:solidFill>
                      <a:schemeClr val="accent1"/>
                    </a:solidFill>
                    <a:latin typeface="Arial"/>
                    <a:ea typeface="Arial Unicode MS"/>
                  </a:rPr>
                  <a:t>établissements français, allemands et internationaux</a:t>
                </a:r>
                <a:endParaRPr lang="de-DE" sz="16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5" name="Textplatzhalter 35"/>
              <p:cNvSpPr/>
              <p:nvPr/>
            </p:nvSpPr>
            <p:spPr>
              <a:xfrm>
                <a:off x="3400920" y="188316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de-DE" sz="1600" b="0" strike="noStrike" spc="-1">
                    <a:solidFill>
                      <a:schemeClr val="accent2"/>
                    </a:solidFill>
                    <a:latin typeface="Arial"/>
                    <a:ea typeface="Arial Unicode MS"/>
                  </a:rPr>
                  <a:t>deutsche, französische sowie internationale Hochschuleinrichtungen</a:t>
                </a:r>
                <a:endParaRPr lang="de-DE" sz="16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36" name="Gruppierung 16"/>
            <p:cNvGrpSpPr/>
            <p:nvPr/>
          </p:nvGrpSpPr>
          <p:grpSpPr>
            <a:xfrm>
              <a:off x="3400920" y="2453040"/>
              <a:ext cx="8059320" cy="600480"/>
              <a:chOff x="3400920" y="2453040"/>
              <a:chExt cx="8059320" cy="600480"/>
            </a:xfrm>
          </p:grpSpPr>
          <p:sp>
            <p:nvSpPr>
              <p:cNvPr id="137" name="Textplatzhalter 35"/>
              <p:cNvSpPr/>
              <p:nvPr/>
            </p:nvSpPr>
            <p:spPr>
              <a:xfrm>
                <a:off x="3400920" y="245304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fr-FR" sz="1600" b="0" strike="noStrike" spc="-1">
                    <a:solidFill>
                      <a:schemeClr val="accent1"/>
                    </a:solidFill>
                    <a:latin typeface="Arial"/>
                    <a:ea typeface="Arial Unicode MS"/>
                  </a:rPr>
                  <a:t>cursus intégrés dans plus de 20 disciplines</a:t>
                </a:r>
                <a:endParaRPr lang="de-DE" sz="16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8" name="Textplatzhalter 35"/>
              <p:cNvSpPr/>
              <p:nvPr/>
            </p:nvSpPr>
            <p:spPr>
              <a:xfrm>
                <a:off x="3400920" y="275940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de-DE" sz="1600" b="0" strike="noStrike" spc="-1">
                    <a:solidFill>
                      <a:schemeClr val="accent2"/>
                    </a:solidFill>
                    <a:latin typeface="Arial"/>
                    <a:ea typeface="Arial Unicode MS"/>
                  </a:rPr>
                  <a:t>integrierte Studiengänge in über 20 Fachbereichen</a:t>
                </a:r>
                <a:endParaRPr lang="de-DE" sz="16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39" name="Gruppierung 19"/>
            <p:cNvGrpSpPr/>
            <p:nvPr/>
          </p:nvGrpSpPr>
          <p:grpSpPr>
            <a:xfrm>
              <a:off x="3400920" y="3329280"/>
              <a:ext cx="8059320" cy="600480"/>
              <a:chOff x="3400920" y="3329280"/>
              <a:chExt cx="8059320" cy="600480"/>
            </a:xfrm>
          </p:grpSpPr>
          <p:sp>
            <p:nvSpPr>
              <p:cNvPr id="140" name="Textplatzhalter 35"/>
              <p:cNvSpPr/>
              <p:nvPr/>
            </p:nvSpPr>
            <p:spPr>
              <a:xfrm>
                <a:off x="3400920" y="332928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fr-FR" sz="1600" b="0" strike="noStrike" spc="-1" dirty="0" err="1">
                    <a:solidFill>
                      <a:schemeClr val="accent1"/>
                    </a:solidFill>
                    <a:latin typeface="Arial"/>
                    <a:ea typeface="Arial Unicode MS"/>
                  </a:rPr>
                  <a:t>étudiant·es</a:t>
                </a:r>
                <a:r>
                  <a:rPr lang="fr-FR" sz="1600" b="0" strike="noStrike" spc="-1" dirty="0">
                    <a:solidFill>
                      <a:schemeClr val="accent1"/>
                    </a:solidFill>
                    <a:latin typeface="Arial"/>
                    <a:ea typeface="Arial Unicode MS"/>
                  </a:rPr>
                  <a:t> actuellement </a:t>
                </a:r>
                <a:r>
                  <a:rPr lang="fr-FR" sz="1600" b="0" strike="noStrike" spc="-1" dirty="0" err="1">
                    <a:solidFill>
                      <a:schemeClr val="accent1"/>
                    </a:solidFill>
                    <a:latin typeface="Arial"/>
                    <a:ea typeface="Arial Unicode MS"/>
                  </a:rPr>
                  <a:t>inscrit·es</a:t>
                </a:r>
                <a:endParaRPr lang="de-DE" sz="1600" b="0" strike="noStrike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1" name="Textplatzhalter 35"/>
              <p:cNvSpPr/>
              <p:nvPr/>
            </p:nvSpPr>
            <p:spPr>
              <a:xfrm>
                <a:off x="3400920" y="363564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de-DE" sz="1600" b="0" strike="noStrike" spc="-1">
                    <a:solidFill>
                      <a:schemeClr val="accent2"/>
                    </a:solidFill>
                    <a:latin typeface="Arial"/>
                    <a:ea typeface="Arial Unicode MS"/>
                  </a:rPr>
                  <a:t>aktuell eingeschriebene Studierende</a:t>
                </a:r>
                <a:endParaRPr lang="de-DE" sz="16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42" name="Gruppierung 22"/>
            <p:cNvGrpSpPr/>
            <p:nvPr/>
          </p:nvGrpSpPr>
          <p:grpSpPr>
            <a:xfrm>
              <a:off x="3400200" y="4205520"/>
              <a:ext cx="8060040" cy="600480"/>
              <a:chOff x="3400200" y="4205520"/>
              <a:chExt cx="8060040" cy="600480"/>
            </a:xfrm>
          </p:grpSpPr>
          <p:sp>
            <p:nvSpPr>
              <p:cNvPr id="143" name="Textplatzhalter 35"/>
              <p:cNvSpPr/>
              <p:nvPr/>
            </p:nvSpPr>
            <p:spPr>
              <a:xfrm>
                <a:off x="3400200" y="4205520"/>
                <a:ext cx="806004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fr-FR" sz="1600" spc="-1" dirty="0" err="1">
                    <a:solidFill>
                      <a:schemeClr val="accent1"/>
                    </a:solidFill>
                    <a:latin typeface="Arial"/>
                    <a:ea typeface="Arial Unicode MS"/>
                  </a:rPr>
                  <a:t>d</a:t>
                </a:r>
                <a:r>
                  <a:rPr lang="fr-FR" sz="1600" b="0" strike="noStrike" spc="-1" dirty="0" err="1">
                    <a:solidFill>
                      <a:schemeClr val="accent1"/>
                    </a:solidFill>
                    <a:latin typeface="Arial"/>
                    <a:ea typeface="Arial Unicode MS"/>
                  </a:rPr>
                  <a:t>iplômé·es</a:t>
                </a:r>
                <a:r>
                  <a:rPr lang="fr-FR" sz="1600" b="0" strike="noStrike" spc="-1" dirty="0">
                    <a:solidFill>
                      <a:schemeClr val="accent1"/>
                    </a:solidFill>
                    <a:latin typeface="Arial"/>
                    <a:ea typeface="Arial Unicode MS"/>
                  </a:rPr>
                  <a:t> depuis notre fondation</a:t>
                </a:r>
                <a:endParaRPr lang="de-DE" sz="1600" b="0" strike="noStrike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4" name="Textplatzhalter 35"/>
              <p:cNvSpPr/>
              <p:nvPr/>
            </p:nvSpPr>
            <p:spPr>
              <a:xfrm>
                <a:off x="3400200" y="4511880"/>
                <a:ext cx="806004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de-DE" sz="1600" b="0" strike="noStrike" spc="-1" dirty="0">
                    <a:solidFill>
                      <a:schemeClr val="accent2"/>
                    </a:solidFill>
                    <a:latin typeface="Arial"/>
                    <a:ea typeface="Arial Unicode MS"/>
                  </a:rPr>
                  <a:t>Absolvent*innen seit unserer Gründung</a:t>
                </a:r>
                <a:endParaRPr lang="de-DE" sz="1600" b="0" strike="noStrike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145" name="Gruppierung 34"/>
            <p:cNvGrpSpPr/>
            <p:nvPr/>
          </p:nvGrpSpPr>
          <p:grpSpPr>
            <a:xfrm>
              <a:off x="3400920" y="5082120"/>
              <a:ext cx="8059320" cy="600480"/>
              <a:chOff x="3400920" y="5082120"/>
              <a:chExt cx="8059320" cy="600480"/>
            </a:xfrm>
          </p:grpSpPr>
          <p:sp>
            <p:nvSpPr>
              <p:cNvPr id="146" name="Textplatzhalter 35"/>
              <p:cNvSpPr/>
              <p:nvPr/>
            </p:nvSpPr>
            <p:spPr>
              <a:xfrm>
                <a:off x="3400920" y="508212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fr-FR" sz="1600" spc="-1" dirty="0" err="1">
                    <a:solidFill>
                      <a:schemeClr val="accent1"/>
                    </a:solidFill>
                    <a:latin typeface="Arial"/>
                    <a:ea typeface="Arial Unicode MS"/>
                  </a:rPr>
                  <a:t>d</a:t>
                </a:r>
                <a:r>
                  <a:rPr lang="fr-FR" sz="1600" b="0" strike="noStrike" spc="-1" dirty="0" err="1">
                    <a:solidFill>
                      <a:schemeClr val="accent1"/>
                    </a:solidFill>
                    <a:latin typeface="Arial"/>
                    <a:ea typeface="Arial Unicode MS"/>
                  </a:rPr>
                  <a:t>octeur·es</a:t>
                </a:r>
                <a:r>
                  <a:rPr lang="fr-FR" sz="1600" b="0" strike="noStrike" spc="-1" dirty="0">
                    <a:solidFill>
                      <a:schemeClr val="accent1"/>
                    </a:solidFill>
                    <a:latin typeface="Arial"/>
                    <a:ea typeface="Arial Unicode MS"/>
                  </a:rPr>
                  <a:t> bi- et </a:t>
                </a:r>
                <a:r>
                  <a:rPr lang="fr-FR" sz="1600" b="0" strike="noStrike" spc="-1" dirty="0" err="1">
                    <a:solidFill>
                      <a:schemeClr val="accent1"/>
                    </a:solidFill>
                    <a:latin typeface="Arial"/>
                    <a:ea typeface="Arial Unicode MS"/>
                  </a:rPr>
                  <a:t>trinationaux</a:t>
                </a:r>
                <a:endParaRPr lang="de-DE" sz="1600" b="0" strike="noStrike" spc="-1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7" name="Textplatzhalter 35"/>
              <p:cNvSpPr/>
              <p:nvPr/>
            </p:nvSpPr>
            <p:spPr>
              <a:xfrm>
                <a:off x="3400920" y="5388480"/>
                <a:ext cx="8059320" cy="294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defTabSz="914400">
                  <a:lnSpc>
                    <a:spcPct val="80000"/>
                  </a:lnSpc>
                  <a:spcBef>
                    <a:spcPts val="1001"/>
                  </a:spcBef>
                  <a:tabLst>
                    <a:tab pos="0" algn="l"/>
                  </a:tabLst>
                </a:pPr>
                <a:r>
                  <a:rPr lang="de-DE" sz="1600" b="0" strike="noStrike" spc="-1">
                    <a:solidFill>
                      <a:schemeClr val="accent2"/>
                    </a:solidFill>
                    <a:latin typeface="Arial"/>
                    <a:ea typeface="Arial Unicode MS"/>
                  </a:rPr>
                  <a:t>bi- und Trinationale Promovierte</a:t>
                </a:r>
                <a:endParaRPr lang="de-DE" sz="1600" b="0" strike="noStrike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pic>
          <p:nvPicPr>
            <p:cNvPr id="148" name="Grafik 15"/>
            <p:cNvPicPr/>
            <p:nvPr/>
          </p:nvPicPr>
          <p:blipFill>
            <a:blip r:embed="rId2"/>
            <a:stretch/>
          </p:blipFill>
          <p:spPr>
            <a:xfrm>
              <a:off x="2590920" y="1522800"/>
              <a:ext cx="694080" cy="695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9" name="Grafik 14"/>
            <p:cNvPicPr/>
            <p:nvPr/>
          </p:nvPicPr>
          <p:blipFill>
            <a:blip r:embed="rId3"/>
            <a:stretch/>
          </p:blipFill>
          <p:spPr>
            <a:xfrm>
              <a:off x="2590920" y="3265920"/>
              <a:ext cx="694080" cy="695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0" name="Grafik 3"/>
            <p:cNvPicPr/>
            <p:nvPr/>
          </p:nvPicPr>
          <p:blipFill>
            <a:blip r:embed="rId4"/>
            <a:stretch/>
          </p:blipFill>
          <p:spPr>
            <a:xfrm>
              <a:off x="2590920" y="4137480"/>
              <a:ext cx="695520" cy="695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1" name="Grafik 1"/>
            <p:cNvPicPr/>
            <p:nvPr/>
          </p:nvPicPr>
          <p:blipFill>
            <a:blip r:embed="rId5"/>
            <a:stretch/>
          </p:blipFill>
          <p:spPr>
            <a:xfrm>
              <a:off x="2590920" y="5009040"/>
              <a:ext cx="695520" cy="695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2" name="TextBox 6"/>
            <p:cNvSpPr/>
            <p:nvPr/>
          </p:nvSpPr>
          <p:spPr>
            <a:xfrm>
              <a:off x="1323720" y="1487880"/>
              <a:ext cx="1014480" cy="731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 dirty="0">
                  <a:solidFill>
                    <a:schemeClr val="accent1"/>
                  </a:solidFill>
                  <a:latin typeface="Arial"/>
                  <a:ea typeface="Arial Unicode MS"/>
                </a:rPr>
                <a:t>210</a:t>
              </a:r>
              <a:endParaRPr lang="de-DE" sz="4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3" name="TextBox 6"/>
            <p:cNvSpPr/>
            <p:nvPr/>
          </p:nvSpPr>
          <p:spPr>
            <a:xfrm>
              <a:off x="1309817" y="2354760"/>
              <a:ext cx="1028743" cy="73866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 dirty="0">
                  <a:solidFill>
                    <a:schemeClr val="accent1"/>
                  </a:solidFill>
                  <a:latin typeface="Arial"/>
                  <a:ea typeface="Arial Unicode MS"/>
                </a:rPr>
                <a:t>183</a:t>
              </a:r>
              <a:endParaRPr lang="de-DE" sz="4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4" name="TextBox 6"/>
            <p:cNvSpPr/>
            <p:nvPr/>
          </p:nvSpPr>
          <p:spPr>
            <a:xfrm>
              <a:off x="791189" y="3231720"/>
              <a:ext cx="1543051" cy="73866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>
                  <a:solidFill>
                    <a:schemeClr val="accent1"/>
                  </a:solidFill>
                  <a:latin typeface="Arial"/>
                  <a:ea typeface="Arial Unicode MS"/>
                </a:rPr>
                <a:t>5.793</a:t>
              </a:r>
              <a:endParaRPr lang="de-DE" sz="4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5" name="TextBox 6"/>
            <p:cNvSpPr/>
            <p:nvPr/>
          </p:nvSpPr>
          <p:spPr>
            <a:xfrm>
              <a:off x="446114" y="4098600"/>
              <a:ext cx="1885966" cy="73866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 dirty="0">
                  <a:solidFill>
                    <a:schemeClr val="accent1"/>
                  </a:solidFill>
                  <a:latin typeface="Arial"/>
                  <a:ea typeface="Arial Unicode MS"/>
                </a:rPr>
                <a:t>29.846</a:t>
              </a:r>
              <a:endParaRPr lang="de-DE" sz="4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6" name="TextBox 6"/>
            <p:cNvSpPr/>
            <p:nvPr/>
          </p:nvSpPr>
          <p:spPr>
            <a:xfrm>
              <a:off x="1309457" y="4975560"/>
              <a:ext cx="1028743" cy="738664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0" tIns="0" rIns="0" bIns="0" anchor="t">
              <a:spAutoFit/>
            </a:bodyPr>
            <a:lstStyle/>
            <a:p>
              <a:pPr algn="r" defTabSz="914400">
                <a:lnSpc>
                  <a:spcPct val="100000"/>
                </a:lnSpc>
              </a:pPr>
              <a:r>
                <a:rPr lang="en-US" sz="4800" b="1" strike="noStrike" spc="-1" dirty="0">
                  <a:solidFill>
                    <a:schemeClr val="accent1"/>
                  </a:solidFill>
                  <a:latin typeface="Arial"/>
                  <a:ea typeface="Arial Unicode MS"/>
                </a:rPr>
                <a:t>603</a:t>
              </a:r>
              <a:endParaRPr lang="de-DE" sz="4800" b="0" strike="noStrike" spc="-1" dirty="0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57" name="Gruppierung 10"/>
          <p:cNvGrpSpPr/>
          <p:nvPr/>
        </p:nvGrpSpPr>
        <p:grpSpPr>
          <a:xfrm>
            <a:off x="3945600" y="3706920"/>
            <a:ext cx="7722720" cy="2340000"/>
            <a:chOff x="3945600" y="3706920"/>
            <a:chExt cx="7722720" cy="2340000"/>
          </a:xfrm>
        </p:grpSpPr>
        <p:pic>
          <p:nvPicPr>
            <p:cNvPr id="158" name="Bild 8"/>
            <p:cNvPicPr/>
            <p:nvPr/>
          </p:nvPicPr>
          <p:blipFill>
            <a:blip r:embed="rId6"/>
            <a:srcRect l="50093"/>
            <a:stretch/>
          </p:blipFill>
          <p:spPr>
            <a:xfrm>
              <a:off x="7811280" y="3706920"/>
              <a:ext cx="3857040" cy="2340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9" name="Bild 9"/>
            <p:cNvPicPr/>
            <p:nvPr/>
          </p:nvPicPr>
          <p:blipFill>
            <a:blip r:embed="rId7">
              <a:lum contrast="20000"/>
            </a:blip>
            <a:srcRect r="50016"/>
            <a:stretch/>
          </p:blipFill>
          <p:spPr>
            <a:xfrm>
              <a:off x="3945600" y="3706920"/>
              <a:ext cx="3862440" cy="23400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60" name="Grafik 37"/>
          <p:cNvPicPr/>
          <p:nvPr/>
        </p:nvPicPr>
        <p:blipFill>
          <a:blip r:embed="rId8"/>
          <a:stretch/>
        </p:blipFill>
        <p:spPr>
          <a:xfrm>
            <a:off x="2590920" y="2394360"/>
            <a:ext cx="693720" cy="695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4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D402760B-86B0-A75A-74CE-EF8268EB0B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9524" y="682518"/>
            <a:ext cx="8684476" cy="246221"/>
          </a:xfrm>
        </p:spPr>
        <p:txBody>
          <a:bodyPr/>
          <a:lstStyle/>
          <a:p>
            <a:r>
              <a:rPr lang="de-DE" dirty="0"/>
              <a:t>Unsere Mission</a:t>
            </a:r>
          </a:p>
        </p:txBody>
      </p:sp>
      <p:pic>
        <p:nvPicPr>
          <p:cNvPr id="15" name="Inhaltsplatzhalter 25">
            <a:extLst>
              <a:ext uri="{FF2B5EF4-FFF2-40B4-BE49-F238E27FC236}">
                <a16:creationId xmlns:a16="http://schemas.microsoft.com/office/drawing/2014/main" id="{989B74AE-8A52-D869-D47A-128A9047C6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t="6458" r="24561" b="3860"/>
          <a:stretch>
            <a:fillRect/>
          </a:stretch>
        </p:blipFill>
        <p:spPr>
          <a:xfrm>
            <a:off x="458788" y="1215410"/>
            <a:ext cx="5587331" cy="4929388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9E062A8-4326-2442-D2E0-555F92626F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524" y="338740"/>
            <a:ext cx="8684476" cy="246221"/>
          </a:xfrm>
        </p:spPr>
        <p:txBody>
          <a:bodyPr/>
          <a:lstStyle/>
          <a:p>
            <a:r>
              <a:rPr lang="de-DE" dirty="0"/>
              <a:t>Notre Mission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48A9F79-4A2B-D9DE-4943-5D03A0CB1EC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6385427" y="1312916"/>
            <a:ext cx="5347785" cy="4848120"/>
          </a:xfrm>
        </p:spPr>
        <p:txBody>
          <a:bodyPr>
            <a:normAutofit lnSpcReduction="10000"/>
          </a:bodyPr>
          <a:lstStyle/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9CDD"/>
              </a:buClr>
              <a:buSzPct val="85000"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Renforcement de la </a:t>
            </a:r>
            <a:r>
              <a:rPr kumimoji="0" lang="fr-FR" sz="16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coopération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franco-allemande dans les domaines de l’enseignement supérieur et de la recherche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9CDD"/>
              </a:buClr>
              <a:buSzPct val="85000"/>
              <a:buFont typeface="Arial"/>
              <a:buChar char="•"/>
              <a:tabLst/>
              <a:defRPr/>
            </a:pPr>
            <a:r>
              <a:rPr kumimoji="0" lang="fr-FR" sz="16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Initiation, évaluation et soutien financier 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de cursus et de programmes de formation doctorale franco-allemands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9CDD"/>
              </a:buClr>
              <a:buSzPct val="85000"/>
              <a:buFont typeface="Arial"/>
              <a:buChar char="•"/>
              <a:tabLst/>
              <a:defRPr/>
            </a:pP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Soutien à la </a:t>
            </a:r>
            <a:r>
              <a:rPr kumimoji="0" lang="fr-FR" sz="16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mobilité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étudiante et à </a:t>
            </a:r>
            <a:r>
              <a:rPr kumimoji="0" lang="fr-FR" sz="1600" b="1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l’insertion professionnelle internationale</a:t>
            </a:r>
            <a:r>
              <a:rPr kumimoji="0" lang="fr-FR" sz="1600" b="0" i="0" u="none" strike="noStrike" kern="1200" cap="none" spc="-1" normalizeH="0" baseline="0" noProof="0" dirty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de ses </a:t>
            </a:r>
            <a:r>
              <a:rPr kumimoji="0" lang="fr-FR" sz="1600" b="0" i="0" u="none" strike="noStrike" kern="1200" cap="none" spc="-1" normalizeH="0" baseline="0" noProof="0" dirty="0" err="1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diplômé</a:t>
            </a:r>
            <a:r>
              <a:rPr kumimoji="0" lang="fr-FR" sz="1600" b="0" i="0" u="none" strike="noStrike" kern="1200" cap="none" spc="-1" normalizeH="0" baseline="0" noProof="0" err="1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·</a:t>
            </a:r>
            <a:r>
              <a:rPr kumimoji="0" lang="fr-FR" sz="1600" b="0" i="0" u="none" strike="noStrike" kern="1200" cap="none" spc="-1" normalizeH="0" baseline="0" noProof="0">
                <a:ln>
                  <a:noFill/>
                </a:ln>
                <a:solidFill>
                  <a:srgbClr val="009CDD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es</a:t>
            </a:r>
            <a:endParaRPr kumimoji="0" lang="fr-FR" sz="1600" b="0" i="0" u="none" strike="noStrike" kern="1200" cap="none" spc="-1" normalizeH="0" baseline="0" noProof="0" dirty="0">
              <a:ln>
                <a:noFill/>
              </a:ln>
              <a:solidFill>
                <a:srgbClr val="009CDD"/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009CDD"/>
              </a:buClr>
              <a:buSzPct val="85000"/>
              <a:buFont typeface="Arial"/>
              <a:buChar char="•"/>
              <a:tabLst/>
              <a:defRPr/>
            </a:pP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81725E"/>
              </a:buClr>
              <a:buSzPct val="85000"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Stärkung der </a:t>
            </a:r>
            <a:r>
              <a:rPr kumimoji="0" lang="de-DE" sz="1600" b="1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Zusammenarbeit</a:t>
            </a: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zwischen Deutschland und Frankreich in den Bereichen Hochschule &amp; Forschung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81725E"/>
              </a:buClr>
              <a:buSzPct val="85000"/>
              <a:buFont typeface="Arial"/>
              <a:buChar char="•"/>
              <a:tabLst/>
              <a:defRPr/>
            </a:pPr>
            <a:r>
              <a:rPr kumimoji="0" lang="de-DE" sz="1600" b="1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Initiierung, Evaluierung und finanzielle Förderung </a:t>
            </a: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von deutsch-französischen Studiengängen und Doktorandenprogrammen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285840" marR="0" lvl="0" indent="-285840" defTabSz="914400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>
                <a:srgbClr val="81725E"/>
              </a:buClr>
              <a:buSzPct val="85000"/>
              <a:buFont typeface="Arial"/>
              <a:buChar char="•"/>
              <a:tabLst/>
              <a:defRPr/>
            </a:pP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Förderung der </a:t>
            </a:r>
            <a:r>
              <a:rPr kumimoji="0" lang="de-DE" sz="1600" b="1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Mobilität und internationaler Karrierechancen</a:t>
            </a: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 für Studierende und</a:t>
            </a:r>
            <a:br>
              <a: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</a:br>
            <a:r>
              <a:rPr kumimoji="0" lang="de-DE" sz="1600" b="0" i="0" u="none" strike="noStrike" kern="1200" cap="none" spc="-1" normalizeH="0" baseline="0" noProof="0" dirty="0">
                <a:ln>
                  <a:noFill/>
                </a:ln>
                <a:solidFill>
                  <a:srgbClr val="81725E"/>
                </a:solidFill>
                <a:effectLst/>
                <a:uLnTx/>
                <a:uFillTx/>
                <a:latin typeface="Arial"/>
                <a:ea typeface="Arial Unicode MS"/>
                <a:cs typeface="+mn-cs"/>
              </a:rPr>
              <a:t>Junge Wissenschaftler*innen</a:t>
            </a:r>
            <a:endParaRPr kumimoji="0" lang="de-DE" sz="16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14A04AB-6FF3-3DA2-379B-D5D4995DAAE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669060" y="5880110"/>
            <a:ext cx="1230294" cy="264688"/>
          </a:xfrm>
        </p:spPr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 typeface="Arial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  <p:sp>
        <p:nvSpPr>
          <p:cNvPr id="17" name="Foliennummernplatzhalter 9">
            <a:extLst>
              <a:ext uri="{FF2B5EF4-FFF2-40B4-BE49-F238E27FC236}">
                <a16:creationId xmlns:a16="http://schemas.microsoft.com/office/drawing/2014/main" id="{4224AF5B-20FA-4615-59F9-648B78A935B4}"/>
              </a:ext>
            </a:extLst>
          </p:cNvPr>
          <p:cNvSpPr/>
          <p:nvPr/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31D0369E-9826-49A3-A4C0-968278446CB5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5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981581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8">
            <a:extLst>
              <a:ext uri="{FF2B5EF4-FFF2-40B4-BE49-F238E27FC236}">
                <a16:creationId xmlns:a16="http://schemas.microsoft.com/office/drawing/2014/main" id="{08C50426-874A-D0E1-DEC2-5EC22D442612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de-DE"/>
            </a:defPPr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Statut :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année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de-DE" sz="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universitaire</a:t>
            </a: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+mn-cs"/>
              </a:rPr>
              <a:t> 25/26 / Stand: Studienjahr 25/26</a:t>
            </a:r>
          </a:p>
        </p:txBody>
      </p:sp>
    </p:spTree>
    <p:extLst>
      <p:ext uri="{BB962C8B-B14F-4D97-AF65-F5344CB8AC3E}">
        <p14:creationId xmlns:p14="http://schemas.microsoft.com/office/powerpoint/2010/main" val="712039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7">
            <a:extLst>
              <a:ext uri="{FF2B5EF4-FFF2-40B4-BE49-F238E27FC236}">
                <a16:creationId xmlns:a16="http://schemas.microsoft.com/office/drawing/2014/main" id="{C147E32F-A8C3-5104-416E-E9214F4D69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" r="52"/>
          <a:stretch/>
        </p:blipFill>
        <p:spPr>
          <a:xfrm>
            <a:off x="6102513" y="-1"/>
            <a:ext cx="6089487" cy="6858001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2" name="PlaceHolder 1"/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/>
          <a:p>
            <a:pPr indent="0" algn="r" defTabSz="914400">
              <a:lnSpc>
                <a:spcPct val="80000"/>
              </a:lnSpc>
              <a:buNone/>
              <a:tabLst>
                <a:tab pos="0" algn="l"/>
              </a:tabLst>
            </a:pPr>
            <a:r>
              <a:rPr lang="fr-FR" b="0" strike="noStrike" spc="-1" dirty="0">
                <a:solidFill>
                  <a:schemeClr val="lt1"/>
                </a:solidFill>
                <a:latin typeface="Arial"/>
                <a:ea typeface="Arial Unicode MS"/>
              </a:rPr>
              <a:t>Notre offre d’études…</a:t>
            </a:r>
            <a:endParaRPr lang="de-DE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3C09FB-876C-5810-3CF9-7C1ADA2C8E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de-DE" spc="-1" dirty="0">
                <a:solidFill>
                  <a:schemeClr val="lt1"/>
                </a:solidFill>
              </a:rPr>
              <a:t>Unser Studienangebot…</a:t>
            </a:r>
            <a:endParaRPr lang="de-DE" spc="-1" dirty="0">
              <a:solidFill>
                <a:srgbClr val="000000"/>
              </a:solidFill>
            </a:endParaRPr>
          </a:p>
          <a:p>
            <a:endParaRPr lang="de-DE" dirty="0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4EF3D710-0A65-1CFF-E5FE-0856660965B3}"/>
              </a:ext>
            </a:extLst>
          </p:cNvPr>
          <p:cNvSpPr txBox="1">
            <a:spLocks/>
          </p:cNvSpPr>
          <p:nvPr/>
        </p:nvSpPr>
        <p:spPr>
          <a:xfrm>
            <a:off x="6666940" y="6593312"/>
            <a:ext cx="5525060" cy="2646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t>© Oliver Dietze</a:t>
            </a: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64653-A77B-52A9-FE42-E2708FFA4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3">
            <a:extLst>
              <a:ext uri="{FF2B5EF4-FFF2-40B4-BE49-F238E27FC236}">
                <a16:creationId xmlns:a16="http://schemas.microsoft.com/office/drawing/2014/main" id="{C36CC925-6DC9-0BB4-FF66-564C59493EB4}"/>
              </a:ext>
            </a:extLst>
          </p:cNvPr>
          <p:cNvSpPr txBox="1">
            <a:spLocks/>
          </p:cNvSpPr>
          <p:nvPr/>
        </p:nvSpPr>
        <p:spPr>
          <a:xfrm>
            <a:off x="5427406" y="1377949"/>
            <a:ext cx="6341182" cy="4797425"/>
          </a:xfrm>
          <a:prstGeom prst="rect">
            <a:avLst/>
          </a:prstGeom>
          <a:noFill/>
          <a:ln w="0">
            <a:noFill/>
          </a:ln>
        </p:spPr>
        <p:txBody>
          <a:bodyPr lIns="0" tIns="45720" rIns="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840" indent="-285840">
              <a:lnSpc>
                <a:spcPct val="10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</a:pPr>
            <a:r>
              <a:rPr lang="fr-FR" sz="1600" b="1" spc="-1" dirty="0">
                <a:solidFill>
                  <a:schemeClr val="accent1"/>
                </a:solidFill>
              </a:rPr>
              <a:t>Niveau Licence et Master</a:t>
            </a:r>
            <a:r>
              <a:rPr lang="fr-FR" sz="1600" spc="-1" dirty="0">
                <a:solidFill>
                  <a:schemeClr val="accent1"/>
                </a:solidFill>
              </a:rPr>
              <a:t> :</a:t>
            </a:r>
            <a:endParaRPr lang="de-DE" sz="1600" spc="-1" dirty="0">
              <a:solidFill>
                <a:srgbClr val="000000"/>
              </a:solidFill>
            </a:endParaRPr>
          </a:p>
          <a:p>
            <a:pPr marL="573840" lvl="2" indent="-285840">
              <a:lnSpc>
                <a:spcPct val="100000"/>
              </a:lnSpc>
              <a:spcBef>
                <a:spcPts val="499"/>
              </a:spcBef>
              <a:buClr>
                <a:srgbClr val="009CDD"/>
              </a:buClr>
              <a:buSzPct val="65000"/>
              <a:buFont typeface="Arial"/>
              <a:buChar char="•"/>
            </a:pPr>
            <a:r>
              <a:rPr lang="fr-FR" sz="1600" spc="-1" dirty="0">
                <a:solidFill>
                  <a:schemeClr val="accent1"/>
                </a:solidFill>
              </a:rPr>
              <a:t>des cursus intégrés bi- et </a:t>
            </a:r>
            <a:r>
              <a:rPr lang="fr-FR" sz="1600" spc="-1" dirty="0" err="1">
                <a:solidFill>
                  <a:schemeClr val="accent1"/>
                </a:solidFill>
              </a:rPr>
              <a:t>trinationaux</a:t>
            </a:r>
            <a:r>
              <a:rPr lang="fr-FR" sz="1600" spc="-1" dirty="0">
                <a:solidFill>
                  <a:schemeClr val="accent1"/>
                </a:solidFill>
              </a:rPr>
              <a:t> avec double diplôme</a:t>
            </a:r>
          </a:p>
          <a:p>
            <a:pPr marL="288000" lvl="2" indent="0">
              <a:lnSpc>
                <a:spcPct val="100000"/>
              </a:lnSpc>
              <a:spcBef>
                <a:spcPts val="499"/>
              </a:spcBef>
              <a:buClr>
                <a:srgbClr val="009CDD"/>
              </a:buClr>
              <a:buSzPct val="65000"/>
              <a:buNone/>
            </a:pPr>
            <a:endParaRPr lang="de-DE" sz="1600" spc="-1" dirty="0">
              <a:solidFill>
                <a:srgbClr val="000000"/>
              </a:solidFill>
            </a:endParaRPr>
          </a:p>
          <a:p>
            <a:pPr marL="285840" indent="-285840">
              <a:lnSpc>
                <a:spcPct val="10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</a:pPr>
            <a:r>
              <a:rPr lang="de-DE" sz="1600" b="1" spc="-1" dirty="0">
                <a:solidFill>
                  <a:schemeClr val="accent2"/>
                </a:solidFill>
              </a:rPr>
              <a:t>Bachelor- und Masterniveau</a:t>
            </a:r>
            <a:r>
              <a:rPr lang="de-DE" sz="1600" spc="-1" dirty="0">
                <a:solidFill>
                  <a:schemeClr val="accent2"/>
                </a:solidFill>
              </a:rPr>
              <a:t>:</a:t>
            </a:r>
            <a:endParaRPr lang="de-DE" sz="1600" spc="-1" dirty="0">
              <a:solidFill>
                <a:srgbClr val="000000"/>
              </a:solidFill>
            </a:endParaRPr>
          </a:p>
          <a:p>
            <a:pPr marL="573840" lvl="2" indent="-285840">
              <a:lnSpc>
                <a:spcPct val="100000"/>
              </a:lnSpc>
              <a:spcBef>
                <a:spcPts val="499"/>
              </a:spcBef>
              <a:buClr>
                <a:srgbClr val="81725E"/>
              </a:buClr>
              <a:buSzPct val="65000"/>
              <a:buFont typeface="Arial"/>
              <a:buChar char="•"/>
            </a:pPr>
            <a:r>
              <a:rPr lang="de-DE" sz="1600" spc="-1" dirty="0">
                <a:solidFill>
                  <a:schemeClr val="accent2"/>
                </a:solidFill>
              </a:rPr>
              <a:t>integrierte Studiengänge (bi- und </a:t>
            </a:r>
            <a:r>
              <a:rPr lang="de-DE" sz="1600" spc="-1" dirty="0" err="1">
                <a:solidFill>
                  <a:schemeClr val="accent2"/>
                </a:solidFill>
              </a:rPr>
              <a:t>trinational</a:t>
            </a:r>
            <a:r>
              <a:rPr lang="de-DE" sz="1600" spc="-1" dirty="0">
                <a:solidFill>
                  <a:schemeClr val="accent2"/>
                </a:solidFill>
              </a:rPr>
              <a:t>) mit Doppelabschluss</a:t>
            </a:r>
            <a:endParaRPr lang="de-DE" sz="1600" spc="-1" dirty="0">
              <a:solidFill>
                <a:srgbClr val="000000"/>
              </a:solidFill>
            </a:endParaRPr>
          </a:p>
          <a:p>
            <a:pPr indent="0">
              <a:lnSpc>
                <a:spcPct val="10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de-DE" sz="1600" spc="-1" dirty="0">
              <a:solidFill>
                <a:srgbClr val="000000"/>
              </a:solidFill>
            </a:endParaRPr>
          </a:p>
          <a:p>
            <a:pPr marL="285840" indent="-285840">
              <a:lnSpc>
                <a:spcPct val="100000"/>
              </a:lnSpc>
              <a:spcBef>
                <a:spcPts val="1001"/>
              </a:spcBef>
              <a:buClr>
                <a:srgbClr val="009CDD"/>
              </a:buClr>
              <a:buSzPct val="85000"/>
              <a:buFont typeface="Arial"/>
              <a:buChar char="•"/>
              <a:tabLst>
                <a:tab pos="0" algn="l"/>
              </a:tabLst>
            </a:pPr>
            <a:r>
              <a:rPr lang="fr-FR" sz="1600" b="1" spc="-1" dirty="0">
                <a:solidFill>
                  <a:schemeClr val="accent1"/>
                </a:solidFill>
              </a:rPr>
              <a:t>Niveau Doctorat</a:t>
            </a:r>
            <a:r>
              <a:rPr lang="fr-FR" sz="1600" spc="-1" dirty="0">
                <a:solidFill>
                  <a:schemeClr val="accent1"/>
                </a:solidFill>
              </a:rPr>
              <a:t> : des programmes de soutien aux jeunes </a:t>
            </a:r>
            <a:r>
              <a:rPr lang="fr-FR" sz="1600" spc="-1" dirty="0" err="1">
                <a:solidFill>
                  <a:schemeClr val="accent1"/>
                </a:solidFill>
              </a:rPr>
              <a:t>chercheur·euses</a:t>
            </a:r>
            <a:endParaRPr lang="de-DE" sz="1600" spc="-1" dirty="0">
              <a:solidFill>
                <a:srgbClr val="000000"/>
              </a:solidFill>
            </a:endParaRPr>
          </a:p>
          <a:p>
            <a:pPr marL="573840" lvl="2" indent="-285840">
              <a:lnSpc>
                <a:spcPct val="100000"/>
              </a:lnSpc>
              <a:spcBef>
                <a:spcPts val="499"/>
              </a:spcBef>
              <a:buClr>
                <a:srgbClr val="009CDD"/>
              </a:buClr>
              <a:buSzPct val="65000"/>
              <a:buFont typeface="Arial"/>
              <a:buChar char="•"/>
              <a:tabLst>
                <a:tab pos="0" algn="l"/>
              </a:tabLst>
            </a:pPr>
            <a:r>
              <a:rPr lang="fr-FR" sz="1600" spc="-1" dirty="0">
                <a:solidFill>
                  <a:schemeClr val="accent1"/>
                </a:solidFill>
              </a:rPr>
              <a:t>(PhD-Tracks, collèges doctoraux, cotutelles de thèse, manifestations scientifiques)</a:t>
            </a:r>
          </a:p>
          <a:p>
            <a:pPr marL="288000" lvl="2" indent="0">
              <a:lnSpc>
                <a:spcPct val="100000"/>
              </a:lnSpc>
              <a:spcBef>
                <a:spcPts val="499"/>
              </a:spcBef>
              <a:buClr>
                <a:srgbClr val="009CDD"/>
              </a:buClr>
              <a:buSzPct val="65000"/>
              <a:buNone/>
              <a:tabLst>
                <a:tab pos="0" algn="l"/>
              </a:tabLst>
            </a:pPr>
            <a:endParaRPr lang="de-DE" sz="1600" spc="-1" dirty="0">
              <a:solidFill>
                <a:srgbClr val="000000"/>
              </a:solidFill>
            </a:endParaRPr>
          </a:p>
          <a:p>
            <a:pPr marL="285840" indent="-285840">
              <a:lnSpc>
                <a:spcPct val="100000"/>
              </a:lnSpc>
              <a:spcBef>
                <a:spcPts val="1001"/>
              </a:spcBef>
              <a:buClr>
                <a:srgbClr val="81725E"/>
              </a:buClr>
              <a:buSzPct val="85000"/>
              <a:buFont typeface="Arial"/>
              <a:buChar char="•"/>
              <a:tabLst>
                <a:tab pos="0" algn="l"/>
              </a:tabLst>
            </a:pPr>
            <a:r>
              <a:rPr lang="de-DE" sz="1600" b="1" spc="-1" dirty="0">
                <a:solidFill>
                  <a:schemeClr val="accent2"/>
                </a:solidFill>
              </a:rPr>
              <a:t>Promotion</a:t>
            </a:r>
            <a:r>
              <a:rPr lang="de-DE" sz="1600" spc="-1" dirty="0">
                <a:solidFill>
                  <a:schemeClr val="accent2"/>
                </a:solidFill>
              </a:rPr>
              <a:t>: Programme zur Förderung von Jungen Wissenschaftler*innen</a:t>
            </a:r>
            <a:endParaRPr lang="de-DE" sz="1600" spc="-1" dirty="0">
              <a:solidFill>
                <a:srgbClr val="000000"/>
              </a:solidFill>
            </a:endParaRPr>
          </a:p>
          <a:p>
            <a:pPr marL="573840" lvl="2" indent="-285840">
              <a:lnSpc>
                <a:spcPct val="100000"/>
              </a:lnSpc>
              <a:spcBef>
                <a:spcPts val="499"/>
              </a:spcBef>
              <a:buClr>
                <a:srgbClr val="81725E"/>
              </a:buClr>
              <a:buSzPct val="65000"/>
              <a:buFont typeface="Arial"/>
              <a:buChar char="•"/>
              <a:tabLst>
                <a:tab pos="0" algn="l"/>
              </a:tabLst>
            </a:pPr>
            <a:r>
              <a:rPr lang="de-DE" sz="1600" spc="-1" dirty="0">
                <a:solidFill>
                  <a:schemeClr val="accent2"/>
                </a:solidFill>
              </a:rPr>
              <a:t>(PhD-Tracks, Doktorandenkollegs, </a:t>
            </a:r>
            <a:r>
              <a:rPr lang="de-DE" sz="1600" spc="-1" dirty="0" err="1">
                <a:solidFill>
                  <a:schemeClr val="accent2"/>
                </a:solidFill>
              </a:rPr>
              <a:t>Cotutelles</a:t>
            </a:r>
            <a:r>
              <a:rPr lang="de-DE" sz="1600" spc="-1" dirty="0">
                <a:solidFill>
                  <a:schemeClr val="accent2"/>
                </a:solidFill>
              </a:rPr>
              <a:t> de </a:t>
            </a:r>
            <a:r>
              <a:rPr lang="de-DE" sz="1600" spc="-1" dirty="0" err="1">
                <a:solidFill>
                  <a:schemeClr val="accent2"/>
                </a:solidFill>
              </a:rPr>
              <a:t>thèse</a:t>
            </a:r>
            <a:r>
              <a:rPr lang="de-DE" sz="1600" spc="-1" dirty="0">
                <a:solidFill>
                  <a:schemeClr val="accent2"/>
                </a:solidFill>
              </a:rPr>
              <a:t>, Wissenschaftliche Veranstaltungen)</a:t>
            </a:r>
            <a:endParaRPr lang="de-DE" sz="1600" spc="-1" dirty="0">
              <a:solidFill>
                <a:srgbClr val="000000"/>
              </a:solidFill>
            </a:endParaRPr>
          </a:p>
        </p:txBody>
      </p:sp>
      <p:sp>
        <p:nvSpPr>
          <p:cNvPr id="37" name="Textplatzhalter 36">
            <a:extLst>
              <a:ext uri="{FF2B5EF4-FFF2-40B4-BE49-F238E27FC236}">
                <a16:creationId xmlns:a16="http://schemas.microsoft.com/office/drawing/2014/main" id="{5A54C523-FA5B-B136-D1F0-5A6B2DE03E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524" y="338740"/>
            <a:ext cx="8684476" cy="246221"/>
          </a:xfrm>
        </p:spPr>
        <p:txBody>
          <a:bodyPr/>
          <a:lstStyle/>
          <a:p>
            <a:r>
              <a:rPr lang="fr-FR" dirty="0"/>
              <a:t>… un choix immense à tous les niveaux</a:t>
            </a:r>
          </a:p>
        </p:txBody>
      </p:sp>
      <p:sp>
        <p:nvSpPr>
          <p:cNvPr id="39" name="Textplatzhalter 38">
            <a:extLst>
              <a:ext uri="{FF2B5EF4-FFF2-40B4-BE49-F238E27FC236}">
                <a16:creationId xmlns:a16="http://schemas.microsoft.com/office/drawing/2014/main" id="{473C22EC-8C98-F84F-C1F8-1FA4775DE9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9524" y="682518"/>
            <a:ext cx="8684476" cy="246221"/>
          </a:xfrm>
        </p:spPr>
        <p:txBody>
          <a:bodyPr/>
          <a:lstStyle/>
          <a:p>
            <a:r>
              <a:rPr lang="de-DE" dirty="0"/>
              <a:t>… eine Riesenauswahl auf allen Ebenen</a:t>
            </a:r>
          </a:p>
        </p:txBody>
      </p:sp>
      <p:pic>
        <p:nvPicPr>
          <p:cNvPr id="2" name="Bildplatzhalter 7">
            <a:extLst>
              <a:ext uri="{FF2B5EF4-FFF2-40B4-BE49-F238E27FC236}">
                <a16:creationId xmlns:a16="http://schemas.microsoft.com/office/drawing/2014/main" id="{9C31F15A-20CD-FEE5-C2D4-3B78BA1F1B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" r="52" b="4537"/>
          <a:stretch>
            <a:fillRect/>
          </a:stretch>
        </p:blipFill>
        <p:spPr>
          <a:xfrm>
            <a:off x="459524" y="1245986"/>
            <a:ext cx="4585160" cy="4929388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167854AF-D54B-F245-164E-37FAD085ECF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986164" y="5963025"/>
            <a:ext cx="959462" cy="21234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de-DE" sz="800" dirty="0"/>
              <a:t>© Oliver Dietze</a:t>
            </a:r>
          </a:p>
        </p:txBody>
      </p:sp>
      <p:sp>
        <p:nvSpPr>
          <p:cNvPr id="6" name="Foliennummernplatzhalter 9">
            <a:extLst>
              <a:ext uri="{FF2B5EF4-FFF2-40B4-BE49-F238E27FC236}">
                <a16:creationId xmlns:a16="http://schemas.microsoft.com/office/drawing/2014/main" id="{8D8BDBAB-256B-C66A-C459-C9344D94CE94}"/>
              </a:ext>
            </a:extLst>
          </p:cNvPr>
          <p:cNvSpPr/>
          <p:nvPr/>
        </p:nvSpPr>
        <p:spPr>
          <a:xfrm>
            <a:off x="8737560" y="6356520"/>
            <a:ext cx="2841480" cy="361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</a:pPr>
            <a:fld id="{31D0369E-9826-49A3-A4C0-968278446CB5}" type="slidenum">
              <a:rPr lang="de-DE" sz="1000" b="0" strike="noStrike" spc="-1">
                <a:solidFill>
                  <a:schemeClr val="accent1"/>
                </a:solidFill>
                <a:latin typeface="Arial"/>
                <a:ea typeface="Arial Unicode MS"/>
              </a:rPr>
              <a:t>8</a:t>
            </a:fld>
            <a:endParaRPr lang="de-DE" sz="1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434343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3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2D934753-4EFC-4037-A26E-C60B4CE90953}" type="slidenum">
              <a:rPr/>
              <a:t>9</a:t>
            </a:fld>
            <a:endParaRPr/>
          </a:p>
        </p:txBody>
      </p:sp>
      <p:sp>
        <p:nvSpPr>
          <p:cNvPr id="2" name="Textplatzhalter 1">
            <a:extLst>
              <a:ext uri="{FF2B5EF4-FFF2-40B4-BE49-F238E27FC236}">
                <a16:creationId xmlns:a16="http://schemas.microsoft.com/office/drawing/2014/main" id="{4E76EF4D-F4C7-5AC7-0EFC-FFE19F7AD9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9524" y="338740"/>
            <a:ext cx="8684476" cy="246221"/>
          </a:xfrm>
        </p:spPr>
        <p:txBody>
          <a:bodyPr/>
          <a:lstStyle/>
          <a:p>
            <a:r>
              <a:rPr lang="fr-FR" spc="-1" dirty="0"/>
              <a:t>… un large éventail de disciplines</a:t>
            </a:r>
            <a:endParaRPr lang="de-DE" b="0" spc="-1" dirty="0">
              <a:solidFill>
                <a:srgbClr val="000000"/>
              </a:solidFill>
            </a:endParaRP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C6FB3FF-F9D5-874C-BFFE-8A2064848A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9524" y="682518"/>
            <a:ext cx="8684476" cy="246221"/>
          </a:xfrm>
        </p:spPr>
        <p:txBody>
          <a:bodyPr/>
          <a:lstStyle/>
          <a:p>
            <a:r>
              <a:rPr lang="de-DE" spc="-1" dirty="0"/>
              <a:t>… eine breite Auswahl an Disziplinen</a:t>
            </a:r>
            <a:endParaRPr lang="de-DE" b="0" spc="-1" dirty="0">
              <a:solidFill>
                <a:srgbClr val="000000"/>
              </a:solidFill>
            </a:endParaRPr>
          </a:p>
        </p:txBody>
      </p:sp>
      <p:pic>
        <p:nvPicPr>
          <p:cNvPr id="180" name="Grafik 154"/>
          <p:cNvPicPr/>
          <p:nvPr/>
        </p:nvPicPr>
        <p:blipFill>
          <a:blip r:embed="rId2"/>
          <a:stretch/>
        </p:blipFill>
        <p:spPr>
          <a:xfrm>
            <a:off x="459360" y="1067040"/>
            <a:ext cx="9787680" cy="5248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 advTm="5000">
    <p:push dir="u"/>
  </p:transition>
</p:sld>
</file>

<file path=ppt/theme/theme1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Contents Slide Master">
  <a:themeElements>
    <a:clrScheme name="DFH-UFA Farbe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9CDD"/>
      </a:accent1>
      <a:accent2>
        <a:srgbClr val="81725E"/>
      </a:accent2>
      <a:accent3>
        <a:srgbClr val="F4BF34"/>
      </a:accent3>
      <a:accent4>
        <a:srgbClr val="3484CF"/>
      </a:accent4>
      <a:accent5>
        <a:srgbClr val="A0BD3C"/>
      </a:accent5>
      <a:accent6>
        <a:srgbClr val="6B852F"/>
      </a:accent6>
      <a:hlink>
        <a:srgbClr val="009FE3"/>
      </a:hlink>
      <a:folHlink>
        <a:srgbClr val="193B79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DFH_Vorlage_Fr_De_Neues_Template</Template>
  <TotalTime>0</TotalTime>
  <Words>1040</Words>
  <Application>Microsoft Office PowerPoint</Application>
  <PresentationFormat>Breitbild</PresentationFormat>
  <Paragraphs>180</Paragraphs>
  <Slides>17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17</vt:i4>
      </vt:variant>
    </vt:vector>
  </HeadingPairs>
  <TitlesOfParts>
    <vt:vector size="28" baseType="lpstr">
      <vt:lpstr>Aptos</vt:lpstr>
      <vt:lpstr>Arial</vt:lpstr>
      <vt:lpstr>Symbol</vt:lpstr>
      <vt:lpstr>Times New Roman</vt:lpstr>
      <vt:lpstr>Wingdings</vt:lpstr>
      <vt:lpstr>Contents Slide Master</vt:lpstr>
      <vt:lpstr>Contents Slide Master</vt:lpstr>
      <vt:lpstr>Contents Slide Master</vt:lpstr>
      <vt:lpstr>Contents Slide Master</vt:lpstr>
      <vt:lpstr>1_Contents Slide Master</vt:lpstr>
      <vt:lpstr>3_Contents Slide Master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Maximilian Koenigs</dc:creator>
  <dc:description/>
  <cp:lastModifiedBy>Kenbougoul Samb [DFH-UFA]</cp:lastModifiedBy>
  <cp:revision>165</cp:revision>
  <cp:lastPrinted>2023-05-02T09:48:39Z</cp:lastPrinted>
  <dcterms:created xsi:type="dcterms:W3CDTF">2023-09-04T16:35:15Z</dcterms:created>
  <dcterms:modified xsi:type="dcterms:W3CDTF">2026-06-30T11:12:36Z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Breitbild</vt:lpwstr>
  </property>
  <property fmtid="{D5CDD505-2E9C-101B-9397-08002B2CF9AE}" pid="3" name="Slides">
    <vt:i4>20</vt:i4>
  </property>
</Properties>
</file>