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theme/theme6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7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68" r:id="rId2"/>
    <p:sldMasterId id="2147483672" r:id="rId3"/>
    <p:sldMasterId id="2147483676" r:id="rId4"/>
    <p:sldMasterId id="2147483680" r:id="rId5"/>
    <p:sldMasterId id="2147483684" r:id="rId6"/>
    <p:sldMasterId id="2147483691" r:id="rId7"/>
    <p:sldMasterId id="2147483698" r:id="rId8"/>
  </p:sldMasterIdLst>
  <p:notesMasterIdLst>
    <p:notesMasterId r:id="rId26"/>
  </p:notesMasterIdLst>
  <p:sldIdLst>
    <p:sldId id="1010" r:id="rId9"/>
    <p:sldId id="1014" r:id="rId10"/>
    <p:sldId id="258" r:id="rId11"/>
    <p:sldId id="259" r:id="rId12"/>
    <p:sldId id="1016" r:id="rId13"/>
    <p:sldId id="1009" r:id="rId14"/>
    <p:sldId id="1011" r:id="rId15"/>
    <p:sldId id="1017" r:id="rId16"/>
    <p:sldId id="264" r:id="rId17"/>
    <p:sldId id="977" r:id="rId18"/>
    <p:sldId id="267" r:id="rId19"/>
    <p:sldId id="268" r:id="rId20"/>
    <p:sldId id="1018" r:id="rId21"/>
    <p:sldId id="270" r:id="rId22"/>
    <p:sldId id="1015" r:id="rId23"/>
    <p:sldId id="1008" r:id="rId24"/>
    <p:sldId id="702" r:id="rId25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350 €</a:t>
          </a:r>
        </a:p>
        <a:p>
          <a:r>
            <a:rPr lang="de-DE" sz="1600" dirty="0">
              <a:solidFill>
                <a:schemeClr val="accent2"/>
              </a:solidFill>
            </a:rPr>
            <a:t>Monatliche Mobilitätsbeihilfe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Interkulturelle Erfahrungen</a:t>
          </a:r>
        </a:p>
        <a:p>
          <a:r>
            <a:rPr lang="de-DE" sz="1600" dirty="0">
              <a:solidFill>
                <a:schemeClr val="accent2"/>
              </a:solidFill>
            </a:rPr>
            <a:t>Neue Kulturen erleben und Freundschaften fürs Leben schließen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Top Organisation</a:t>
          </a:r>
        </a:p>
        <a:p>
          <a:r>
            <a:rPr lang="de-DE" sz="1600" dirty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Betreuung</a:t>
          </a:r>
        </a:p>
        <a:p>
          <a:r>
            <a:rPr lang="de-DE" sz="1600" b="0" dirty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1 Jahr</a:t>
          </a:r>
        </a:p>
        <a:p>
          <a:r>
            <a:rPr lang="de-DE" sz="1600" dirty="0">
              <a:solidFill>
                <a:schemeClr val="accent2"/>
              </a:solidFill>
            </a:rPr>
            <a:t>Mindestens im Ausland</a:t>
          </a: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68680" custScaleY="158649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31045" custScaleY="112091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3630901" y="-190347"/>
          <a:ext cx="2233819" cy="144322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Monatliche Mobilitätsbeihilfe </a:t>
          </a:r>
        </a:p>
      </dsp:txBody>
      <dsp:txXfrm>
        <a:off x="3701353" y="-119895"/>
        <a:ext cx="2092915" cy="1302319"/>
      </dsp:txXfrm>
    </dsp:sp>
    <dsp:sp modelId="{D574633F-D9C1-4F28-B66A-255E9437A762}">
      <dsp:nvSpPr>
        <dsp:cNvPr id="0" name=""/>
        <dsp:cNvSpPr/>
      </dsp:nvSpPr>
      <dsp:spPr>
        <a:xfrm>
          <a:off x="2268462" y="524569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606511" y="286715"/>
              </a:moveTo>
              <a:arcTo wR="2455143" hR="2455143" stAng="17878016" swAng="1606574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191587" y="1571983"/>
          <a:ext cx="3875363" cy="17906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Interkulturelle Erfahrungen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Neue Kulturen erleben und Freundschaften fürs Leben schließen</a:t>
          </a:r>
        </a:p>
      </dsp:txBody>
      <dsp:txXfrm>
        <a:off x="5278997" y="1659393"/>
        <a:ext cx="3700543" cy="1615792"/>
      </dsp:txXfrm>
    </dsp:sp>
    <dsp:sp modelId="{150FDA99-C239-4A33-916D-26FBE3AF8FD2}">
      <dsp:nvSpPr>
        <dsp:cNvPr id="0" name=""/>
        <dsp:cNvSpPr/>
      </dsp:nvSpPr>
      <dsp:spPr>
        <a:xfrm>
          <a:off x="2294498" y="419766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860389" y="2947602"/>
              </a:moveTo>
              <a:arcTo wR="2455143" hR="2455143" stAng="694262" swAng="669547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5333158" y="3828046"/>
          <a:ext cx="2459397" cy="151157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5406947" y="3901835"/>
        <a:ext cx="2311819" cy="1363995"/>
      </dsp:txXfrm>
    </dsp:sp>
    <dsp:sp modelId="{D424AD5B-B878-4801-B80B-D49D04BA3AC7}">
      <dsp:nvSpPr>
        <dsp:cNvPr id="0" name=""/>
        <dsp:cNvSpPr/>
      </dsp:nvSpPr>
      <dsp:spPr>
        <a:xfrm>
          <a:off x="2155100" y="536902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3169820" y="4803965"/>
              </a:moveTo>
              <a:arcTo wR="2455143" hR="2455143" stAng="4384592" swAng="118838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290282" y="3647228"/>
          <a:ext cx="3187876" cy="194889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Betreuung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1385419" y="3742365"/>
        <a:ext cx="2997602" cy="1758621"/>
      </dsp:txXfrm>
    </dsp:sp>
    <dsp:sp modelId="{5AD4D56A-9BDD-496B-8391-7ECE530B6ED7}">
      <dsp:nvSpPr>
        <dsp:cNvPr id="0" name=""/>
        <dsp:cNvSpPr/>
      </dsp:nvSpPr>
      <dsp:spPr>
        <a:xfrm>
          <a:off x="2279169" y="584081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74666" y="3056025"/>
              </a:moveTo>
              <a:arcTo wR="2455143" hR="2455143" stAng="9949997" swAng="1012040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163105" y="1539245"/>
          <a:ext cx="2476614" cy="137696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1 Jahr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Mindestens im Ausland</a:t>
          </a:r>
        </a:p>
      </dsp:txBody>
      <dsp:txXfrm>
        <a:off x="1230323" y="1606463"/>
        <a:ext cx="2342178" cy="1242526"/>
      </dsp:txXfrm>
    </dsp:sp>
    <dsp:sp modelId="{5F204080-90B0-4401-BA20-5CB230059800}">
      <dsp:nvSpPr>
        <dsp:cNvPr id="0" name=""/>
        <dsp:cNvSpPr/>
      </dsp:nvSpPr>
      <dsp:spPr>
        <a:xfrm>
          <a:off x="2281283" y="531217"/>
          <a:ext cx="4910286" cy="4910286"/>
        </a:xfrm>
        <a:custGeom>
          <a:avLst/>
          <a:gdLst/>
          <a:ahLst/>
          <a:cxnLst/>
          <a:rect l="0" t="0" r="0" b="0"/>
          <a:pathLst>
            <a:path>
              <a:moveTo>
                <a:pt x="478624" y="998743"/>
              </a:moveTo>
              <a:arcTo wR="2455143" hR="2455143" stAng="12983081" swAng="1595061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516268-990A-4A8D-A8BD-5371BEFED8F8}" type="datetimeFigureOut">
              <a:rPr lang="de-DE" smtClean="0"/>
              <a:t>30.06.2026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C9AB5-34EC-444F-8ED9-B0BA67915C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39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B535A-D72B-5652-7A2D-E6922D60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FD0F5A-D8A2-1729-94AB-56B28A17D9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7A082E6-341F-22AA-A429-BA3B4D502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323C52-6CD0-D617-FB42-8F5950CE6E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C9AB5-34EC-444F-8ED9-B0BA67915CD0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1782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3F4CA-43AE-41C7-81A4-642B5E0B71C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4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9EE0E4F6-DBCA-4263-99F6-8EEDE1531871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0557697"/>
      </p:ext>
    </p:extLst>
  </p:cSld>
  <p:clrMapOvr>
    <a:masterClrMapping/>
  </p:clrMapOvr>
  <p:transition spd="slow" advClick="0" advTm="10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Bild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0"/>
            <a:ext cx="5557571" cy="47967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04839" y="3915283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584E142-D2CD-F065-E561-2B4DE3AB4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78D7BD7-D936-A9E4-7353-D3C1B51FD9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2D74B6A-5DD0-BD79-0FFD-BE42C7C40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115150C7-580E-221B-5CE0-9457523EFE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6796" y="1697421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4CC619A-500A-F3E5-A953-E76D9BF075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04978" y="4224439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266A644-13FE-E10D-CDC6-6569AF69B2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4743" y="590267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1565885063"/>
      </p:ext>
    </p:extLst>
  </p:cSld>
  <p:clrMapOvr>
    <a:masterClrMapping/>
  </p:clrMapOvr>
  <p:transition spd="slow" advClick="0" advTm="10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zwei Inhalt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5476856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0800467-3F2E-1742-30C8-F7CE3ABFC5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435" y="1192212"/>
            <a:ext cx="5476855" cy="4424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228B71E-DF5A-FC62-E63A-1F6EE74ECE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5351" y="534316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93860-250F-BFC3-AB2F-A86033C5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E36B65-F116-11C5-F1BD-23F39FAA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7B4E07-15F6-7578-7094-54B3DBF48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CA7206-058F-7E55-303B-8C9CFD8828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62443" y="533028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441855110"/>
      </p:ext>
    </p:extLst>
  </p:cSld>
  <p:clrMapOvr>
    <a:masterClrMapping/>
  </p:clrMapOvr>
  <p:transition spd="slow" advClick="0" advTm="10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64578"/>
      </p:ext>
    </p:extLst>
  </p:cSld>
  <p:clrMapOvr>
    <a:masterClrMapping/>
  </p:clrMapOvr>
  <p:transition spd="slow" advClick="0" advTm="10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1" t="9398" r="-38" b="6888"/>
          <a:stretch>
            <a:fillRect/>
          </a:stretch>
        </p:blipFill>
        <p:spPr>
          <a:xfrm>
            <a:off x="1" y="1"/>
            <a:ext cx="8246852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5569"/>
      </p:ext>
    </p:extLst>
  </p:cSld>
  <p:clrMapOvr>
    <a:masterClrMapping/>
  </p:clrMapOvr>
  <p:transition spd="slow" advClick="0" advTm="10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285695"/>
      </p:ext>
    </p:extLst>
  </p:cSld>
  <p:clrMapOvr>
    <a:masterClrMapping/>
  </p:clrMapOvr>
  <p:transition spd="slow" advClick="0" advTm="10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10403"/>
      </p:ext>
    </p:extLst>
  </p:cSld>
  <p:clrMapOvr>
    <a:masterClrMapping/>
  </p:clrMapOvr>
  <p:transition spd="slow" advClick="0" advTm="1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_Titelfolie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9919" y="3207661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buNone/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8700"/>
      </p:ext>
    </p:extLst>
  </p:cSld>
  <p:clrMapOvr>
    <a:masterClrMapping/>
  </p:clrMapOvr>
  <p:transition spd="slow" advClick="0" advTm="1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ressum leer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58224" y="3506541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8224" y="2998122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513081343"/>
      </p:ext>
    </p:extLst>
  </p:cSld>
  <p:clrMapOvr>
    <a:masterClrMapping/>
  </p:clrMapOvr>
  <p:transition spd="slow" advClick="0" advTm="1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6254E604-EDF1-4A7F-9FBA-6D9A9D11413F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Folie mit Feld WLAN Zuga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BE2046F1-858C-460B-B99A-12CF25B11F25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transition spd="slow" advClick="0" advTm="1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lie nu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DF150F34-963C-6B47-B141-BA9CEFEB4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59570"/>
      </p:ext>
    </p:extLst>
  </p:cSld>
  <p:clrMapOvr>
    <a:masterClrMapping/>
  </p:clrMapOvr>
  <p:transition spd="slow" advClick="0" advTm="1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81897"/>
      </p:ext>
    </p:extLst>
  </p:cSld>
  <p:clrMapOvr>
    <a:masterClrMapping/>
  </p:clrMapOvr>
  <p:transition spd="slow" advClick="0" advTm="1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_Titelfolie"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 17"/>
          <p:cNvPicPr>
            <a:picLocks noChangeAspect="1"/>
          </p:cNvPicPr>
          <p:nvPr userDrawn="1"/>
        </p:nvPicPr>
        <p:blipFill rotWithShape="1">
          <a:blip r:embed="rId2"/>
          <a:srcRect l="-2496" t="9398" r="30682" b="6889"/>
          <a:stretch/>
        </p:blipFill>
        <p:spPr>
          <a:xfrm>
            <a:off x="0" y="0"/>
            <a:ext cx="6095684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9919" y="3207661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buNone/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03076"/>
      </p:ext>
    </p:extLst>
  </p:cSld>
  <p:clrMapOvr>
    <a:masterClrMapping/>
  </p:clrMapOvr>
  <p:transition spd="slow" advClick="0" advTm="1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7960" cy="685584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8" r:id="rId2"/>
    <p:sldLayoutId id="2147483689" r:id="rId3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77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78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3DD4A88-C476-4217-ABC5-F0E18EBC90F9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85" name="PlaceHolder 1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F3CD1DD0-6EB1-4191-916C-7B265BCCFFB0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88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Bild 17"/>
          <p:cNvPicPr/>
          <p:nvPr/>
        </p:nvPicPr>
        <p:blipFill>
          <a:blip r:embed="rId6"/>
          <a:srcRect l="-2496" t="9397" r="30683" b="6888"/>
          <a:stretch/>
        </p:blipFill>
        <p:spPr>
          <a:xfrm>
            <a:off x="0" y="0"/>
            <a:ext cx="6093360" cy="6855840"/>
          </a:xfrm>
          <a:prstGeom prst="rect">
            <a:avLst/>
          </a:prstGeom>
          <a:ln w="0">
            <a:noFill/>
          </a:ln>
        </p:spPr>
      </p:pic>
      <p:pic>
        <p:nvPicPr>
          <p:cNvPr id="95" name="Bild 12"/>
          <p:cNvPicPr/>
          <p:nvPr/>
        </p:nvPicPr>
        <p:blipFill>
          <a:blip r:embed="rId7"/>
          <a:stretch/>
        </p:blipFill>
        <p:spPr>
          <a:xfrm>
            <a:off x="457560" y="32076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90" r:id="rId2"/>
    <p:sldLayoutId id="2147483701" r:id="rId3"/>
    <p:sldLayoutId id="2147483702" r:id="rId4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Bild 11"/>
          <p:cNvPicPr/>
          <p:nvPr/>
        </p:nvPicPr>
        <p:blipFill>
          <a:blip r:embed="rId3"/>
          <a:stretch/>
        </p:blipFill>
        <p:spPr>
          <a:xfrm>
            <a:off x="9731880" y="321840"/>
            <a:ext cx="1996200" cy="661320"/>
          </a:xfrm>
          <a:prstGeom prst="rect">
            <a:avLst/>
          </a:prstGeom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5848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9" name="PlaceHolder 2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1E1F6E21-66C0-4EBA-AF92-BD475BFEB582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11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7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72257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7" r:id="rId5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4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373820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</p:sldLayoutIdLst>
  <p:transition spd="slow" advClick="0" advTm="10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D7C21F-F167-4BCE-5E82-D50AC4959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" b="12823"/>
          <a:stretch>
            <a:fillRect/>
          </a:stretch>
        </p:blipFill>
        <p:spPr>
          <a:xfrm>
            <a:off x="0" y="0"/>
            <a:ext cx="12194744" cy="6858000"/>
          </a:xfrm>
          <a:prstGeom prst="rect">
            <a:avLst/>
          </a:prstGeom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946BB91-090C-0D21-E2F9-7A4A47B2D8D9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636F0FBD-6066-65F0-C7B6-510E3F157B2B}"/>
              </a:ext>
            </a:extLst>
          </p:cNvPr>
          <p:cNvSpPr/>
          <p:nvPr/>
        </p:nvSpPr>
        <p:spPr>
          <a:xfrm>
            <a:off x="1767960" y="4950360"/>
            <a:ext cx="9812520" cy="60768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72000" rIns="72000" bIns="0" anchor="ctr">
            <a:spAutoFit/>
          </a:bodyPr>
          <a:lstStyle/>
          <a:p>
            <a:pPr algn="r" defTabSz="914400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Die Deutsch-Französische Hochschule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platzhalter 15">
            <a:extLst>
              <a:ext uri="{FF2B5EF4-FFF2-40B4-BE49-F238E27FC236}">
                <a16:creationId xmlns:a16="http://schemas.microsoft.com/office/drawing/2014/main" id="{69A6FFE1-C3D9-FAD6-22C9-B1E61BCFC152}"/>
              </a:ext>
            </a:extLst>
          </p:cNvPr>
          <p:cNvSpPr/>
          <p:nvPr/>
        </p:nvSpPr>
        <p:spPr>
          <a:xfrm>
            <a:off x="6426360" y="5625720"/>
            <a:ext cx="5160240" cy="255960"/>
          </a:xfrm>
          <a:prstGeom prst="rect">
            <a:avLst/>
          </a:prstGeom>
          <a:solidFill>
            <a:srgbClr val="81725E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8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Ein Studium – Zwei Länder</a:t>
            </a:r>
            <a:r>
              <a:rPr lang="de-DE" sz="1800" b="0" strike="noStrike" spc="-1" baseline="30000" dirty="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 – Zwei Diplome</a:t>
            </a:r>
            <a:r>
              <a:rPr lang="de-DE" sz="1800" b="0" strike="noStrike" spc="-1" baseline="30000" dirty="0">
                <a:solidFill>
                  <a:schemeClr val="lt1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26DA-4288-179E-0D9A-1097D33B0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F6649B-3BF0-BD1A-C090-83FD57A4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5" y="0"/>
            <a:ext cx="6089905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0586C0-2032-DE2C-6856-186123AD56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9846" y="2552458"/>
            <a:ext cx="5255846" cy="17530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pc="-1" dirty="0">
                <a:solidFill>
                  <a:schemeClr val="lt1"/>
                </a:solidFill>
              </a:rPr>
              <a:t>Warum deutsch-französisch studieren?</a:t>
            </a: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C7BCE1E-ED24-2D81-3BCA-77AF097B944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F055A32-7DB3-DB5C-1523-657735C8C63E}"/>
              </a:ext>
            </a:extLst>
          </p:cNvPr>
          <p:cNvSpPr txBox="1">
            <a:spLocks/>
          </p:cNvSpPr>
          <p:nvPr/>
        </p:nvSpPr>
        <p:spPr>
          <a:xfrm>
            <a:off x="6666939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858428541"/>
      </p:ext>
    </p:extLst>
  </p:cSld>
  <p:clrMapOvr>
    <a:masterClrMapping/>
  </p:clrMapOvr>
  <p:transition spd="slow" advClick="0" advTm="10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uppieren 13"/>
          <p:cNvGrpSpPr/>
          <p:nvPr/>
        </p:nvGrpSpPr>
        <p:grpSpPr>
          <a:xfrm>
            <a:off x="459360" y="2287440"/>
            <a:ext cx="3603600" cy="4066920"/>
            <a:chOff x="459360" y="2287440"/>
            <a:chExt cx="3603600" cy="4066920"/>
          </a:xfrm>
        </p:grpSpPr>
        <p:pic>
          <p:nvPicPr>
            <p:cNvPr id="169" name="Grafik 12"/>
            <p:cNvPicPr/>
            <p:nvPr/>
          </p:nvPicPr>
          <p:blipFill>
            <a:blip r:embed="rId2"/>
            <a:stretch/>
          </p:blipFill>
          <p:spPr>
            <a:xfrm flipH="1">
              <a:off x="607320" y="2287440"/>
              <a:ext cx="2509200" cy="4066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459360" y="4194360"/>
              <a:ext cx="3603600" cy="2159640"/>
            </a:xfrm>
            <a:prstGeom prst="rect">
              <a:avLst/>
            </a:prstGeom>
            <a:ln w="0">
              <a:noFill/>
            </a:ln>
          </p:spPr>
        </p:pic>
      </p:grp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2640399441"/>
              </p:ext>
            </p:extLst>
          </p:nvPr>
        </p:nvGraphicFramePr>
        <p:xfrm>
          <a:off x="2017800" y="832320"/>
          <a:ext cx="10172160" cy="5756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PlaceHolder 1">
            <a:extLst>
              <a:ext uri="{FF2B5EF4-FFF2-40B4-BE49-F238E27FC236}">
                <a16:creationId xmlns:a16="http://schemas.microsoft.com/office/drawing/2014/main" id="{5EF59468-1A86-4110-8583-9290C213445A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Eure Vorteile auf einen Blick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9555B2E1-4467-38BE-9A2C-FB78CC5CEF35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11</a:t>
            </a:fld>
            <a:endParaRPr lang="de-DE" sz="1000" b="0" strike="noStrike" spc="-1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 Box 6"/>
          <p:cNvSpPr/>
          <p:nvPr/>
        </p:nvSpPr>
        <p:spPr>
          <a:xfrm>
            <a:off x="1538640" y="1474920"/>
            <a:ext cx="8037000" cy="458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marL="263525" indent="-179388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   Interkulturelle</a:t>
            </a:r>
            <a:r>
              <a:rPr lang="fr-FR" sz="18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lang="fr-FR" sz="18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ideale</a:t>
            </a:r>
            <a:r>
              <a:rPr lang="fr-FR" sz="18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Vorbereitung auf die Arbeitssuche auf dem internationalen Arbeitsmarkt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lang="fr-FR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lang="fr-FR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lang="fr-FR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indent="-282600" defTabSz="9144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2600"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8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lang="fr-FR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lang="fr-FR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8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4" name="Gruppieren 33"/>
          <p:cNvGrpSpPr/>
          <p:nvPr/>
        </p:nvGrpSpPr>
        <p:grpSpPr>
          <a:xfrm>
            <a:off x="487440" y="1474920"/>
            <a:ext cx="821160" cy="4616640"/>
            <a:chOff x="487440" y="1474920"/>
            <a:chExt cx="821160" cy="4616640"/>
          </a:xfrm>
        </p:grpSpPr>
        <p:pic>
          <p:nvPicPr>
            <p:cNvPr id="175" name="Grafik 12"/>
            <p:cNvPicPr/>
            <p:nvPr/>
          </p:nvPicPr>
          <p:blipFill>
            <a:blip r:embed="rId2"/>
            <a:stretch/>
          </p:blipFill>
          <p:spPr>
            <a:xfrm>
              <a:off x="487440" y="1474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6" name="Grafik 13"/>
            <p:cNvPicPr/>
            <p:nvPr/>
          </p:nvPicPr>
          <p:blipFill>
            <a:blip r:embed="rId3"/>
            <a:stretch/>
          </p:blipFill>
          <p:spPr>
            <a:xfrm>
              <a:off x="487440" y="268992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7" name="Grafik 10"/>
            <p:cNvPicPr/>
            <p:nvPr/>
          </p:nvPicPr>
          <p:blipFill>
            <a:blip r:embed="rId4"/>
            <a:stretch/>
          </p:blipFill>
          <p:spPr>
            <a:xfrm>
              <a:off x="502560" y="4007880"/>
              <a:ext cx="806040" cy="711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8" name="Grafik 14"/>
            <p:cNvPicPr/>
            <p:nvPr/>
          </p:nvPicPr>
          <p:blipFill>
            <a:blip r:embed="rId5"/>
            <a:stretch/>
          </p:blipFill>
          <p:spPr>
            <a:xfrm>
              <a:off x="502560" y="5383080"/>
              <a:ext cx="806040" cy="7084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5" name="PlaceHolder 1">
            <a:extLst>
              <a:ext uri="{FF2B5EF4-FFF2-40B4-BE49-F238E27FC236}">
                <a16:creationId xmlns:a16="http://schemas.microsoft.com/office/drawing/2014/main" id="{C1A35A5A-DCD4-AC9C-F899-2229F04F86CB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Unsere Zusatzangebote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F7185CB8-298B-9902-35C9-0ADF8F41C27E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85652-FAB1-8CF6-2986-FACED2566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Box 7">
            <a:extLst>
              <a:ext uri="{FF2B5EF4-FFF2-40B4-BE49-F238E27FC236}">
                <a16:creationId xmlns:a16="http://schemas.microsoft.com/office/drawing/2014/main" id="{CC0D0C2D-CB64-E420-64DE-AF05E7EECE63}"/>
              </a:ext>
            </a:extLst>
          </p:cNvPr>
          <p:cNvSpPr/>
          <p:nvPr/>
        </p:nvSpPr>
        <p:spPr>
          <a:xfrm>
            <a:off x="459360" y="2015693"/>
            <a:ext cx="4306950" cy="41078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Zugang zum Arbeitsmarkt dank Praktika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lang="de-DE" sz="1600" b="1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TextBox 8">
            <a:extLst>
              <a:ext uri="{FF2B5EF4-FFF2-40B4-BE49-F238E27FC236}">
                <a16:creationId xmlns:a16="http://schemas.microsoft.com/office/drawing/2014/main" id="{F7BEE8DD-E15F-EB43-A468-47CF4765E029}"/>
              </a:ext>
            </a:extLst>
          </p:cNvPr>
          <p:cNvSpPr/>
          <p:nvPr/>
        </p:nvSpPr>
        <p:spPr>
          <a:xfrm>
            <a:off x="459360" y="1426216"/>
            <a:ext cx="4558410" cy="5894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de-DE" sz="1800" b="1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D57CC8D0-FF3E-9224-C469-1C6C28669D8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Weg frei für Eure Entfaltung</a:t>
            </a: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93BA3E62-28EA-5551-E529-3680FF99BFAF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13</a:t>
            </a:fld>
            <a:endParaRPr lang="de-DE" sz="1000" b="0" strike="noStrike" spc="-1" dirty="0">
              <a:solidFill>
                <a:schemeClr val="accent2"/>
              </a:solidFill>
              <a:latin typeface="Arial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6DC3F6-5A31-634F-0B64-EAAAAB29EC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5924"/>
          <a:stretch>
            <a:fillRect/>
          </a:stretch>
        </p:blipFill>
        <p:spPr>
          <a:xfrm>
            <a:off x="5467528" y="1426216"/>
            <a:ext cx="6265112" cy="4697353"/>
          </a:xfrm>
          <a:prstGeom prst="rect">
            <a:avLst/>
          </a:prstGeom>
        </p:spPr>
      </p:pic>
      <p:sp>
        <p:nvSpPr>
          <p:cNvPr id="3" name="Textplatzhalter 8">
            <a:extLst>
              <a:ext uri="{FF2B5EF4-FFF2-40B4-BE49-F238E27FC236}">
                <a16:creationId xmlns:a16="http://schemas.microsoft.com/office/drawing/2014/main" id="{60E53444-E71D-17F5-17D3-73F00D45DE1A}"/>
              </a:ext>
            </a:extLst>
          </p:cNvPr>
          <p:cNvSpPr txBox="1">
            <a:spLocks/>
          </p:cNvSpPr>
          <p:nvPr/>
        </p:nvSpPr>
        <p:spPr>
          <a:xfrm>
            <a:off x="10620658" y="5789539"/>
            <a:ext cx="959462" cy="21234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4179468445"/>
      </p:ext>
    </p:extLst>
  </p:cSld>
  <p:clrMapOvr>
    <a:masterClrMapping/>
  </p:clrMapOvr>
  <p:transition spd="slow" advClick="0" advTm="10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Bild 30"/>
          <p:cNvPicPr/>
          <p:nvPr/>
        </p:nvPicPr>
        <p:blipFill>
          <a:blip r:embed="rId2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87" name="TextBox 10"/>
          <p:cNvSpPr/>
          <p:nvPr/>
        </p:nvSpPr>
        <p:spPr>
          <a:xfrm>
            <a:off x="1561320" y="2428560"/>
            <a:ext cx="2839680" cy="220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Box 4"/>
          <p:cNvSpPr/>
          <p:nvPr/>
        </p:nvSpPr>
        <p:spPr>
          <a:xfrm>
            <a:off x="4763160" y="2111040"/>
            <a:ext cx="7014240" cy="2833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Eine perfekte Ausbildung, um auf einem internationalen Arbeitsmarkt erfolgreich zu sein und Euch zu entfalten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1">
            <a:extLst>
              <a:ext uri="{FF2B5EF4-FFF2-40B4-BE49-F238E27FC236}">
                <a16:creationId xmlns:a16="http://schemas.microsoft.com/office/drawing/2014/main" id="{23D4DA7B-D986-DB64-E361-B420DAA83A63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Euer Karrieresprungbrett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607113FC-9145-9F14-F0C8-897885D05CC2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14</a:t>
            </a:fld>
            <a:endParaRPr lang="de-DE" sz="1000" b="0" strike="noStrike" spc="-1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5"/>
          <p:cNvSpPr>
            <a:spLocks noGrp="1"/>
          </p:cNvSpPr>
          <p:nvPr>
            <p:ph type="sldNum" idx="4294967295"/>
          </p:nvPr>
        </p:nvSpPr>
        <p:spPr>
          <a:xfrm>
            <a:off x="9350375" y="6356350"/>
            <a:ext cx="2841625" cy="36195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78149D91-D5F5-428A-81F7-F2231E11971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15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A42295-5873-EA95-CC96-F482E32EC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r="15194"/>
          <a:stretch>
            <a:fillRect/>
          </a:stretch>
        </p:blipFill>
        <p:spPr>
          <a:xfrm>
            <a:off x="7267500" y="0"/>
            <a:ext cx="4919760" cy="6858000"/>
          </a:xfrm>
          <a:prstGeom prst="rect">
            <a:avLst/>
          </a:prstGeom>
        </p:spPr>
      </p:pic>
      <p:pic>
        <p:nvPicPr>
          <p:cNvPr id="230" name="Grafik 13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77F9B15-3AA5-3CED-5417-71F3A7B7BEF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3B17326B-0D11-25F2-BF95-81235D124F74}"/>
              </a:ext>
            </a:extLst>
          </p:cNvPr>
          <p:cNvSpPr txBox="1">
            <a:spLocks/>
          </p:cNvSpPr>
          <p:nvPr/>
        </p:nvSpPr>
        <p:spPr>
          <a:xfrm>
            <a:off x="217830" y="2082969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4000" spc="-1" dirty="0">
                <a:solidFill>
                  <a:schemeClr val="bg1"/>
                </a:solidFill>
                <a:latin typeface="Arial"/>
                <a:ea typeface="Arial Unicode MS"/>
              </a:rPr>
              <a:t>Wie bewerbe ich mich?</a:t>
            </a:r>
            <a:endParaRPr lang="de-DE" sz="4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PlaceHolder 4">
            <a:extLst>
              <a:ext uri="{FF2B5EF4-FFF2-40B4-BE49-F238E27FC236}">
                <a16:creationId xmlns:a16="http://schemas.microsoft.com/office/drawing/2014/main" id="{92AB13CB-67BF-317B-5254-CCBB03017995}"/>
              </a:ext>
            </a:extLst>
          </p:cNvPr>
          <p:cNvSpPr txBox="1">
            <a:spLocks/>
          </p:cNvSpPr>
          <p:nvPr/>
        </p:nvSpPr>
        <p:spPr>
          <a:xfrm>
            <a:off x="217830" y="3115079"/>
            <a:ext cx="5458680" cy="1781385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Einfach diesen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QR-Code einscannen 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und schon landet ihr in unserem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interaktiven Online-Studienführer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Dort findet ihr alle Informationen zu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Bewerbung, Studienverlauf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Ansprechpartner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 an unseren Partnerinstitutionen.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BF198E-4D97-49A5-7846-A6C87BC12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4" name="Textfeld 13"/>
          <p:cNvSpPr/>
          <p:nvPr/>
        </p:nvSpPr>
        <p:spPr>
          <a:xfrm>
            <a:off x="2826635" y="1847468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Instagram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C7F600-2E45-ABAC-FCCB-3BEF58EFC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6" y="190004"/>
            <a:ext cx="2568381" cy="2579976"/>
          </a:xfrm>
          <a:prstGeom prst="rect">
            <a:avLst/>
          </a:prstGeom>
        </p:spPr>
      </p:pic>
      <p:sp>
        <p:nvSpPr>
          <p:cNvPr id="3" name="PlaceHolder 1">
            <a:extLst>
              <a:ext uri="{FF2B5EF4-FFF2-40B4-BE49-F238E27FC236}">
                <a16:creationId xmlns:a16="http://schemas.microsoft.com/office/drawing/2014/main" id="{BC0CE585-2490-8728-E960-FBB2027C1310}"/>
              </a:ext>
            </a:extLst>
          </p:cNvPr>
          <p:cNvSpPr txBox="1">
            <a:spLocks/>
          </p:cNvSpPr>
          <p:nvPr/>
        </p:nvSpPr>
        <p:spPr>
          <a:xfrm>
            <a:off x="728435" y="3060036"/>
            <a:ext cx="4144940" cy="737928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 dirty="0" err="1">
                <a:solidFill>
                  <a:schemeClr val="bg1"/>
                </a:solidFill>
                <a:latin typeface="Arial"/>
              </a:rPr>
              <a:t>Handys</a:t>
            </a:r>
            <a:r>
              <a:rPr lang="fr-FR" sz="44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fr-FR" sz="4400" spc="-1" dirty="0" err="1">
                <a:solidFill>
                  <a:schemeClr val="bg1"/>
                </a:solidFill>
                <a:latin typeface="Arial"/>
              </a:rPr>
              <a:t>raus</a:t>
            </a:r>
            <a:r>
              <a:rPr lang="fr-FR" sz="4400" spc="-1" dirty="0">
                <a:solidFill>
                  <a:schemeClr val="bg1"/>
                </a:solidFill>
                <a:latin typeface="Arial"/>
              </a:rPr>
              <a:t>!</a:t>
            </a:r>
            <a:endParaRPr lang="de-DE" sz="44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5F5D9F0F-7F7F-24D4-87F3-2BFA163E6A00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55FCF8-2B84-F2A4-A58C-B31638298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375" y="4126298"/>
            <a:ext cx="2568382" cy="2541698"/>
          </a:xfrm>
          <a:prstGeom prst="rect">
            <a:avLst/>
          </a:prstGeom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C62A3A4F-3588-FBC6-6201-7A1A416D31BD}"/>
              </a:ext>
            </a:extLst>
          </p:cNvPr>
          <p:cNvSpPr/>
          <p:nvPr/>
        </p:nvSpPr>
        <p:spPr>
          <a:xfrm>
            <a:off x="2826635" y="4488766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TikTok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8" name="Bild 7" descr="qr-co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6C9B46E-49D5-E944-8521-350376CC87CD}"/>
              </a:ext>
            </a:extLst>
          </p:cNvPr>
          <p:cNvSpPr txBox="1"/>
          <p:nvPr/>
        </p:nvSpPr>
        <p:spPr>
          <a:xfrm>
            <a:off x="656463" y="4934698"/>
            <a:ext cx="5083285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Vielen Dank für Ihre Aufmerksamkeit!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6E1D02E-B05F-7242-A453-ADEBBBD60F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660" y="3912086"/>
            <a:ext cx="4848075" cy="2045224"/>
          </a:xfrm>
        </p:spPr>
        <p:txBody>
          <a:bodyPr>
            <a:normAutofit fontScale="55000" lnSpcReduction="20000"/>
          </a:bodyPr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E380E4-9252-1FBE-719E-57C1BE957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40" y="5959616"/>
            <a:ext cx="2108945" cy="5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58484"/>
      </p:ext>
    </p:extLst>
  </p:cSld>
  <p:clrMapOvr>
    <a:masterClrMapping/>
  </p:clrMapOvr>
  <p:transition spd="slow" advClick="0" advTm="10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693B3-331D-A2A8-E1D7-8E88649CF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2119B1-7A76-D4B7-B79F-96C11F77F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CFD795-EC29-E0E0-27A8-A017021672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3129" y="2109982"/>
            <a:ext cx="5356508" cy="2638035"/>
          </a:xfrm>
        </p:spPr>
        <p:txBody>
          <a:bodyPr>
            <a:noAutofit/>
          </a:bodyPr>
          <a:lstStyle/>
          <a:p>
            <a:pPr indent="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pc="-1" dirty="0">
                <a:solidFill>
                  <a:schemeClr val="lt1"/>
                </a:solidFill>
              </a:rPr>
              <a:t>Die Deutsch-Französische Hochschule (DFH) – mehr als nur eine Hochschule</a:t>
            </a: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1B2F6A95-213C-75FC-3C8B-EE2F675BAC3E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396562673"/>
      </p:ext>
    </p:extLst>
  </p:cSld>
  <p:clrMapOvr>
    <a:masterClrMapping/>
  </p:clrMapOvr>
  <p:transition spd="slow" advClick="0" advTm="10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Bild 30"/>
          <p:cNvPicPr/>
          <p:nvPr/>
        </p:nvPicPr>
        <p:blipFill>
          <a:blip r:embed="rId2"/>
          <a:stretch/>
        </p:blipFill>
        <p:spPr>
          <a:xfrm>
            <a:off x="459360" y="3171240"/>
            <a:ext cx="739800" cy="739800"/>
          </a:xfrm>
          <a:prstGeom prst="rect">
            <a:avLst/>
          </a:prstGeom>
          <a:ln w="0">
            <a:noFill/>
          </a:ln>
        </p:spPr>
      </p:pic>
      <p:sp>
        <p:nvSpPr>
          <p:cNvPr id="124" name="TextBox 10"/>
          <p:cNvSpPr/>
          <p:nvPr/>
        </p:nvSpPr>
        <p:spPr>
          <a:xfrm>
            <a:off x="1541880" y="2824560"/>
            <a:ext cx="303732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763160" y="2507040"/>
            <a:ext cx="7014240" cy="2224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2000"/>
            </a:b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lang="de-DE" sz="20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135 Städten </a:t>
            </a: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CE1B590B-22FC-26FA-2BE4-467ACC0AB119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Die DFH auf einem Blick</a:t>
            </a:r>
          </a:p>
        </p:txBody>
      </p:sp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3D3A0B51-E25E-DF46-4BD0-4F241001F7BF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3</a:t>
            </a:fld>
            <a:endParaRPr lang="de-DE" sz="1000" b="0" strike="noStrike" spc="-1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uppieren 2"/>
          <p:cNvGrpSpPr/>
          <p:nvPr/>
        </p:nvGrpSpPr>
        <p:grpSpPr>
          <a:xfrm>
            <a:off x="446114" y="1487880"/>
            <a:ext cx="11014486" cy="4226344"/>
            <a:chOff x="446114" y="1487880"/>
            <a:chExt cx="11014486" cy="4226344"/>
          </a:xfrm>
        </p:grpSpPr>
        <p:sp>
          <p:nvSpPr>
            <p:cNvPr id="129" name="Textplatzhalter 35"/>
            <p:cNvSpPr/>
            <p:nvPr/>
          </p:nvSpPr>
          <p:spPr>
            <a:xfrm>
              <a:off x="3400200" y="173880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deutsche, französische sowie internationale Hochschuleinrichtungen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Textplatzhalter 35"/>
            <p:cNvSpPr/>
            <p:nvPr/>
          </p:nvSpPr>
          <p:spPr>
            <a:xfrm>
              <a:off x="3400200" y="261504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integrierte Studiengänge in über 20 Fachbereichen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1" name="Textplatzhalter 35"/>
            <p:cNvSpPr/>
            <p:nvPr/>
          </p:nvSpPr>
          <p:spPr>
            <a:xfrm>
              <a:off x="3400200" y="35236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aktuell eingeschriebene Studierende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2" name="Textplatzhalter 35"/>
            <p:cNvSpPr/>
            <p:nvPr/>
          </p:nvSpPr>
          <p:spPr>
            <a:xfrm>
              <a:off x="3399480" y="4377600"/>
              <a:ext cx="806112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Absolvent*innen seit unserer Gründung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3" name="Textplatzhalter 35"/>
            <p:cNvSpPr/>
            <p:nvPr/>
          </p:nvSpPr>
          <p:spPr>
            <a:xfrm>
              <a:off x="3400200" y="5213880"/>
              <a:ext cx="8060400" cy="295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defTabSz="914400">
                <a:lnSpc>
                  <a:spcPct val="80000"/>
                </a:lnSpc>
                <a:spcBef>
                  <a:spcPts val="1001"/>
                </a:spcBef>
                <a:tabLst>
                  <a:tab pos="0" algn="l"/>
                </a:tabLst>
              </a:pPr>
              <a:r>
                <a:rPr lang="de-DE" sz="1600" b="0" strike="noStrike" spc="-1">
                  <a:solidFill>
                    <a:schemeClr val="accent2"/>
                  </a:solidFill>
                  <a:latin typeface="Arial"/>
                  <a:ea typeface="Arial Unicode MS"/>
                </a:rPr>
                <a:t>bi- und trinational Promovierte</a:t>
              </a:r>
              <a:endParaRPr lang="de-DE" sz="16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pic>
          <p:nvPicPr>
            <p:cNvPr id="134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516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6600" cy="696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38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9" name="TextBox 6"/>
            <p:cNvSpPr/>
            <p:nvPr/>
          </p:nvSpPr>
          <p:spPr>
            <a:xfrm>
              <a:off x="1309457" y="23547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183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0" name="TextBox 6"/>
            <p:cNvSpPr/>
            <p:nvPr/>
          </p:nvSpPr>
          <p:spPr>
            <a:xfrm>
              <a:off x="791189" y="3231720"/>
              <a:ext cx="1543051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5.793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TextBox 6"/>
            <p:cNvSpPr/>
            <p:nvPr/>
          </p:nvSpPr>
          <p:spPr>
            <a:xfrm>
              <a:off x="446114" y="4098600"/>
              <a:ext cx="1885966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29.846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2" name="TextBox 6"/>
            <p:cNvSpPr/>
            <p:nvPr/>
          </p:nvSpPr>
          <p:spPr>
            <a:xfrm>
              <a:off x="1309457" y="49755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603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43" name="Gruppierung 10"/>
          <p:cNvGrpSpPr/>
          <p:nvPr/>
        </p:nvGrpSpPr>
        <p:grpSpPr>
          <a:xfrm>
            <a:off x="3737520" y="3664800"/>
            <a:ext cx="7724160" cy="2341080"/>
            <a:chOff x="3737520" y="3664800"/>
            <a:chExt cx="7724160" cy="2341080"/>
          </a:xfrm>
        </p:grpSpPr>
        <p:pic>
          <p:nvPicPr>
            <p:cNvPr id="144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603560" y="3664800"/>
              <a:ext cx="3858120" cy="2341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5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737520" y="3664800"/>
              <a:ext cx="3863520" cy="23410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6" name="Grafik 23"/>
          <p:cNvPicPr/>
          <p:nvPr/>
        </p:nvPicPr>
        <p:blipFill>
          <a:blip r:embed="rId8"/>
          <a:stretch/>
        </p:blipFill>
        <p:spPr>
          <a:xfrm>
            <a:off x="2591640" y="2394360"/>
            <a:ext cx="694800" cy="69624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>
            <a:extLst>
              <a:ext uri="{FF2B5EF4-FFF2-40B4-BE49-F238E27FC236}">
                <a16:creationId xmlns:a16="http://schemas.microsoft.com/office/drawing/2014/main" id="{E3607F52-D5E4-70D0-EC33-F520178DAFB4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Unsere Kennzahlen</a:t>
            </a:r>
          </a:p>
        </p:txBody>
      </p:sp>
      <p:sp>
        <p:nvSpPr>
          <p:cNvPr id="7" name="Foliennummernplatzhalter 9">
            <a:extLst>
              <a:ext uri="{FF2B5EF4-FFF2-40B4-BE49-F238E27FC236}">
                <a16:creationId xmlns:a16="http://schemas.microsoft.com/office/drawing/2014/main" id="{936C6B4F-C641-60C2-E122-0061AF0BD9A4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nhaltsplatzhalter 25">
            <a:extLst>
              <a:ext uri="{FF2B5EF4-FFF2-40B4-BE49-F238E27FC236}">
                <a16:creationId xmlns:a16="http://schemas.microsoft.com/office/drawing/2014/main" id="{989B74AE-8A52-D869-D47A-128A9047C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6458" r="24561" b="3860"/>
          <a:stretch>
            <a:fillRect/>
          </a:stretch>
        </p:blipFill>
        <p:spPr>
          <a:xfrm>
            <a:off x="458788" y="1215410"/>
            <a:ext cx="5587331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8A9F79-4A2B-D9DE-4943-5D03A0CB1E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85427" y="1888110"/>
            <a:ext cx="5347785" cy="3583988"/>
          </a:xfrm>
        </p:spPr>
        <p:txBody>
          <a:bodyPr>
            <a:noAutofit/>
          </a:bodyPr>
          <a:lstStyle/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Stärkung der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Zusammenarbeit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zwischen Deutschland und Frankreich in den Bereichen Hochschule &amp; Forschung</a:t>
            </a: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Initiierung, Evaluierung und finanzielle Förderung 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von deutsch-französischen Studiengängen und Doktorandenprogrammen</a:t>
            </a: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Förderung der </a:t>
            </a: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Mobilität und internationaler Karrierechancen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für Studierende und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</a:b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Junge Wissenschaftler*innen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14A04AB-6FF3-3DA2-379B-D5D4995DAA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69060" y="5880110"/>
            <a:ext cx="1230294" cy="264688"/>
          </a:xfr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12" name="PlaceHolder 1">
            <a:extLst>
              <a:ext uri="{FF2B5EF4-FFF2-40B4-BE49-F238E27FC236}">
                <a16:creationId xmlns:a16="http://schemas.microsoft.com/office/drawing/2014/main" id="{1A08B1E0-43A7-8867-7C28-921E0329B16C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fr-FR" sz="2000" b="1" i="0" u="none" strike="noStrike" kern="1200" cap="none" spc="-1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Unsere</a:t>
            </a:r>
            <a:r>
              <a:rPr kumimoji="0" lang="fr-FR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 Mission</a:t>
            </a:r>
          </a:p>
        </p:txBody>
      </p:sp>
      <p:sp>
        <p:nvSpPr>
          <p:cNvPr id="3" name="Foliennummernplatzhalter 9">
            <a:extLst>
              <a:ext uri="{FF2B5EF4-FFF2-40B4-BE49-F238E27FC236}">
                <a16:creationId xmlns:a16="http://schemas.microsoft.com/office/drawing/2014/main" id="{0AD4875B-6A49-7AAA-931A-1BBAA7EFD9EB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chemeClr val="accent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815813"/>
      </p:ext>
    </p:extLst>
  </p:cSld>
  <p:clrMapOvr>
    <a:masterClrMapping/>
  </p:clrMapOvr>
  <p:transition spd="slow" advClick="0" advTm="10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8">
            <a:extLst>
              <a:ext uri="{FF2B5EF4-FFF2-40B4-BE49-F238E27FC236}">
                <a16:creationId xmlns:a16="http://schemas.microsoft.com/office/drawing/2014/main" id="{4AEFEA05-4BE5-5E51-8157-E21FB13ACB9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Stand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: Studienjahr 25/26</a:t>
            </a:r>
          </a:p>
        </p:txBody>
      </p:sp>
    </p:spTree>
    <p:extLst>
      <p:ext uri="{BB962C8B-B14F-4D97-AF65-F5344CB8AC3E}">
        <p14:creationId xmlns:p14="http://schemas.microsoft.com/office/powerpoint/2010/main" val="712039537"/>
      </p:ext>
    </p:extLst>
  </p:cSld>
  <p:clrMapOvr>
    <a:masterClrMapping/>
  </p:clrMapOvr>
  <p:transition spd="slow" advClick="0" advTm="10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7">
            <a:extLst>
              <a:ext uri="{FF2B5EF4-FFF2-40B4-BE49-F238E27FC236}">
                <a16:creationId xmlns:a16="http://schemas.microsoft.com/office/drawing/2014/main" id="{C147E32F-A8C3-5104-416E-E9214F4D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/>
          <a:stretch/>
        </p:blipFill>
        <p:spPr>
          <a:xfrm>
            <a:off x="6102513" y="-1"/>
            <a:ext cx="6089487" cy="685800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C09FB-876C-5810-3CF9-7C1ADA2C8E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3270" y="2829860"/>
            <a:ext cx="5255846" cy="11982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pc="-1" dirty="0">
                <a:solidFill>
                  <a:schemeClr val="lt1"/>
                </a:solidFill>
              </a:rPr>
              <a:t>Unser Studienangebot…</a:t>
            </a:r>
            <a:endParaRPr lang="de-DE" spc="-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4EF3D710-0A65-1CFF-E5FE-0856660965B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</p:cSld>
  <p:clrMapOvr>
    <a:masterClrMapping/>
  </p:clrMapOvr>
  <p:transition spd="slow" advClick="0" advTm="10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4653-A77B-52A9-FE42-E2708FFA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3">
            <a:extLst>
              <a:ext uri="{FF2B5EF4-FFF2-40B4-BE49-F238E27FC236}">
                <a16:creationId xmlns:a16="http://schemas.microsoft.com/office/drawing/2014/main" id="{C36CC925-6DC9-0BB4-FF66-564C59493EB4}"/>
              </a:ext>
            </a:extLst>
          </p:cNvPr>
          <p:cNvSpPr txBox="1">
            <a:spLocks/>
          </p:cNvSpPr>
          <p:nvPr/>
        </p:nvSpPr>
        <p:spPr>
          <a:xfrm>
            <a:off x="5391294" y="2427212"/>
            <a:ext cx="6341182" cy="2566935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Bachelor- und Masterniveau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81725E"/>
              </a:buClr>
              <a:buSzPct val="65000"/>
              <a:buFont typeface="Arial"/>
              <a:buChar char="•"/>
              <a:tabLst/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integrierte Studiengänge (bi- und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trinational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) mit Doppelabschluss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de-DE" sz="3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endParaRPr kumimoji="0" lang="de-DE" sz="3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algn="l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8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Promotion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: Programme zur Förderung von Jungen Wissenschaftler*innen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573840" marR="0" lvl="2" indent="-285840" algn="l" defTabSz="914400" rtl="0" eaLnBrk="1" fontAlgn="auto" latinLnBrk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81725E"/>
              </a:buClr>
              <a:buSzPct val="65000"/>
              <a:buFont typeface="Arial"/>
              <a:buChar char="•"/>
              <a:tabLst>
                <a:tab pos="0" algn="l"/>
              </a:tabLst>
              <a:defRPr/>
            </a:pP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(PhD-Tracks, Doktorandenkollegs,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Cotutelles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 de </a:t>
            </a:r>
            <a:r>
              <a:rPr kumimoji="0" lang="de-DE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thèse</a:t>
            </a:r>
            <a:r>
              <a:rPr kumimoji="0" lang="de-DE" sz="18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+mn-cs"/>
              </a:rPr>
              <a:t>, Wissenschaftliche Veranstaltungen)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" name="Bildplatzhalter 7">
            <a:extLst>
              <a:ext uri="{FF2B5EF4-FFF2-40B4-BE49-F238E27FC236}">
                <a16:creationId xmlns:a16="http://schemas.microsoft.com/office/drawing/2014/main" id="{9C31F15A-20CD-FEE5-C2D4-3B78BA1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 b="4537"/>
          <a:stretch>
            <a:fillRect/>
          </a:stretch>
        </p:blipFill>
        <p:spPr>
          <a:xfrm>
            <a:off x="459524" y="1245986"/>
            <a:ext cx="4585160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854AF-D54B-F245-164E-37FAD085EC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6164" y="5963025"/>
            <a:ext cx="959462" cy="21234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800" dirty="0"/>
              <a:t>© Oliver Dietze</a:t>
            </a:r>
          </a:p>
        </p:txBody>
      </p:sp>
      <p:sp>
        <p:nvSpPr>
          <p:cNvPr id="11" name="PlaceHolder 1">
            <a:extLst>
              <a:ext uri="{FF2B5EF4-FFF2-40B4-BE49-F238E27FC236}">
                <a16:creationId xmlns:a16="http://schemas.microsoft.com/office/drawing/2014/main" id="{C3FF4081-1B75-D45C-C68F-AB62CDC31BB8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cs typeface="Arial" pitchFamily="34" charset="0"/>
              </a:rPr>
              <a:t>… eine Riesenauswahl auf allen Ebenen</a:t>
            </a:r>
          </a:p>
        </p:txBody>
      </p:sp>
      <p:sp>
        <p:nvSpPr>
          <p:cNvPr id="4" name="Foliennummernplatzhalter 9">
            <a:extLst>
              <a:ext uri="{FF2B5EF4-FFF2-40B4-BE49-F238E27FC236}">
                <a16:creationId xmlns:a16="http://schemas.microsoft.com/office/drawing/2014/main" id="{86D49C80-5386-6B3C-AD2C-B28D70C9B725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8</a:t>
            </a:fld>
            <a:endParaRPr lang="de-DE" sz="1000" b="0" strike="noStrike" spc="-1">
              <a:solidFill>
                <a:schemeClr val="accent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3910403"/>
      </p:ext>
    </p:extLst>
  </p:cSld>
  <p:clrMapOvr>
    <a:masterClrMapping/>
  </p:clrMapOvr>
  <p:transition spd="slow" advClick="0" advTm="10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8760" cy="524916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>
            <a:extLst>
              <a:ext uri="{FF2B5EF4-FFF2-40B4-BE49-F238E27FC236}">
                <a16:creationId xmlns:a16="http://schemas.microsoft.com/office/drawing/2014/main" id="{7063C18A-9D46-88F2-F652-C47541C79FF1}"/>
              </a:ext>
            </a:extLst>
          </p:cNvPr>
          <p:cNvSpPr txBox="1">
            <a:spLocks/>
          </p:cNvSpPr>
          <p:nvPr/>
        </p:nvSpPr>
        <p:spPr>
          <a:xfrm>
            <a:off x="459360" y="369360"/>
            <a:ext cx="9111960" cy="3456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de-DE" sz="2000" b="1" i="0" u="none" strike="noStrike" kern="1200" cap="none" spc="-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cs typeface="Arial" pitchFamily="34" charset="0"/>
              </a:rPr>
              <a:t>… eine breite Auswahl an Disziplinen</a:t>
            </a: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DB885FA4-105C-683A-BED2-549D15C9C1F9}"/>
              </a:ext>
            </a:extLst>
          </p:cNvPr>
          <p:cNvSpPr/>
          <p:nvPr/>
        </p:nvSpPr>
        <p:spPr>
          <a:xfrm>
            <a:off x="8737560" y="6356520"/>
            <a:ext cx="2842560" cy="362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731D2678-6AF4-4A4D-AEA5-A211C71F310A}" type="slidenum">
              <a:rPr lang="de-DE" sz="1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9</a:t>
            </a:fld>
            <a:endParaRPr lang="de-DE" sz="1000" b="0" strike="noStrike" spc="-1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ransition spd="slow" advClick="0" advTm="10000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DFH_Vorlage_De_Neues_Template</Template>
  <TotalTime>0</TotalTime>
  <Words>519</Words>
  <Application>Microsoft Office PowerPoint</Application>
  <PresentationFormat>Breitbild</PresentationFormat>
  <Paragraphs>117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8</vt:i4>
      </vt:variant>
      <vt:variant>
        <vt:lpstr>Folientitel</vt:lpstr>
      </vt:variant>
      <vt:variant>
        <vt:i4>17</vt:i4>
      </vt:variant>
    </vt:vector>
  </HeadingPairs>
  <TitlesOfParts>
    <vt:vector size="30" baseType="lpstr">
      <vt:lpstr>Aptos</vt:lpstr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Contents Slide Master</vt:lpstr>
      <vt:lpstr>Contents Slide Master</vt:lpstr>
      <vt:lpstr>3_Contents Slide Master</vt:lpstr>
      <vt:lpstr>1_Contents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Svea Fuchs</dc:creator>
  <dc:description/>
  <cp:lastModifiedBy>Kenbougoul Samb [DFH-UFA]</cp:lastModifiedBy>
  <cp:revision>95</cp:revision>
  <cp:lastPrinted>2023-05-02T09:48:39Z</cp:lastPrinted>
  <dcterms:created xsi:type="dcterms:W3CDTF">2023-09-15T06:22:59Z</dcterms:created>
  <dcterms:modified xsi:type="dcterms:W3CDTF">2026-06-30T11:46:17Z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19</vt:i4>
  </property>
</Properties>
</file>