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3.xml" ContentType="application/vnd.openxmlformats-officedocument.theme+xml"/>
  <Override PartName="/ppt/slideLayouts/slideLayout16.xml" ContentType="application/vnd.openxmlformats-officedocument.presentationml.slideLayout+xml"/>
  <Override PartName="/ppt/theme/theme14.xml" ContentType="application/vnd.openxmlformats-officedocument.theme+xml"/>
  <Override PartName="/ppt/slideLayouts/slideLayout17.xml" ContentType="application/vnd.openxmlformats-officedocument.presentationml.slideLayout+xml"/>
  <Override PartName="/ppt/theme/theme15.xml" ContentType="application/vnd.openxmlformats-officedocument.theme+xml"/>
  <Override PartName="/ppt/slideLayouts/slideLayout18.xml" ContentType="application/vnd.openxmlformats-officedocument.presentationml.slideLayout+xml"/>
  <Override PartName="/ppt/theme/theme16.xml" ContentType="application/vnd.openxmlformats-officedocument.theme+xml"/>
  <Override PartName="/ppt/slideLayouts/slideLayout19.xml" ContentType="application/vnd.openxmlformats-officedocument.presentationml.slideLayout+xml"/>
  <Override PartName="/ppt/theme/theme17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18.xml" ContentType="application/vnd.openxmlformats-officedocument.theme+xml"/>
  <Override PartName="/ppt/slideLayouts/slideLayout22.xml" ContentType="application/vnd.openxmlformats-officedocument.presentationml.slideLayout+xml"/>
  <Override PartName="/ppt/theme/theme19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0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6" r:id="rId9"/>
    <p:sldMasterId id="2147483668" r:id="rId10"/>
    <p:sldMasterId id="2147483670" r:id="rId11"/>
    <p:sldMasterId id="2147483672" r:id="rId12"/>
    <p:sldMasterId id="2147483676" r:id="rId13"/>
    <p:sldMasterId id="2147483678" r:id="rId14"/>
    <p:sldMasterId id="2147483682" r:id="rId15"/>
    <p:sldMasterId id="2147483684" r:id="rId16"/>
    <p:sldMasterId id="2147483686" r:id="rId17"/>
    <p:sldMasterId id="2147483688" r:id="rId18"/>
    <p:sldMasterId id="2147483693" r:id="rId19"/>
    <p:sldMasterId id="2147483695" r:id="rId20"/>
    <p:sldMasterId id="2147483700" r:id="rId21"/>
  </p:sldMasterIdLst>
  <p:notesMasterIdLst>
    <p:notesMasterId r:id="rId39"/>
  </p:notesMasterIdLst>
  <p:sldIdLst>
    <p:sldId id="1010" r:id="rId22"/>
    <p:sldId id="1014" r:id="rId23"/>
    <p:sldId id="259" r:id="rId24"/>
    <p:sldId id="260" r:id="rId25"/>
    <p:sldId id="1016" r:id="rId26"/>
    <p:sldId id="1005" r:id="rId27"/>
    <p:sldId id="1011" r:id="rId28"/>
    <p:sldId id="1017" r:id="rId29"/>
    <p:sldId id="264" r:id="rId30"/>
    <p:sldId id="977" r:id="rId31"/>
    <p:sldId id="268" r:id="rId32"/>
    <p:sldId id="269" r:id="rId33"/>
    <p:sldId id="1019" r:id="rId34"/>
    <p:sldId id="271" r:id="rId35"/>
    <p:sldId id="1018" r:id="rId36"/>
    <p:sldId id="1008" r:id="rId37"/>
    <p:sldId id="702" r:id="rId38"/>
  </p:sldIdLst>
  <p:sldSz cx="12192000" cy="6858000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notesMaster" Target="notesMasters/notesMaster1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C9CDE4-727D-4011-83E5-40092D74032D}" type="doc">
      <dgm:prSet loTypeId="urn:microsoft.com/office/officeart/2005/8/layout/cycle6" loCatId="cycle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1ED20C3C-1F3B-4167-8A24-911014ACDE85}">
      <dgm:prSet phldrT="[Text]" custT="1"/>
      <dgm:spPr>
        <a:ln>
          <a:noFill/>
        </a:ln>
      </dgm:spPr>
      <dgm:t>
        <a:bodyPr/>
        <a:lstStyle/>
        <a:p>
          <a:r>
            <a:rPr lang="fr-FR" sz="1800" b="1" noProof="0" dirty="0">
              <a:solidFill>
                <a:schemeClr val="tx2"/>
              </a:solidFill>
            </a:rPr>
            <a:t>350 €</a:t>
          </a:r>
        </a:p>
        <a:p>
          <a:r>
            <a:rPr lang="fr-FR" sz="1600" noProof="0" dirty="0">
              <a:solidFill>
                <a:schemeClr val="accent1"/>
              </a:solidFill>
            </a:rPr>
            <a:t>Aide mensuelle à la mobilité </a:t>
          </a:r>
          <a:r>
            <a:rPr lang="fr-FR" sz="1600" noProof="0" dirty="0">
              <a:solidFill>
                <a:schemeClr val="accent2"/>
              </a:solidFill>
            </a:rPr>
            <a:t> </a:t>
          </a:r>
        </a:p>
      </dgm:t>
    </dgm:pt>
    <dgm:pt modelId="{03EFBEB5-144F-4681-AC8F-9D3715ADEE36}" type="parTrans" cxnId="{7ED19E10-4239-47D4-A4D3-1308056BECB9}">
      <dgm:prSet/>
      <dgm:spPr/>
      <dgm:t>
        <a:bodyPr/>
        <a:lstStyle/>
        <a:p>
          <a:endParaRPr lang="de-DE"/>
        </a:p>
      </dgm:t>
    </dgm:pt>
    <dgm:pt modelId="{A6FE602F-80B0-4FFE-9C46-D9723745B44E}" type="sibTrans" cxnId="{7ED19E10-4239-47D4-A4D3-1308056BECB9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70D702A9-ADE0-4F29-8D10-8AFE7D2FD395}">
      <dgm:prSet phldrT="[Text]" custT="1"/>
      <dgm:spPr/>
      <dgm:t>
        <a:bodyPr/>
        <a:lstStyle/>
        <a:p>
          <a:r>
            <a:rPr lang="fr-FR" sz="1800" b="1" noProof="0" dirty="0">
              <a:solidFill>
                <a:schemeClr val="tx2"/>
              </a:solidFill>
            </a:rPr>
            <a:t>1 année</a:t>
          </a:r>
        </a:p>
        <a:p>
          <a:r>
            <a:rPr lang="fr-FR" sz="1600" noProof="0" dirty="0">
              <a:solidFill>
                <a:schemeClr val="accent1"/>
              </a:solidFill>
            </a:rPr>
            <a:t>Au minimum passée à l’étranger</a:t>
          </a:r>
          <a:endParaRPr lang="de-DE" sz="1600" noProof="0" dirty="0">
            <a:solidFill>
              <a:schemeClr val="accent1"/>
            </a:solidFill>
          </a:endParaRPr>
        </a:p>
        <a:p>
          <a:endParaRPr lang="fr-FR" sz="1600" noProof="0" dirty="0">
            <a:solidFill>
              <a:schemeClr val="accent1"/>
            </a:solidFill>
          </a:endParaRPr>
        </a:p>
      </dgm:t>
    </dgm:pt>
    <dgm:pt modelId="{FDB46497-E6D0-4E74-888E-C1E05DF795A3}" type="parTrans" cxnId="{BD08194D-56AA-4894-853C-FE3EC7409596}">
      <dgm:prSet/>
      <dgm:spPr/>
      <dgm:t>
        <a:bodyPr/>
        <a:lstStyle/>
        <a:p>
          <a:endParaRPr lang="de-DE"/>
        </a:p>
      </dgm:t>
    </dgm:pt>
    <dgm:pt modelId="{FC8597D9-85DF-478F-9B4C-412DC69E0E16}" type="sibTrans" cxnId="{BD08194D-56AA-4894-853C-FE3EC7409596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F7D2DAEA-6E1A-4ECC-B339-CE17EB9439E5}">
      <dgm:prSet phldrT="[Text]" custT="1"/>
      <dgm:spPr/>
      <dgm:t>
        <a:bodyPr/>
        <a:lstStyle/>
        <a:p>
          <a:r>
            <a:rPr lang="fr-FR" sz="1800" b="1" noProof="0" dirty="0">
              <a:solidFill>
                <a:schemeClr val="tx2"/>
              </a:solidFill>
            </a:rPr>
            <a:t>Expériences interculturelles </a:t>
          </a:r>
        </a:p>
        <a:p>
          <a:r>
            <a:rPr lang="fr-FR" sz="1600" dirty="0">
              <a:solidFill>
                <a:schemeClr val="accent1"/>
              </a:solidFill>
            </a:rPr>
            <a:t>Découvrir de nouvelles cultures et créer des liens sociaux durables</a:t>
          </a:r>
          <a:endParaRPr lang="de-DE" sz="1600" dirty="0">
            <a:solidFill>
              <a:schemeClr val="accent1"/>
            </a:solidFill>
          </a:endParaRPr>
        </a:p>
      </dgm:t>
    </dgm:pt>
    <dgm:pt modelId="{054FB34E-F628-4A22-8F6D-AD286DA781D5}" type="sibTrans" cxnId="{C37E89F9-24F1-4994-8F39-2A9B6E2B14AD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F35571B7-64A5-4FDC-BEEB-2CDFA4B46C17}" type="parTrans" cxnId="{C37E89F9-24F1-4994-8F39-2A9B6E2B14AD}">
      <dgm:prSet/>
      <dgm:spPr/>
      <dgm:t>
        <a:bodyPr/>
        <a:lstStyle/>
        <a:p>
          <a:endParaRPr lang="de-DE"/>
        </a:p>
      </dgm:t>
    </dgm:pt>
    <dgm:pt modelId="{CE56FAAA-392D-4DD3-86DF-1212F533C93B}">
      <dgm:prSet phldrT="[Text]" custT="1"/>
      <dgm:spPr/>
      <dgm:t>
        <a:bodyPr/>
        <a:lstStyle/>
        <a:p>
          <a:r>
            <a:rPr lang="fr-FR" sz="1800" b="1" noProof="0" dirty="0">
              <a:solidFill>
                <a:schemeClr val="tx2"/>
              </a:solidFill>
            </a:rPr>
            <a:t>Top organisation</a:t>
          </a:r>
        </a:p>
        <a:p>
          <a:r>
            <a:rPr lang="fr-FR" sz="1600" noProof="0" dirty="0">
              <a:solidFill>
                <a:schemeClr val="accent1"/>
              </a:solidFill>
            </a:rPr>
            <a:t>pas d’allongement de la durée d'études</a:t>
          </a:r>
        </a:p>
      </dgm:t>
    </dgm:pt>
    <dgm:pt modelId="{5B50EA88-7F5F-44F9-B76D-F52B9316209E}" type="sibTrans" cxnId="{78A22D37-9BF6-4123-ABC7-0C41FBB12F9A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271AA0CF-DA59-47A3-BE2F-F6979F7731A6}" type="parTrans" cxnId="{78A22D37-9BF6-4123-ABC7-0C41FBB12F9A}">
      <dgm:prSet/>
      <dgm:spPr/>
      <dgm:t>
        <a:bodyPr/>
        <a:lstStyle/>
        <a:p>
          <a:endParaRPr lang="de-DE"/>
        </a:p>
      </dgm:t>
    </dgm:pt>
    <dgm:pt modelId="{610E0514-766C-4B3E-A97C-99CE58BF8288}">
      <dgm:prSet phldrT="[Text]" custT="1"/>
      <dgm:spPr/>
      <dgm:t>
        <a:bodyPr/>
        <a:lstStyle/>
        <a:p>
          <a:r>
            <a:rPr lang="fr-FR" sz="1800" b="1" noProof="0" dirty="0">
              <a:solidFill>
                <a:schemeClr val="tx2"/>
              </a:solidFill>
            </a:rPr>
            <a:t>Encadrement</a:t>
          </a:r>
        </a:p>
        <a:p>
          <a:r>
            <a:rPr lang="fr-FR" sz="1600" b="0" noProof="0" dirty="0">
              <a:solidFill>
                <a:schemeClr val="accent1"/>
              </a:solidFill>
            </a:rPr>
            <a:t>Préparation ciblée </a:t>
          </a:r>
          <a:r>
            <a:rPr lang="fr-FR" sz="1600" b="0" dirty="0">
              <a:solidFill>
                <a:schemeClr val="accent1"/>
              </a:solidFill>
            </a:rPr>
            <a:t>et </a:t>
          </a:r>
          <a:r>
            <a:rPr lang="fr-FR" sz="1600" b="0" noProof="0" dirty="0" err="1">
              <a:solidFill>
                <a:schemeClr val="accent1"/>
              </a:solidFill>
            </a:rPr>
            <a:t>interlocuteur·trices</a:t>
          </a:r>
          <a:r>
            <a:rPr lang="fr-FR" sz="1600" b="0" noProof="0" dirty="0">
              <a:solidFill>
                <a:schemeClr val="accent1"/>
              </a:solidFill>
            </a:rPr>
            <a:t> </a:t>
          </a:r>
          <a:r>
            <a:rPr lang="fr-FR" sz="1600" b="0" noProof="0" dirty="0" err="1">
              <a:solidFill>
                <a:schemeClr val="accent1"/>
              </a:solidFill>
            </a:rPr>
            <a:t>personnel·les</a:t>
          </a:r>
          <a:r>
            <a:rPr lang="fr-FR" sz="1600" b="0" dirty="0">
              <a:solidFill>
                <a:schemeClr val="accent1"/>
              </a:solidFill>
            </a:rPr>
            <a:t> dans </a:t>
          </a:r>
          <a:r>
            <a:rPr lang="fr-FR" sz="1600" b="0" noProof="0" dirty="0">
              <a:solidFill>
                <a:schemeClr val="accent1"/>
              </a:solidFill>
            </a:rPr>
            <a:t>les deux pays</a:t>
          </a:r>
        </a:p>
      </dgm:t>
    </dgm:pt>
    <dgm:pt modelId="{FC3C402E-4C4A-44FF-96FC-D20B5B8F7FF5}" type="sibTrans" cxnId="{86FB08DE-9BF9-4929-9CCD-191263EC0E40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EA92302E-C579-49E2-A7D5-4D52F8BE3E17}" type="parTrans" cxnId="{86FB08DE-9BF9-4929-9CCD-191263EC0E40}">
      <dgm:prSet/>
      <dgm:spPr/>
      <dgm:t>
        <a:bodyPr/>
        <a:lstStyle/>
        <a:p>
          <a:endParaRPr lang="de-DE"/>
        </a:p>
      </dgm:t>
    </dgm:pt>
    <dgm:pt modelId="{63D1BE94-0147-4266-9CFD-1AEB7FA6989E}" type="pres">
      <dgm:prSet presAssocID="{1AC9CDE4-727D-4011-83E5-40092D74032D}" presName="cycle" presStyleCnt="0">
        <dgm:presLayoutVars>
          <dgm:dir/>
          <dgm:resizeHandles val="exact"/>
        </dgm:presLayoutVars>
      </dgm:prSet>
      <dgm:spPr/>
    </dgm:pt>
    <dgm:pt modelId="{37BC15DC-5054-41CF-922C-DDE1C17747C6}" type="pres">
      <dgm:prSet presAssocID="{1ED20C3C-1F3B-4167-8A24-911014ACDE85}" presName="node" presStyleLbl="node1" presStyleIdx="0" presStyleCnt="5" custScaleX="118198" custScaleY="117485" custRadScaleRad="99373" custRadScaleInc="4099">
        <dgm:presLayoutVars>
          <dgm:bulletEnabled val="1"/>
        </dgm:presLayoutVars>
      </dgm:prSet>
      <dgm:spPr/>
    </dgm:pt>
    <dgm:pt modelId="{0CBBF346-31D5-4396-B0A2-4FFD5F3CFA86}" type="pres">
      <dgm:prSet presAssocID="{1ED20C3C-1F3B-4167-8A24-911014ACDE85}" presName="spNode" presStyleCnt="0"/>
      <dgm:spPr/>
    </dgm:pt>
    <dgm:pt modelId="{D574633F-D9C1-4F28-B66A-255E9437A762}" type="pres">
      <dgm:prSet presAssocID="{A6FE602F-80B0-4FFE-9C46-D9723745B44E}" presName="sibTrans" presStyleLbl="sibTrans1D1" presStyleIdx="0" presStyleCnt="5"/>
      <dgm:spPr/>
    </dgm:pt>
    <dgm:pt modelId="{78666950-F2AC-4E40-985B-CC02374C3807}" type="pres">
      <dgm:prSet presAssocID="{F7D2DAEA-6E1A-4ECC-B339-CE17EB9439E5}" presName="node" presStyleLbl="node1" presStyleIdx="1" presStyleCnt="5" custScaleX="205057" custScaleY="145764" custRadScaleRad="98135" custRadScaleInc="22915">
        <dgm:presLayoutVars>
          <dgm:bulletEnabled val="1"/>
        </dgm:presLayoutVars>
      </dgm:prSet>
      <dgm:spPr/>
    </dgm:pt>
    <dgm:pt modelId="{BFED3746-55DA-4D91-BC8B-BF64BDD21CB1}" type="pres">
      <dgm:prSet presAssocID="{F7D2DAEA-6E1A-4ECC-B339-CE17EB9439E5}" presName="spNode" presStyleCnt="0"/>
      <dgm:spPr/>
    </dgm:pt>
    <dgm:pt modelId="{150FDA99-C239-4A33-916D-26FBE3AF8FD2}" type="pres">
      <dgm:prSet presAssocID="{054FB34E-F628-4A22-8F6D-AD286DA781D5}" presName="sibTrans" presStyleLbl="sibTrans1D1" presStyleIdx="1" presStyleCnt="5"/>
      <dgm:spPr/>
    </dgm:pt>
    <dgm:pt modelId="{FC9762AB-0345-41F1-9047-7E48B945A74E}" type="pres">
      <dgm:prSet presAssocID="{CE56FAAA-392D-4DD3-86DF-1212F533C93B}" presName="node" presStyleLbl="node1" presStyleIdx="2" presStyleCnt="5" custScaleX="130134" custScaleY="123049" custRadScaleRad="98832" custRadScaleInc="-53446">
        <dgm:presLayoutVars>
          <dgm:bulletEnabled val="1"/>
        </dgm:presLayoutVars>
      </dgm:prSet>
      <dgm:spPr/>
    </dgm:pt>
    <dgm:pt modelId="{05676003-6342-4B4E-B68B-992762EA6021}" type="pres">
      <dgm:prSet presAssocID="{CE56FAAA-392D-4DD3-86DF-1212F533C93B}" presName="spNode" presStyleCnt="0"/>
      <dgm:spPr/>
    </dgm:pt>
    <dgm:pt modelId="{D424AD5B-B878-4801-B80B-D49D04BA3AC7}" type="pres">
      <dgm:prSet presAssocID="{5B50EA88-7F5F-44F9-B76D-F52B9316209E}" presName="sibTrans" presStyleLbl="sibTrans1D1" presStyleIdx="2" presStyleCnt="5"/>
      <dgm:spPr/>
    </dgm:pt>
    <dgm:pt modelId="{F61C1193-09E7-4EF9-AE58-93A734096A07}" type="pres">
      <dgm:prSet presAssocID="{610E0514-766C-4B3E-A97C-99CE58BF8288}" presName="node" presStyleLbl="node1" presStyleIdx="3" presStyleCnt="5" custScaleX="173486" custScaleY="136637" custRadScaleRad="100636" custRadScaleInc="52329">
        <dgm:presLayoutVars>
          <dgm:bulletEnabled val="1"/>
        </dgm:presLayoutVars>
      </dgm:prSet>
      <dgm:spPr/>
    </dgm:pt>
    <dgm:pt modelId="{EFC67422-01DD-4758-BD29-635B78A2FC94}" type="pres">
      <dgm:prSet presAssocID="{610E0514-766C-4B3E-A97C-99CE58BF8288}" presName="spNode" presStyleCnt="0"/>
      <dgm:spPr/>
    </dgm:pt>
    <dgm:pt modelId="{5AD4D56A-9BDD-496B-8391-7ECE530B6ED7}" type="pres">
      <dgm:prSet presAssocID="{FC3C402E-4C4A-44FF-96FC-D20B5B8F7FF5}" presName="sibTrans" presStyleLbl="sibTrans1D1" presStyleIdx="3" presStyleCnt="5"/>
      <dgm:spPr/>
    </dgm:pt>
    <dgm:pt modelId="{31265F50-6117-4F15-8167-C36E6377825B}" type="pres">
      <dgm:prSet presAssocID="{70D702A9-ADE0-4F29-8D10-8AFE7D2FD395}" presName="node" presStyleLbl="node1" presStyleIdx="4" presStyleCnt="5" custScaleX="131045" custScaleY="112091">
        <dgm:presLayoutVars>
          <dgm:bulletEnabled val="1"/>
        </dgm:presLayoutVars>
      </dgm:prSet>
      <dgm:spPr/>
    </dgm:pt>
    <dgm:pt modelId="{32C32657-196D-4F73-89FB-4C8F1AF5B285}" type="pres">
      <dgm:prSet presAssocID="{70D702A9-ADE0-4F29-8D10-8AFE7D2FD395}" presName="spNode" presStyleCnt="0"/>
      <dgm:spPr/>
    </dgm:pt>
    <dgm:pt modelId="{5F204080-90B0-4401-BA20-5CB230059800}" type="pres">
      <dgm:prSet presAssocID="{FC8597D9-85DF-478F-9B4C-412DC69E0E16}" presName="sibTrans" presStyleLbl="sibTrans1D1" presStyleIdx="4" presStyleCnt="5"/>
      <dgm:spPr/>
    </dgm:pt>
  </dgm:ptLst>
  <dgm:cxnLst>
    <dgm:cxn modelId="{7ED19E10-4239-47D4-A4D3-1308056BECB9}" srcId="{1AC9CDE4-727D-4011-83E5-40092D74032D}" destId="{1ED20C3C-1F3B-4167-8A24-911014ACDE85}" srcOrd="0" destOrd="0" parTransId="{03EFBEB5-144F-4681-AC8F-9D3715ADEE36}" sibTransId="{A6FE602F-80B0-4FFE-9C46-D9723745B44E}"/>
    <dgm:cxn modelId="{58B3F51C-E87A-4C9E-8623-8697770C005B}" type="presOf" srcId="{70D702A9-ADE0-4F29-8D10-8AFE7D2FD395}" destId="{31265F50-6117-4F15-8167-C36E6377825B}" srcOrd="0" destOrd="0" presId="urn:microsoft.com/office/officeart/2005/8/layout/cycle6"/>
    <dgm:cxn modelId="{E4646734-E269-4BF1-9AD2-49DAFC2F5F83}" type="presOf" srcId="{610E0514-766C-4B3E-A97C-99CE58BF8288}" destId="{F61C1193-09E7-4EF9-AE58-93A734096A07}" srcOrd="0" destOrd="0" presId="urn:microsoft.com/office/officeart/2005/8/layout/cycle6"/>
    <dgm:cxn modelId="{78A22D37-9BF6-4123-ABC7-0C41FBB12F9A}" srcId="{1AC9CDE4-727D-4011-83E5-40092D74032D}" destId="{CE56FAAA-392D-4DD3-86DF-1212F533C93B}" srcOrd="2" destOrd="0" parTransId="{271AA0CF-DA59-47A3-BE2F-F6979F7731A6}" sibTransId="{5B50EA88-7F5F-44F9-B76D-F52B9316209E}"/>
    <dgm:cxn modelId="{8BE9635E-CCA0-4A39-A5F7-7C14438639D9}" type="presOf" srcId="{054FB34E-F628-4A22-8F6D-AD286DA781D5}" destId="{150FDA99-C239-4A33-916D-26FBE3AF8FD2}" srcOrd="0" destOrd="0" presId="urn:microsoft.com/office/officeart/2005/8/layout/cycle6"/>
    <dgm:cxn modelId="{5B218868-25A6-43ED-8DF4-8CCD6FFAFF69}" type="presOf" srcId="{CE56FAAA-392D-4DD3-86DF-1212F533C93B}" destId="{FC9762AB-0345-41F1-9047-7E48B945A74E}" srcOrd="0" destOrd="0" presId="urn:microsoft.com/office/officeart/2005/8/layout/cycle6"/>
    <dgm:cxn modelId="{BD08194D-56AA-4894-853C-FE3EC7409596}" srcId="{1AC9CDE4-727D-4011-83E5-40092D74032D}" destId="{70D702A9-ADE0-4F29-8D10-8AFE7D2FD395}" srcOrd="4" destOrd="0" parTransId="{FDB46497-E6D0-4E74-888E-C1E05DF795A3}" sibTransId="{FC8597D9-85DF-478F-9B4C-412DC69E0E16}"/>
    <dgm:cxn modelId="{FE616A57-C3DB-415E-A531-F0DCEFB39215}" type="presOf" srcId="{FC8597D9-85DF-478F-9B4C-412DC69E0E16}" destId="{5F204080-90B0-4401-BA20-5CB230059800}" srcOrd="0" destOrd="0" presId="urn:microsoft.com/office/officeart/2005/8/layout/cycle6"/>
    <dgm:cxn modelId="{3725938C-5BF0-4FA0-A2D1-92905C86CB3C}" type="presOf" srcId="{FC3C402E-4C4A-44FF-96FC-D20B5B8F7FF5}" destId="{5AD4D56A-9BDD-496B-8391-7ECE530B6ED7}" srcOrd="0" destOrd="0" presId="urn:microsoft.com/office/officeart/2005/8/layout/cycle6"/>
    <dgm:cxn modelId="{7565FE92-5FF5-4769-B2B0-E148AE2B9A32}" type="presOf" srcId="{A6FE602F-80B0-4FFE-9C46-D9723745B44E}" destId="{D574633F-D9C1-4F28-B66A-255E9437A762}" srcOrd="0" destOrd="0" presId="urn:microsoft.com/office/officeart/2005/8/layout/cycle6"/>
    <dgm:cxn modelId="{60B89F9C-40CD-4848-BA35-AEC29DCCCEF6}" type="presOf" srcId="{F7D2DAEA-6E1A-4ECC-B339-CE17EB9439E5}" destId="{78666950-F2AC-4E40-985B-CC02374C3807}" srcOrd="0" destOrd="0" presId="urn:microsoft.com/office/officeart/2005/8/layout/cycle6"/>
    <dgm:cxn modelId="{1B5CB7D5-F384-48CD-BDFE-9DFF2F076FD7}" type="presOf" srcId="{1AC9CDE4-727D-4011-83E5-40092D74032D}" destId="{63D1BE94-0147-4266-9CFD-1AEB7FA6989E}" srcOrd="0" destOrd="0" presId="urn:microsoft.com/office/officeart/2005/8/layout/cycle6"/>
    <dgm:cxn modelId="{86FB08DE-9BF9-4929-9CCD-191263EC0E40}" srcId="{1AC9CDE4-727D-4011-83E5-40092D74032D}" destId="{610E0514-766C-4B3E-A97C-99CE58BF8288}" srcOrd="3" destOrd="0" parTransId="{EA92302E-C579-49E2-A7D5-4D52F8BE3E17}" sibTransId="{FC3C402E-4C4A-44FF-96FC-D20B5B8F7FF5}"/>
    <dgm:cxn modelId="{8E5A1CE0-4C23-4C24-B138-9A2B028FF08A}" type="presOf" srcId="{5B50EA88-7F5F-44F9-B76D-F52B9316209E}" destId="{D424AD5B-B878-4801-B80B-D49D04BA3AC7}" srcOrd="0" destOrd="0" presId="urn:microsoft.com/office/officeart/2005/8/layout/cycle6"/>
    <dgm:cxn modelId="{036F4EEB-39AD-4FAA-A3A3-1E651B3A9BD9}" type="presOf" srcId="{1ED20C3C-1F3B-4167-8A24-911014ACDE85}" destId="{37BC15DC-5054-41CF-922C-DDE1C17747C6}" srcOrd="0" destOrd="0" presId="urn:microsoft.com/office/officeart/2005/8/layout/cycle6"/>
    <dgm:cxn modelId="{C37E89F9-24F1-4994-8F39-2A9B6E2B14AD}" srcId="{1AC9CDE4-727D-4011-83E5-40092D74032D}" destId="{F7D2DAEA-6E1A-4ECC-B339-CE17EB9439E5}" srcOrd="1" destOrd="0" parTransId="{F35571B7-64A5-4FDC-BEEB-2CDFA4B46C17}" sibTransId="{054FB34E-F628-4A22-8F6D-AD286DA781D5}"/>
    <dgm:cxn modelId="{40B6A71B-4C1C-4405-8B5C-FDA876E2E72E}" type="presParOf" srcId="{63D1BE94-0147-4266-9CFD-1AEB7FA6989E}" destId="{37BC15DC-5054-41CF-922C-DDE1C17747C6}" srcOrd="0" destOrd="0" presId="urn:microsoft.com/office/officeart/2005/8/layout/cycle6"/>
    <dgm:cxn modelId="{A0EA5909-AC08-4E79-9BAA-086EC13E0FBC}" type="presParOf" srcId="{63D1BE94-0147-4266-9CFD-1AEB7FA6989E}" destId="{0CBBF346-31D5-4396-B0A2-4FFD5F3CFA86}" srcOrd="1" destOrd="0" presId="urn:microsoft.com/office/officeart/2005/8/layout/cycle6"/>
    <dgm:cxn modelId="{0BEE3204-7E75-471C-AA02-F360CE21C0C5}" type="presParOf" srcId="{63D1BE94-0147-4266-9CFD-1AEB7FA6989E}" destId="{D574633F-D9C1-4F28-B66A-255E9437A762}" srcOrd="2" destOrd="0" presId="urn:microsoft.com/office/officeart/2005/8/layout/cycle6"/>
    <dgm:cxn modelId="{6ACD0CE1-96E2-4238-B428-F60911F9C1DF}" type="presParOf" srcId="{63D1BE94-0147-4266-9CFD-1AEB7FA6989E}" destId="{78666950-F2AC-4E40-985B-CC02374C3807}" srcOrd="3" destOrd="0" presId="urn:microsoft.com/office/officeart/2005/8/layout/cycle6"/>
    <dgm:cxn modelId="{DFD3AB2C-7A47-4184-8244-B4BE33CB6FF4}" type="presParOf" srcId="{63D1BE94-0147-4266-9CFD-1AEB7FA6989E}" destId="{BFED3746-55DA-4D91-BC8B-BF64BDD21CB1}" srcOrd="4" destOrd="0" presId="urn:microsoft.com/office/officeart/2005/8/layout/cycle6"/>
    <dgm:cxn modelId="{2C935398-E130-4475-A458-E1C9D8F41DF2}" type="presParOf" srcId="{63D1BE94-0147-4266-9CFD-1AEB7FA6989E}" destId="{150FDA99-C239-4A33-916D-26FBE3AF8FD2}" srcOrd="5" destOrd="0" presId="urn:microsoft.com/office/officeart/2005/8/layout/cycle6"/>
    <dgm:cxn modelId="{FB8ECDDC-311D-4D98-BE82-B2ED57752201}" type="presParOf" srcId="{63D1BE94-0147-4266-9CFD-1AEB7FA6989E}" destId="{FC9762AB-0345-41F1-9047-7E48B945A74E}" srcOrd="6" destOrd="0" presId="urn:microsoft.com/office/officeart/2005/8/layout/cycle6"/>
    <dgm:cxn modelId="{FE5C5D57-D0F6-428F-A85D-A6BB7344C53F}" type="presParOf" srcId="{63D1BE94-0147-4266-9CFD-1AEB7FA6989E}" destId="{05676003-6342-4B4E-B68B-992762EA6021}" srcOrd="7" destOrd="0" presId="urn:microsoft.com/office/officeart/2005/8/layout/cycle6"/>
    <dgm:cxn modelId="{9C03E787-6C8C-4818-8279-64004FA202FA}" type="presParOf" srcId="{63D1BE94-0147-4266-9CFD-1AEB7FA6989E}" destId="{D424AD5B-B878-4801-B80B-D49D04BA3AC7}" srcOrd="8" destOrd="0" presId="urn:microsoft.com/office/officeart/2005/8/layout/cycle6"/>
    <dgm:cxn modelId="{76E045F4-B525-40B1-9183-2231BC8174D0}" type="presParOf" srcId="{63D1BE94-0147-4266-9CFD-1AEB7FA6989E}" destId="{F61C1193-09E7-4EF9-AE58-93A734096A07}" srcOrd="9" destOrd="0" presId="urn:microsoft.com/office/officeart/2005/8/layout/cycle6"/>
    <dgm:cxn modelId="{BE21751A-4BC3-4742-BA1B-CA57DD6B3A00}" type="presParOf" srcId="{63D1BE94-0147-4266-9CFD-1AEB7FA6989E}" destId="{EFC67422-01DD-4758-BD29-635B78A2FC94}" srcOrd="10" destOrd="0" presId="urn:microsoft.com/office/officeart/2005/8/layout/cycle6"/>
    <dgm:cxn modelId="{9BC2060B-D598-4560-A742-F70145A4933B}" type="presParOf" srcId="{63D1BE94-0147-4266-9CFD-1AEB7FA6989E}" destId="{5AD4D56A-9BDD-496B-8391-7ECE530B6ED7}" srcOrd="11" destOrd="0" presId="urn:microsoft.com/office/officeart/2005/8/layout/cycle6"/>
    <dgm:cxn modelId="{55E54BC1-EF92-4969-A913-4931DD9580C5}" type="presParOf" srcId="{63D1BE94-0147-4266-9CFD-1AEB7FA6989E}" destId="{31265F50-6117-4F15-8167-C36E6377825B}" srcOrd="12" destOrd="0" presId="urn:microsoft.com/office/officeart/2005/8/layout/cycle6"/>
    <dgm:cxn modelId="{FCF6A92E-52DC-41E8-9286-3EC77360B6D1}" type="presParOf" srcId="{63D1BE94-0147-4266-9CFD-1AEB7FA6989E}" destId="{32C32657-196D-4F73-89FB-4C8F1AF5B285}" srcOrd="13" destOrd="0" presId="urn:microsoft.com/office/officeart/2005/8/layout/cycle6"/>
    <dgm:cxn modelId="{D4327644-C2DF-4C0C-929D-876A843A1DF5}" type="presParOf" srcId="{63D1BE94-0147-4266-9CFD-1AEB7FA6989E}" destId="{5F204080-90B0-4401-BA20-5CB230059800}" srcOrd="14" destOrd="0" presId="urn:microsoft.com/office/officeart/2005/8/layout/cycle6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C15DC-5054-41CF-922C-DDE1C17747C6}">
      <dsp:nvSpPr>
        <dsp:cNvPr id="0" name=""/>
        <dsp:cNvSpPr/>
      </dsp:nvSpPr>
      <dsp:spPr>
        <a:xfrm>
          <a:off x="3661371" y="-106993"/>
          <a:ext cx="2233819" cy="144322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2"/>
              </a:solidFill>
            </a:rPr>
            <a:t>350 €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noProof="0" dirty="0">
              <a:solidFill>
                <a:schemeClr val="accent1"/>
              </a:solidFill>
            </a:rPr>
            <a:t>Aide mensuelle à la mobilité </a:t>
          </a:r>
          <a:r>
            <a:rPr lang="fr-FR" sz="1600" kern="1200" noProof="0" dirty="0">
              <a:solidFill>
                <a:schemeClr val="accent2"/>
              </a:solidFill>
            </a:rPr>
            <a:t> </a:t>
          </a:r>
        </a:p>
      </dsp:txBody>
      <dsp:txXfrm>
        <a:off x="3731823" y="-36541"/>
        <a:ext cx="2092915" cy="1302319"/>
      </dsp:txXfrm>
    </dsp:sp>
    <dsp:sp modelId="{D574633F-D9C1-4F28-B66A-255E9437A762}">
      <dsp:nvSpPr>
        <dsp:cNvPr id="0" name=""/>
        <dsp:cNvSpPr/>
      </dsp:nvSpPr>
      <dsp:spPr>
        <a:xfrm>
          <a:off x="2209014" y="576089"/>
          <a:ext cx="4910286" cy="4910286"/>
        </a:xfrm>
        <a:custGeom>
          <a:avLst/>
          <a:gdLst/>
          <a:ahLst/>
          <a:cxnLst/>
          <a:rect l="0" t="0" r="0" b="0"/>
          <a:pathLst>
            <a:path>
              <a:moveTo>
                <a:pt x="3695471" y="336343"/>
              </a:moveTo>
              <a:arcTo wR="2455143" hR="2455143" stAng="18020662" swAng="1488464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78666950-F2AC-4E40-985B-CC02374C3807}">
      <dsp:nvSpPr>
        <dsp:cNvPr id="0" name=""/>
        <dsp:cNvSpPr/>
      </dsp:nvSpPr>
      <dsp:spPr>
        <a:xfrm>
          <a:off x="5150950" y="1637205"/>
          <a:ext cx="3875363" cy="179061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2"/>
              </a:solidFill>
            </a:rPr>
            <a:t>Expériences interculturelles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accent1"/>
              </a:solidFill>
            </a:rPr>
            <a:t>Découvrir de nouvelles cultures et créer des liens sociaux durables</a:t>
          </a:r>
          <a:endParaRPr lang="de-DE" sz="1600" kern="1200" dirty="0">
            <a:solidFill>
              <a:schemeClr val="accent1"/>
            </a:solidFill>
          </a:endParaRPr>
        </a:p>
      </dsp:txBody>
      <dsp:txXfrm>
        <a:off x="5238360" y="1724615"/>
        <a:ext cx="3700543" cy="1615792"/>
      </dsp:txXfrm>
    </dsp:sp>
    <dsp:sp modelId="{150FDA99-C239-4A33-916D-26FBE3AF8FD2}">
      <dsp:nvSpPr>
        <dsp:cNvPr id="0" name=""/>
        <dsp:cNvSpPr/>
      </dsp:nvSpPr>
      <dsp:spPr>
        <a:xfrm>
          <a:off x="2224443" y="674636"/>
          <a:ext cx="4910286" cy="4910286"/>
        </a:xfrm>
        <a:custGeom>
          <a:avLst/>
          <a:gdLst/>
          <a:ahLst/>
          <a:cxnLst/>
          <a:rect l="0" t="0" r="0" b="0"/>
          <a:pathLst>
            <a:path>
              <a:moveTo>
                <a:pt x="4891542" y="2757938"/>
              </a:moveTo>
              <a:arcTo wR="2455143" hR="2455143" stAng="425063" swAng="658812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C9762AB-0345-41F1-9047-7E48B945A74E}">
      <dsp:nvSpPr>
        <dsp:cNvPr id="0" name=""/>
        <dsp:cNvSpPr/>
      </dsp:nvSpPr>
      <dsp:spPr>
        <a:xfrm>
          <a:off x="5333158" y="3895647"/>
          <a:ext cx="2459397" cy="151157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2"/>
              </a:solidFill>
            </a:rPr>
            <a:t>Top organisation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noProof="0" dirty="0">
              <a:solidFill>
                <a:schemeClr val="accent1"/>
              </a:solidFill>
            </a:rPr>
            <a:t>pas d’allongement de la durée d'études</a:t>
          </a:r>
        </a:p>
      </dsp:txBody>
      <dsp:txXfrm>
        <a:off x="5406947" y="3969436"/>
        <a:ext cx="2311819" cy="1363995"/>
      </dsp:txXfrm>
    </dsp:sp>
    <dsp:sp modelId="{D424AD5B-B878-4801-B80B-D49D04BA3AC7}">
      <dsp:nvSpPr>
        <dsp:cNvPr id="0" name=""/>
        <dsp:cNvSpPr/>
      </dsp:nvSpPr>
      <dsp:spPr>
        <a:xfrm>
          <a:off x="2148337" y="606597"/>
          <a:ext cx="4910286" cy="4910286"/>
        </a:xfrm>
        <a:custGeom>
          <a:avLst/>
          <a:gdLst/>
          <a:ahLst/>
          <a:cxnLst/>
          <a:rect l="0" t="0" r="0" b="0"/>
          <a:pathLst>
            <a:path>
              <a:moveTo>
                <a:pt x="3177015" y="4801763"/>
              </a:moveTo>
              <a:arcTo wR="2455143" hR="2455143" stAng="4374057" swAng="1126413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61C1193-09E7-4EF9-AE58-93A734096A07}">
      <dsp:nvSpPr>
        <dsp:cNvPr id="0" name=""/>
        <dsp:cNvSpPr/>
      </dsp:nvSpPr>
      <dsp:spPr>
        <a:xfrm>
          <a:off x="1244868" y="3850030"/>
          <a:ext cx="3278704" cy="167849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2"/>
              </a:solidFill>
            </a:rPr>
            <a:t>Encadrement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kern="1200" noProof="0" dirty="0">
              <a:solidFill>
                <a:schemeClr val="accent1"/>
              </a:solidFill>
            </a:rPr>
            <a:t>Préparation ciblée </a:t>
          </a:r>
          <a:r>
            <a:rPr lang="fr-FR" sz="1600" b="0" kern="1200" dirty="0">
              <a:solidFill>
                <a:schemeClr val="accent1"/>
              </a:solidFill>
            </a:rPr>
            <a:t>et </a:t>
          </a:r>
          <a:r>
            <a:rPr lang="fr-FR" sz="1600" b="0" kern="1200" noProof="0" dirty="0" err="1">
              <a:solidFill>
                <a:schemeClr val="accent1"/>
              </a:solidFill>
            </a:rPr>
            <a:t>interlocuteur·trices</a:t>
          </a:r>
          <a:r>
            <a:rPr lang="fr-FR" sz="1600" b="0" kern="1200" noProof="0" dirty="0">
              <a:solidFill>
                <a:schemeClr val="accent1"/>
              </a:solidFill>
            </a:rPr>
            <a:t> </a:t>
          </a:r>
          <a:r>
            <a:rPr lang="fr-FR" sz="1600" b="0" kern="1200" noProof="0" dirty="0" err="1">
              <a:solidFill>
                <a:schemeClr val="accent1"/>
              </a:solidFill>
            </a:rPr>
            <a:t>personnel·les</a:t>
          </a:r>
          <a:r>
            <a:rPr lang="fr-FR" sz="1600" b="0" kern="1200" dirty="0">
              <a:solidFill>
                <a:schemeClr val="accent1"/>
              </a:solidFill>
            </a:rPr>
            <a:t> dans </a:t>
          </a:r>
          <a:r>
            <a:rPr lang="fr-FR" sz="1600" b="0" kern="1200" noProof="0" dirty="0">
              <a:solidFill>
                <a:schemeClr val="accent1"/>
              </a:solidFill>
            </a:rPr>
            <a:t>les deux pays</a:t>
          </a:r>
        </a:p>
      </dsp:txBody>
      <dsp:txXfrm>
        <a:off x="1326805" y="3931967"/>
        <a:ext cx="3114830" cy="1514619"/>
      </dsp:txXfrm>
    </dsp:sp>
    <dsp:sp modelId="{5AD4D56A-9BDD-496B-8391-7ECE530B6ED7}">
      <dsp:nvSpPr>
        <dsp:cNvPr id="0" name=""/>
        <dsp:cNvSpPr/>
      </dsp:nvSpPr>
      <dsp:spPr>
        <a:xfrm>
          <a:off x="2279566" y="643486"/>
          <a:ext cx="4910286" cy="4910286"/>
        </a:xfrm>
        <a:custGeom>
          <a:avLst/>
          <a:gdLst/>
          <a:ahLst/>
          <a:cxnLst/>
          <a:rect l="0" t="0" r="0" b="0"/>
          <a:pathLst>
            <a:path>
              <a:moveTo>
                <a:pt x="115150" y="3198220"/>
              </a:moveTo>
              <a:arcTo wR="2455143" hR="2455143" stAng="9742949" swAng="1205649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31265F50-6117-4F15-8167-C36E6377825B}">
      <dsp:nvSpPr>
        <dsp:cNvPr id="0" name=""/>
        <dsp:cNvSpPr/>
      </dsp:nvSpPr>
      <dsp:spPr>
        <a:xfrm>
          <a:off x="1163105" y="1606845"/>
          <a:ext cx="2476614" cy="137696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2"/>
              </a:solidFill>
            </a:rPr>
            <a:t>1 année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noProof="0" dirty="0">
              <a:solidFill>
                <a:schemeClr val="accent1"/>
              </a:solidFill>
            </a:rPr>
            <a:t>Au minimum passée à l’étranger</a:t>
          </a:r>
          <a:endParaRPr lang="de-DE" sz="1600" kern="1200" noProof="0" dirty="0">
            <a:solidFill>
              <a:schemeClr val="accent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 noProof="0" dirty="0">
            <a:solidFill>
              <a:schemeClr val="accent1"/>
            </a:solidFill>
          </a:endParaRPr>
        </a:p>
      </dsp:txBody>
      <dsp:txXfrm>
        <a:off x="1230323" y="1674063"/>
        <a:ext cx="2342178" cy="1242526"/>
      </dsp:txXfrm>
    </dsp:sp>
    <dsp:sp modelId="{5F204080-90B0-4401-BA20-5CB230059800}">
      <dsp:nvSpPr>
        <dsp:cNvPr id="0" name=""/>
        <dsp:cNvSpPr/>
      </dsp:nvSpPr>
      <dsp:spPr>
        <a:xfrm>
          <a:off x="2261546" y="625487"/>
          <a:ext cx="4910286" cy="4910286"/>
        </a:xfrm>
        <a:custGeom>
          <a:avLst/>
          <a:gdLst/>
          <a:ahLst/>
          <a:cxnLst/>
          <a:rect l="0" t="0" r="0" b="0"/>
          <a:pathLst>
            <a:path>
              <a:moveTo>
                <a:pt x="498619" y="971990"/>
              </a:moveTo>
              <a:arcTo wR="2455143" hR="2455143" stAng="13029848" swAng="1626276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5A37F-5402-4A11-9E9D-A7B0A8E76676}" type="datetimeFigureOut">
              <a:rPr lang="de-DE" smtClean="0"/>
              <a:t>30.06.2026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43918-30B5-4BA4-B59A-6B9C1816F0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4312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B535A-D72B-5652-7A2D-E6922D60D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2FD0F5A-D8A2-1729-94AB-56B28A17D9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7A082E6-341F-22AA-A429-BA3B4D5024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323C52-6CD0-D617-FB42-8F5950CE6E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C9AB5-34EC-444F-8ED9-B0BA67915CD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1782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3F4CA-43AE-41C7-81A4-642B5E0B71C7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5347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B6D92BE1-C1A3-48A7-A18F-C33429F5F6DA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Folie mit Feld WLAN Zu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32329BCB-D41F-4B4C-889B-E4F5C67687CC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lie nur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DF150F34-963C-6B47-B141-BA9CEFEB4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22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102512" y="-1"/>
            <a:ext cx="6089487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0"/>
            <a:ext cx="6102513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l="2882" t="9398" r="25300" b="6888"/>
          <a:stretch/>
        </p:blipFill>
        <p:spPr>
          <a:xfrm>
            <a:off x="1" y="1"/>
            <a:ext cx="6096000" cy="6858000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2646639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3854279"/>
            <a:ext cx="5255846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4528845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9312" y="5736959"/>
            <a:ext cx="5255448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3171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_Titelfolie_mit 2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19A3C92F-8DBE-427E-8F11-99487F2AB9D5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 mit Feld WLAN Zu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077A0D75-79BD-42EF-96A3-20B90664473C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 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DD2FB942-BECC-4B71-8BD0-14D23188F292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Impressum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993516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pressum leer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 userDrawn="1"/>
        </p:nvSpPr>
        <p:spPr>
          <a:xfrm>
            <a:off x="0" y="0"/>
            <a:ext cx="6090070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558224" y="3506541"/>
            <a:ext cx="4075363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58224" y="2998122"/>
            <a:ext cx="4075363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769267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096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4647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102512" y="-1"/>
            <a:ext cx="6089487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0"/>
            <a:ext cx="6102513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l="2882" t="9398" r="25300" b="6888"/>
          <a:stretch/>
        </p:blipFill>
        <p:spPr>
          <a:xfrm>
            <a:off x="1" y="1"/>
            <a:ext cx="6096000" cy="6858000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2646639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3854279"/>
            <a:ext cx="5255846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4528845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9312" y="5736959"/>
            <a:ext cx="5255448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06719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81E8AF53-4DD7-405A-A8C6-7082542B955B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9743245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Bild und Bulletpoints 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41EA9-40E2-3B2E-28F7-CD3D8353F15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7466" y="1378710"/>
            <a:ext cx="5557571" cy="479677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6198683" y="1387058"/>
            <a:ext cx="5531583" cy="297517"/>
          </a:xfrm>
        </p:spPr>
        <p:txBody>
          <a:bodyPr/>
          <a:lstStyle>
            <a:lvl1pPr>
              <a:defRPr sz="1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 Französisch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6204839" y="3915283"/>
            <a:ext cx="5525199" cy="289310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Titel Deutsch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2584E142-D2CD-F065-E561-2B4DE3AB4A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78D7BD7-D936-A9E4-7353-D3C1B51FD9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2D74B6A-5DD0-BD79-0FFD-BE42C7C408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6" name="Textplatzhalter 24">
            <a:extLst>
              <a:ext uri="{FF2B5EF4-FFF2-40B4-BE49-F238E27FC236}">
                <a16:creationId xmlns:a16="http://schemas.microsoft.com/office/drawing/2014/main" id="{115150C7-580E-221B-5CE0-9457523EFE3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96796" y="1697421"/>
            <a:ext cx="5525060" cy="1942926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B4CC619A-500A-F3E5-A953-E76D9BF0750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04978" y="4224439"/>
            <a:ext cx="5525060" cy="1942926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E266A644-13FE-E10D-CDC6-6569AF69B2B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84743" y="5902677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3045935886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zwei Inhalte mit Beschriftung 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EEC38D-675F-9BD3-C9B5-FE223BC9E55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8788" y="1192213"/>
            <a:ext cx="5476856" cy="44243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71152" y="5640066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Inhalt Französisch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71152" y="5861784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2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Inhalt Deutsch</a:t>
            </a:r>
          </a:p>
        </p:txBody>
      </p:sp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10800467-3F2E-1742-30C8-F7CE3ABFC51E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238435" y="1192212"/>
            <a:ext cx="5476855" cy="442424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4228B71E-DF5A-FC62-E63A-1F6EE74ECE9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05351" y="5343162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293860-250F-BFC3-AB2F-A86033C5A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5E36B65-F116-11C5-F1BD-23F39FAA6E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67B4E07-15F6-7578-7094-54B3DBF482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8CA7206-058F-7E55-303B-8C9CFD88284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462443" y="5330286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546529259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102512" y="-1"/>
            <a:ext cx="6089487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0"/>
            <a:ext cx="6102513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l="2882" t="9398" r="25300" b="6888"/>
          <a:stretch/>
        </p:blipFill>
        <p:spPr>
          <a:xfrm>
            <a:off x="1" y="1"/>
            <a:ext cx="6096000" cy="6858000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2646639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3854279"/>
            <a:ext cx="5255846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4528845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9312" y="5736959"/>
            <a:ext cx="5255448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20363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F3B922CE-90A7-B230-5C9C-79099A6ECE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55861" y="2643922"/>
            <a:ext cx="5281883" cy="1064623"/>
          </a:xfrm>
        </p:spPr>
        <p:txBody>
          <a:bodyPr/>
          <a:lstStyle>
            <a:lvl1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  <a:defRPr/>
            </a:lvl1pPr>
            <a:lvl2pPr>
              <a:buNone/>
              <a:defRPr/>
            </a:lvl2pPr>
          </a:lstStyle>
          <a:p>
            <a: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2000" b="1" spc="-1" dirty="0">
                <a:solidFill>
                  <a:schemeClr val="accent1"/>
                </a:solidFill>
                <a:latin typeface="+mn-lt"/>
                <a:ea typeface="+mn-ea"/>
              </a:rPr>
              <a:t>Votre </a:t>
            </a:r>
            <a:r>
              <a:rPr lang="fr-FR" sz="2000" b="1" spc="-1" dirty="0" err="1">
                <a:solidFill>
                  <a:schemeClr val="accent1"/>
                </a:solidFill>
                <a:latin typeface="+mn-lt"/>
                <a:ea typeface="+mn-ea"/>
              </a:rPr>
              <a:t>intervenant·e</a:t>
            </a:r>
            <a:r>
              <a:rPr lang="fr-FR" sz="2000" b="1" spc="-1" dirty="0">
                <a:solidFill>
                  <a:schemeClr val="accent1"/>
                </a:solidFill>
                <a:latin typeface="+mn-lt"/>
                <a:ea typeface="+mn-ea"/>
              </a:rPr>
              <a:t> :</a:t>
            </a:r>
          </a:p>
          <a:p>
            <a: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2000" spc="-1" dirty="0">
                <a:solidFill>
                  <a:schemeClr val="accent1"/>
                </a:solidFill>
                <a:latin typeface="+mn-lt"/>
                <a:ea typeface="+mn-ea"/>
              </a:rPr>
              <a:t>Fonction</a:t>
            </a:r>
          </a:p>
          <a:p>
            <a: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2000" spc="-1" dirty="0">
                <a:solidFill>
                  <a:schemeClr val="accent1"/>
                </a:solidFill>
                <a:latin typeface="+mn-lt"/>
                <a:ea typeface="+mn-ea"/>
              </a:rPr>
              <a:t>Université franco-allemande (UFA)</a:t>
            </a:r>
          </a:p>
          <a:p>
            <a:pPr lvl="1"/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8319"/>
            <a:ext cx="4960189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1090437" y="1496374"/>
            <a:ext cx="2779314" cy="3881889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Bild durch Klicken auf Symbol hinzufügen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A4FAF2B-02B7-EA61-D78B-009057B9ED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968" y="0"/>
            <a:ext cx="2935876" cy="1452282"/>
          </a:xfrm>
          <a:prstGeom prst="rect">
            <a:avLst/>
          </a:prstGeom>
        </p:spPr>
      </p:pic>
      <p:sp>
        <p:nvSpPr>
          <p:cNvPr id="4" name="PlaceHolder 2">
            <a:extLst>
              <a:ext uri="{FF2B5EF4-FFF2-40B4-BE49-F238E27FC236}">
                <a16:creationId xmlns:a16="http://schemas.microsoft.com/office/drawing/2014/main" id="{000C8151-CF23-1246-CF9E-F14BF8D89F2A}"/>
              </a:ext>
            </a:extLst>
          </p:cNvPr>
          <p:cNvSpPr txBox="1">
            <a:spLocks/>
          </p:cNvSpPr>
          <p:nvPr userDrawn="1"/>
        </p:nvSpPr>
        <p:spPr>
          <a:xfrm>
            <a:off x="5664487" y="4251334"/>
            <a:ext cx="5941430" cy="1126929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endParaRPr lang="de-DE" sz="20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56A27A14-9A5A-3E91-AB03-15F1D3CE91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55860" y="4313640"/>
            <a:ext cx="5281883" cy="1064623"/>
          </a:xfrm>
        </p:spPr>
        <p:txBody>
          <a:bodyPr/>
          <a:lstStyle>
            <a:lvl1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  <a:defRPr/>
            </a:lvl1pPr>
            <a:lvl2pPr>
              <a:buNone/>
              <a:defRPr/>
            </a:lvl2pPr>
          </a:lstStyle>
          <a:p>
            <a: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de-DE" sz="2000" b="1" spc="-1" dirty="0">
                <a:solidFill>
                  <a:schemeClr val="accent2"/>
                </a:solidFill>
                <a:latin typeface="+mn-lt"/>
                <a:ea typeface="+mn-ea"/>
              </a:rPr>
              <a:t>Ihr*e Referent*in:</a:t>
            </a:r>
          </a:p>
          <a:p>
            <a: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de-DE" sz="2000" spc="-1" dirty="0">
                <a:solidFill>
                  <a:schemeClr val="accent2"/>
                </a:solidFill>
                <a:latin typeface="+mn-lt"/>
                <a:ea typeface="+mn-ea"/>
              </a:rPr>
              <a:t>Funktion</a:t>
            </a:r>
          </a:p>
          <a:p>
            <a: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de-DE" sz="2000" spc="-1" dirty="0">
                <a:solidFill>
                  <a:schemeClr val="accent2"/>
                </a:solidFill>
                <a:latin typeface="+mn-lt"/>
                <a:ea typeface="+mn-ea"/>
              </a:rPr>
              <a:t>Deutsch-Französischen Hochschule (DFH)</a:t>
            </a:r>
          </a:p>
        </p:txBody>
      </p:sp>
    </p:spTree>
    <p:extLst>
      <p:ext uri="{BB962C8B-B14F-4D97-AF65-F5344CB8AC3E}">
        <p14:creationId xmlns:p14="http://schemas.microsoft.com/office/powerpoint/2010/main" val="165144175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apitelfolie / 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l="2881" t="9398" r="-38" b="6888"/>
          <a:stretch>
            <a:fillRect/>
          </a:stretch>
        </p:blipFill>
        <p:spPr>
          <a:xfrm>
            <a:off x="1" y="1"/>
            <a:ext cx="8246852" cy="6858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9728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Zwischenfolie / Statements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Folie Bild und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F5AA0F9-DF99-47AA-A6F4-F583F79390DB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97F0576-864C-4201-B6D8-63DCC3CA0023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Folie 1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45837F26-BF39-40CD-8007-2E7872644827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 2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99C2E6A-A863-46E4-9C84-A895AD5F28E3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itter - Layouthil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41FF67D0-D8B6-4A44-A271-C4151F3B1371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wmf"/><Relationship Id="rId5" Type="http://schemas.openxmlformats.org/officeDocument/2006/relationships/image" Target="../media/image1.wmf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wmf"/><Relationship Id="rId4" Type="http://schemas.openxmlformats.org/officeDocument/2006/relationships/image" Target="../media/image6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8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9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wmf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wmf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2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ild 14"/>
          <p:cNvPicPr/>
          <p:nvPr/>
        </p:nvPicPr>
        <p:blipFill>
          <a:blip r:embed="rId3"/>
          <a:srcRect t="9397" b="48669"/>
          <a:stretch/>
        </p:blipFill>
        <p:spPr>
          <a:xfrm>
            <a:off x="797400" y="0"/>
            <a:ext cx="8485920" cy="3432960"/>
          </a:xfrm>
          <a:prstGeom prst="rect">
            <a:avLst/>
          </a:prstGeom>
          <a:ln w="0">
            <a:noFill/>
          </a:ln>
        </p:spPr>
      </p:pic>
      <p:sp>
        <p:nvSpPr>
          <p:cNvPr id="29" name="Rectangle 8"/>
          <p:cNvSpPr/>
          <p:nvPr/>
        </p:nvSpPr>
        <p:spPr>
          <a:xfrm>
            <a:off x="0" y="3430440"/>
            <a:ext cx="12189960" cy="34254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" name="Bild 15"/>
          <p:cNvPicPr/>
          <p:nvPr/>
        </p:nvPicPr>
        <p:blipFill>
          <a:blip r:embed="rId4"/>
          <a:srcRect t="51219" b="6888"/>
          <a:stretch/>
        </p:blipFill>
        <p:spPr>
          <a:xfrm>
            <a:off x="797400" y="3426120"/>
            <a:ext cx="8485920" cy="3429720"/>
          </a:xfrm>
          <a:prstGeom prst="rect">
            <a:avLst/>
          </a:prstGeom>
          <a:ln w="0">
            <a:noFill/>
          </a:ln>
        </p:spPr>
      </p:pic>
      <p:sp>
        <p:nvSpPr>
          <p:cNvPr id="3" name="Bogen 9"/>
          <p:cNvSpPr/>
          <p:nvPr/>
        </p:nvSpPr>
        <p:spPr>
          <a:xfrm rot="16200000" flipH="1">
            <a:off x="2065320" y="880560"/>
            <a:ext cx="729360" cy="61848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4" name="Bogen 12"/>
          <p:cNvSpPr/>
          <p:nvPr/>
        </p:nvSpPr>
        <p:spPr>
          <a:xfrm rot="5400000">
            <a:off x="3564720" y="1346760"/>
            <a:ext cx="729360" cy="109152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5" name="Oval 13"/>
          <p:cNvSpPr/>
          <p:nvPr/>
        </p:nvSpPr>
        <p:spPr>
          <a:xfrm>
            <a:off x="3904920" y="2235240"/>
            <a:ext cx="46080" cy="460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6" name="Bogen 16"/>
          <p:cNvSpPr/>
          <p:nvPr/>
        </p:nvSpPr>
        <p:spPr>
          <a:xfrm rot="5400000">
            <a:off x="5181840" y="494640"/>
            <a:ext cx="729360" cy="109152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7" name="Oval 17"/>
          <p:cNvSpPr/>
          <p:nvPr/>
        </p:nvSpPr>
        <p:spPr>
          <a:xfrm>
            <a:off x="5522400" y="1385280"/>
            <a:ext cx="46080" cy="460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8" name="Bogen 18"/>
          <p:cNvSpPr/>
          <p:nvPr/>
        </p:nvSpPr>
        <p:spPr>
          <a:xfrm rot="5400000">
            <a:off x="1350720" y="1681560"/>
            <a:ext cx="729360" cy="109152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9" name="Oval 19"/>
          <p:cNvSpPr/>
          <p:nvPr/>
        </p:nvSpPr>
        <p:spPr>
          <a:xfrm>
            <a:off x="1690920" y="2570040"/>
            <a:ext cx="46080" cy="460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0" name="Abgerundetes Rechteck 20"/>
          <p:cNvSpPr/>
          <p:nvPr/>
        </p:nvSpPr>
        <p:spPr>
          <a:xfrm>
            <a:off x="1782360" y="914760"/>
            <a:ext cx="6890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mobile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Abgerundetes Rechteck 21"/>
          <p:cNvSpPr/>
          <p:nvPr/>
        </p:nvSpPr>
        <p:spPr>
          <a:xfrm>
            <a:off x="1206000" y="1956240"/>
            <a:ext cx="15044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ouvert au monde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Abgerundetes Rechteck 22"/>
          <p:cNvSpPr/>
          <p:nvPr/>
        </p:nvSpPr>
        <p:spPr>
          <a:xfrm>
            <a:off x="3821760" y="1627560"/>
            <a:ext cx="105948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scientifique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Oval 23"/>
          <p:cNvSpPr/>
          <p:nvPr/>
        </p:nvSpPr>
        <p:spPr>
          <a:xfrm>
            <a:off x="2408760" y="1532160"/>
            <a:ext cx="46080" cy="460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4" name="Abgerundetes Rechteck 24"/>
          <p:cNvSpPr/>
          <p:nvPr/>
        </p:nvSpPr>
        <p:spPr>
          <a:xfrm>
            <a:off x="7536240" y="2450880"/>
            <a:ext cx="87048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excellent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Bogen 25"/>
          <p:cNvSpPr/>
          <p:nvPr/>
        </p:nvSpPr>
        <p:spPr>
          <a:xfrm rot="16200000" flipH="1">
            <a:off x="8260200" y="2293920"/>
            <a:ext cx="704520" cy="80280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16" name="Abgerundetes Rechteck 26"/>
          <p:cNvSpPr/>
          <p:nvPr/>
        </p:nvSpPr>
        <p:spPr>
          <a:xfrm>
            <a:off x="5182920" y="2134440"/>
            <a:ext cx="9176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européen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Abgerundetes Rechteck 27"/>
          <p:cNvSpPr/>
          <p:nvPr/>
        </p:nvSpPr>
        <p:spPr>
          <a:xfrm>
            <a:off x="5831280" y="771480"/>
            <a:ext cx="5018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dual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Abgerundetes Rechteck 28"/>
          <p:cNvSpPr/>
          <p:nvPr/>
        </p:nvSpPr>
        <p:spPr>
          <a:xfrm>
            <a:off x="8416800" y="1605960"/>
            <a:ext cx="83988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innovant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Bogen 29"/>
          <p:cNvSpPr/>
          <p:nvPr/>
        </p:nvSpPr>
        <p:spPr>
          <a:xfrm rot="5400000" flipV="1">
            <a:off x="5511240" y="1989000"/>
            <a:ext cx="757080" cy="83916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0" name="Oval 30"/>
          <p:cNvSpPr/>
          <p:nvPr/>
        </p:nvSpPr>
        <p:spPr>
          <a:xfrm>
            <a:off x="5875200" y="2765160"/>
            <a:ext cx="46080" cy="460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1" name="Bogen 31"/>
          <p:cNvSpPr/>
          <p:nvPr/>
        </p:nvSpPr>
        <p:spPr>
          <a:xfrm rot="16200000" flipH="1">
            <a:off x="8565480" y="1550520"/>
            <a:ext cx="729360" cy="61848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2" name="Oval 32"/>
          <p:cNvSpPr/>
          <p:nvPr/>
        </p:nvSpPr>
        <p:spPr>
          <a:xfrm>
            <a:off x="8908560" y="2202120"/>
            <a:ext cx="46080" cy="46080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3" name="Oval 33"/>
          <p:cNvSpPr/>
          <p:nvPr/>
        </p:nvSpPr>
        <p:spPr>
          <a:xfrm>
            <a:off x="8620200" y="3025080"/>
            <a:ext cx="46080" cy="46080"/>
          </a:xfrm>
          <a:prstGeom prst="ellipse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4" name="Abgerundetes Rechteck 34"/>
          <p:cNvSpPr/>
          <p:nvPr/>
        </p:nvSpPr>
        <p:spPr>
          <a:xfrm>
            <a:off x="2793960" y="2471040"/>
            <a:ext cx="7106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integré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Bogen 35"/>
          <p:cNvSpPr/>
          <p:nvPr/>
        </p:nvSpPr>
        <p:spPr>
          <a:xfrm rot="16200000" flipH="1">
            <a:off x="3438360" y="2333880"/>
            <a:ext cx="704520" cy="80280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6" name="Oval 36"/>
          <p:cNvSpPr/>
          <p:nvPr/>
        </p:nvSpPr>
        <p:spPr>
          <a:xfrm>
            <a:off x="3798360" y="3065040"/>
            <a:ext cx="46080" cy="460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7" name="Bild 11"/>
          <p:cNvPicPr/>
          <p:nvPr/>
        </p:nvPicPr>
        <p:blipFill>
          <a:blip r:embed="rId5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77" name="PlaceHolder 1"/>
          <p:cNvSpPr>
            <a:spLocks noGrp="1"/>
          </p:cNvSpPr>
          <p:nvPr>
            <p:ph type="ftr" idx="17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78" name="PlaceHolder 2"/>
          <p:cNvSpPr>
            <a:spLocks noGrp="1"/>
          </p:cNvSpPr>
          <p:nvPr>
            <p:ph type="sldNum" idx="18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9D8D66A-5E4C-4344-8EE2-304F76DB3DA0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dt" idx="19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  <p:sp>
        <p:nvSpPr>
          <p:cNvPr id="8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"/>
          <p:cNvSpPr/>
          <p:nvPr/>
        </p:nvSpPr>
        <p:spPr>
          <a:xfrm>
            <a:off x="0" y="3430440"/>
            <a:ext cx="12189960" cy="34254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83" name="Bild 15"/>
          <p:cNvPicPr/>
          <p:nvPr/>
        </p:nvPicPr>
        <p:blipFill>
          <a:blip r:embed="rId3"/>
          <a:srcRect t="51219" b="6888"/>
          <a:stretch/>
        </p:blipFill>
        <p:spPr>
          <a:xfrm>
            <a:off x="797400" y="3426120"/>
            <a:ext cx="8485920" cy="342972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85" name="PlaceHolder 1"/>
          <p:cNvSpPr>
            <a:spLocks noGrp="1"/>
          </p:cNvSpPr>
          <p:nvPr>
            <p:ph type="ftr" idx="20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86" name="PlaceHolder 2"/>
          <p:cNvSpPr>
            <a:spLocks noGrp="1"/>
          </p:cNvSpPr>
          <p:nvPr>
            <p:ph type="sldNum" idx="21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E315E6D-1E0C-4063-969A-A867415CD7DF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dt" idx="22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  <p:sp>
        <p:nvSpPr>
          <p:cNvPr id="8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Bild 17"/>
          <p:cNvPicPr/>
          <p:nvPr/>
        </p:nvPicPr>
        <p:blipFill>
          <a:blip r:embed="rId5"/>
          <a:srcRect l="-2496" t="9397" r="30683" b="6888"/>
          <a:stretch/>
        </p:blipFill>
        <p:spPr>
          <a:xfrm>
            <a:off x="0" y="0"/>
            <a:ext cx="6093360" cy="6855840"/>
          </a:xfrm>
          <a:prstGeom prst="rect">
            <a:avLst/>
          </a:prstGeom>
          <a:ln w="0">
            <a:noFill/>
          </a:ln>
        </p:spPr>
      </p:pic>
      <p:pic>
        <p:nvPicPr>
          <p:cNvPr id="95" name="Bild 12"/>
          <p:cNvPicPr/>
          <p:nvPr/>
        </p:nvPicPr>
        <p:blipFill>
          <a:blip r:embed="rId6"/>
          <a:stretch/>
        </p:blipFill>
        <p:spPr>
          <a:xfrm>
            <a:off x="457560" y="32076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92" r:id="rId2"/>
    <p:sldLayoutId id="21474836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Bild 17"/>
          <p:cNvPicPr/>
          <p:nvPr/>
        </p:nvPicPr>
        <p:blipFill>
          <a:blip r:embed="rId3"/>
          <a:srcRect l="-2496" t="9397" r="30683" b="6888"/>
          <a:stretch/>
        </p:blipFill>
        <p:spPr>
          <a:xfrm>
            <a:off x="0" y="0"/>
            <a:ext cx="6093360" cy="6855840"/>
          </a:xfrm>
          <a:prstGeom prst="rect">
            <a:avLst/>
          </a:prstGeom>
          <a:ln w="0">
            <a:noFill/>
          </a:ln>
        </p:spPr>
      </p:pic>
      <p:pic>
        <p:nvPicPr>
          <p:cNvPr id="99" name="Bildplatzhalter 2" descr="alumni-club-logo.png"/>
          <p:cNvPicPr/>
          <p:nvPr/>
        </p:nvPicPr>
        <p:blipFill>
          <a:blip r:embed="rId4"/>
          <a:srcRect t="12120" b="9413"/>
          <a:stretch/>
        </p:blipFill>
        <p:spPr>
          <a:xfrm>
            <a:off x="457560" y="1354320"/>
            <a:ext cx="1996200" cy="652320"/>
          </a:xfrm>
          <a:prstGeom prst="rect">
            <a:avLst/>
          </a:prstGeom>
          <a:ln w="0">
            <a:noFill/>
          </a:ln>
        </p:spPr>
      </p:pic>
      <p:pic>
        <p:nvPicPr>
          <p:cNvPr id="100" name="Bild 12"/>
          <p:cNvPicPr/>
          <p:nvPr/>
        </p:nvPicPr>
        <p:blipFill>
          <a:blip r:embed="rId5"/>
          <a:stretch/>
        </p:blipFill>
        <p:spPr>
          <a:xfrm>
            <a:off x="457560" y="320760"/>
            <a:ext cx="1996200" cy="66132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Bild 14"/>
          <p:cNvPicPr/>
          <p:nvPr/>
        </p:nvPicPr>
        <p:blipFill>
          <a:blip r:embed="rId3"/>
          <a:srcRect t="9397" b="48669"/>
          <a:stretch/>
        </p:blipFill>
        <p:spPr>
          <a:xfrm>
            <a:off x="797400" y="0"/>
            <a:ext cx="8485920" cy="3432960"/>
          </a:xfrm>
          <a:prstGeom prst="rect">
            <a:avLst/>
          </a:prstGeom>
          <a:ln w="0">
            <a:noFill/>
          </a:ln>
        </p:spPr>
      </p:pic>
      <p:sp>
        <p:nvSpPr>
          <p:cNvPr id="104" name="Rectangle 8"/>
          <p:cNvSpPr/>
          <p:nvPr/>
        </p:nvSpPr>
        <p:spPr>
          <a:xfrm>
            <a:off x="0" y="3430440"/>
            <a:ext cx="12189960" cy="34254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105" name="Bild 15"/>
          <p:cNvPicPr/>
          <p:nvPr/>
        </p:nvPicPr>
        <p:blipFill>
          <a:blip r:embed="rId4"/>
          <a:srcRect t="51219" b="6888"/>
          <a:stretch/>
        </p:blipFill>
        <p:spPr>
          <a:xfrm>
            <a:off x="797400" y="3426120"/>
            <a:ext cx="8485920" cy="3429720"/>
          </a:xfrm>
          <a:prstGeom prst="rect">
            <a:avLst/>
          </a:prstGeom>
          <a:ln w="0">
            <a:noFill/>
          </a:ln>
        </p:spPr>
      </p:pic>
      <p:pic>
        <p:nvPicPr>
          <p:cNvPr id="106" name="Bild 11"/>
          <p:cNvPicPr/>
          <p:nvPr/>
        </p:nvPicPr>
        <p:blipFill>
          <a:blip r:embed="rId5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108" name="PlaceHolder 1"/>
          <p:cNvSpPr>
            <a:spLocks noGrp="1"/>
          </p:cNvSpPr>
          <p:nvPr>
            <p:ph type="ftr" idx="23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109" name="PlaceHolder 2"/>
          <p:cNvSpPr>
            <a:spLocks noGrp="1"/>
          </p:cNvSpPr>
          <p:nvPr>
            <p:ph type="sldNum" idx="24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76538C8-961C-4652-B154-7883778ADED5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dt" idx="25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112" name="PlaceHolder 1"/>
          <p:cNvSpPr>
            <a:spLocks noGrp="1"/>
          </p:cNvSpPr>
          <p:nvPr>
            <p:ph type="ftr" idx="26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113" name="PlaceHolder 2"/>
          <p:cNvSpPr>
            <a:spLocks noGrp="1"/>
          </p:cNvSpPr>
          <p:nvPr>
            <p:ph type="sldNum" idx="27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381FC63-F6AD-4CE5-903E-0DF0F146476D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dt" idx="28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8"/>
          <p:cNvSpPr/>
          <p:nvPr/>
        </p:nvSpPr>
        <p:spPr>
          <a:xfrm>
            <a:off x="0" y="0"/>
            <a:ext cx="6086880" cy="685476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60" name="Bild 11"/>
          <p:cNvPicPr/>
          <p:nvPr/>
        </p:nvPicPr>
        <p:blipFill>
          <a:blip r:embed="rId4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  <p:extLst>
      <p:ext uri="{BB962C8B-B14F-4D97-AF65-F5344CB8AC3E}">
        <p14:creationId xmlns:p14="http://schemas.microsoft.com/office/powerpoint/2010/main" val="279260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  <p:extLst>
      <p:ext uri="{BB962C8B-B14F-4D97-AF65-F5344CB8AC3E}">
        <p14:creationId xmlns:p14="http://schemas.microsoft.com/office/powerpoint/2010/main" val="2551844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8"/>
          <p:cNvSpPr/>
          <p:nvPr/>
        </p:nvSpPr>
        <p:spPr>
          <a:xfrm>
            <a:off x="0" y="0"/>
            <a:ext cx="1789920" cy="685584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9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30" name="PlaceHolder 1"/>
          <p:cNvSpPr>
            <a:spLocks noGrp="1"/>
          </p:cNvSpPr>
          <p:nvPr>
            <p:ph type="sldNum" idx="1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87B7060-CF71-4D2E-9FA6-279AE4CB555F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"/>
          <p:cNvSpPr/>
          <p:nvPr/>
        </p:nvSpPr>
        <p:spPr>
          <a:xfrm>
            <a:off x="0" y="0"/>
            <a:ext cx="6099120" cy="685476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83" name="Bild 15"/>
          <p:cNvPicPr/>
          <p:nvPr/>
        </p:nvPicPr>
        <p:blipFill>
          <a:blip r:embed="rId4"/>
          <a:srcRect l="2883" t="9397" r="25301" b="6888"/>
          <a:stretch/>
        </p:blipFill>
        <p:spPr>
          <a:xfrm>
            <a:off x="0" y="0"/>
            <a:ext cx="6092640" cy="6854760"/>
          </a:xfrm>
          <a:prstGeom prst="rect">
            <a:avLst/>
          </a:prstGeom>
          <a:ln w="0">
            <a:noFill/>
          </a:ln>
        </p:spPr>
      </p:pic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  <p:extLst>
      <p:ext uri="{BB962C8B-B14F-4D97-AF65-F5344CB8AC3E}">
        <p14:creationId xmlns:p14="http://schemas.microsoft.com/office/powerpoint/2010/main" val="401546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1"/>
          <p:cNvPicPr/>
          <p:nvPr/>
        </p:nvPicPr>
        <p:blipFill>
          <a:blip r:embed="rId8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100" name="PlaceHolder 1"/>
          <p:cNvSpPr>
            <a:spLocks noGrp="1"/>
          </p:cNvSpPr>
          <p:nvPr>
            <p:ph type="ftr" idx="17"/>
          </p:nvPr>
        </p:nvSpPr>
        <p:spPr>
          <a:xfrm>
            <a:off x="4165560" y="6356520"/>
            <a:ext cx="385740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101" name="PlaceHolder 2"/>
          <p:cNvSpPr>
            <a:spLocks noGrp="1"/>
          </p:cNvSpPr>
          <p:nvPr>
            <p:ph type="sldNum" idx="18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06A966B-B816-405B-9C9D-731C5E2CAE64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dt" idx="19"/>
          </p:nvPr>
        </p:nvSpPr>
        <p:spPr>
          <a:xfrm>
            <a:off x="60948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  <p:sp>
        <p:nvSpPr>
          <p:cNvPr id="10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10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  <p:extLst>
      <p:ext uri="{BB962C8B-B14F-4D97-AF65-F5344CB8AC3E}">
        <p14:creationId xmlns:p14="http://schemas.microsoft.com/office/powerpoint/2010/main" val="426713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18"/>
          <p:cNvSpPr/>
          <p:nvPr/>
        </p:nvSpPr>
        <p:spPr>
          <a:xfrm>
            <a:off x="0" y="0"/>
            <a:ext cx="2772360" cy="6855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grpSp>
        <p:nvGrpSpPr>
          <p:cNvPr id="32" name="그룹 6"/>
          <p:cNvGrpSpPr/>
          <p:nvPr/>
        </p:nvGrpSpPr>
        <p:grpSpPr>
          <a:xfrm>
            <a:off x="1059120" y="3809880"/>
            <a:ext cx="587520" cy="585360"/>
            <a:chOff x="1059120" y="3809880"/>
            <a:chExt cx="587520" cy="585360"/>
          </a:xfrm>
        </p:grpSpPr>
        <p:sp>
          <p:nvSpPr>
            <p:cNvPr id="33" name="직사각형 7"/>
            <p:cNvSpPr/>
            <p:nvPr/>
          </p:nvSpPr>
          <p:spPr>
            <a:xfrm>
              <a:off x="1059120" y="3809880"/>
              <a:ext cx="144720" cy="585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34" name="직사각형 10"/>
            <p:cNvSpPr/>
            <p:nvPr/>
          </p:nvSpPr>
          <p:spPr>
            <a:xfrm rot="5400000">
              <a:off x="1355040" y="4103640"/>
              <a:ext cx="144720" cy="4384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  <p:pic>
        <p:nvPicPr>
          <p:cNvPr id="35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 3"/>
          <p:cNvSpPr/>
          <p:nvPr/>
        </p:nvSpPr>
        <p:spPr>
          <a:xfrm>
            <a:off x="0" y="0"/>
            <a:ext cx="6101280" cy="6855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grpSp>
        <p:nvGrpSpPr>
          <p:cNvPr id="37" name="그룹 3"/>
          <p:cNvGrpSpPr/>
          <p:nvPr/>
        </p:nvGrpSpPr>
        <p:grpSpPr>
          <a:xfrm>
            <a:off x="4937400" y="322920"/>
            <a:ext cx="587520" cy="585360"/>
            <a:chOff x="4937400" y="322920"/>
            <a:chExt cx="587520" cy="585360"/>
          </a:xfrm>
        </p:grpSpPr>
        <p:sp>
          <p:nvSpPr>
            <p:cNvPr id="38" name="직사각형 4"/>
            <p:cNvSpPr/>
            <p:nvPr/>
          </p:nvSpPr>
          <p:spPr>
            <a:xfrm rot="10800000">
              <a:off x="5380200" y="322920"/>
              <a:ext cx="144720" cy="585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39" name="직사각형 5"/>
            <p:cNvSpPr/>
            <p:nvPr/>
          </p:nvSpPr>
          <p:spPr>
            <a:xfrm rot="16200000">
              <a:off x="5084280" y="176040"/>
              <a:ext cx="144720" cy="4384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  <p:grpSp>
        <p:nvGrpSpPr>
          <p:cNvPr id="40" name="그룹 6"/>
          <p:cNvGrpSpPr/>
          <p:nvPr/>
        </p:nvGrpSpPr>
        <p:grpSpPr>
          <a:xfrm>
            <a:off x="678960" y="5597640"/>
            <a:ext cx="587520" cy="585360"/>
            <a:chOff x="678960" y="5597640"/>
            <a:chExt cx="587520" cy="585360"/>
          </a:xfrm>
        </p:grpSpPr>
        <p:sp>
          <p:nvSpPr>
            <p:cNvPr id="41" name="직사각형 7"/>
            <p:cNvSpPr/>
            <p:nvPr/>
          </p:nvSpPr>
          <p:spPr>
            <a:xfrm>
              <a:off x="678960" y="5597640"/>
              <a:ext cx="144720" cy="585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42" name="직사각형 10"/>
            <p:cNvSpPr/>
            <p:nvPr/>
          </p:nvSpPr>
          <p:spPr>
            <a:xfrm rot="5400000">
              <a:off x="974880" y="5891400"/>
              <a:ext cx="144720" cy="4384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ftr" idx="2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45" name="PlaceHolder 2"/>
          <p:cNvSpPr>
            <a:spLocks noGrp="1"/>
          </p:cNvSpPr>
          <p:nvPr>
            <p:ph type="sldNum" idx="3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DF88809-C6C0-4A69-841A-C1982B80E6D3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dt" idx="4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48" name="PlaceHolder 1"/>
          <p:cNvSpPr>
            <a:spLocks noGrp="1"/>
          </p:cNvSpPr>
          <p:nvPr>
            <p:ph type="ftr" idx="5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49" name="PlaceHolder 2"/>
          <p:cNvSpPr>
            <a:spLocks noGrp="1"/>
          </p:cNvSpPr>
          <p:nvPr>
            <p:ph type="sldNum" idx="6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593CAAC0-0E29-480F-A1B2-EEB03829CAC5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dt" idx="7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52" name="PlaceHolder 1"/>
          <p:cNvSpPr>
            <a:spLocks noGrp="1"/>
          </p:cNvSpPr>
          <p:nvPr>
            <p:ph type="ftr" idx="8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53" name="PlaceHolder 2"/>
          <p:cNvSpPr>
            <a:spLocks noGrp="1"/>
          </p:cNvSpPr>
          <p:nvPr>
            <p:ph type="sldNum" idx="9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DB61721-D372-47DA-923A-7897D4C630B4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dt" idx="10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56" name="PlaceHolder 1"/>
          <p:cNvSpPr>
            <a:spLocks noGrp="1"/>
          </p:cNvSpPr>
          <p:nvPr>
            <p:ph type="ftr" idx="11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57" name="PlaceHolder 2"/>
          <p:cNvSpPr>
            <a:spLocks noGrp="1"/>
          </p:cNvSpPr>
          <p:nvPr>
            <p:ph type="sldNum" idx="12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7266F2DD-534E-417B-A9E8-4C38180CDE9C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dt" idx="13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pieren 15"/>
          <p:cNvGrpSpPr/>
          <p:nvPr/>
        </p:nvGrpSpPr>
        <p:grpSpPr>
          <a:xfrm>
            <a:off x="453960" y="320760"/>
            <a:ext cx="11278080" cy="6037200"/>
            <a:chOff x="453960" y="320760"/>
            <a:chExt cx="11278080" cy="6037200"/>
          </a:xfrm>
        </p:grpSpPr>
        <p:cxnSp>
          <p:nvCxnSpPr>
            <p:cNvPr id="64" name="Gerade Verbindung 16"/>
            <p:cNvCxnSpPr/>
            <p:nvPr/>
          </p:nvCxnSpPr>
          <p:spPr>
            <a:xfrm>
              <a:off x="457200" y="322920"/>
              <a:ext cx="11275200" cy="21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5" name="Gerade Verbindung 17"/>
            <p:cNvCxnSpPr/>
            <p:nvPr/>
          </p:nvCxnSpPr>
          <p:spPr>
            <a:xfrm>
              <a:off x="457200" y="6349680"/>
              <a:ext cx="11268360" cy="21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6" name="Gerade Verbindung 18"/>
            <p:cNvCxnSpPr/>
            <p:nvPr/>
          </p:nvCxnSpPr>
          <p:spPr>
            <a:xfrm>
              <a:off x="453960" y="320760"/>
              <a:ext cx="2160" cy="603144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7" name="Gerade Verbindung 19"/>
            <p:cNvCxnSpPr/>
            <p:nvPr/>
          </p:nvCxnSpPr>
          <p:spPr>
            <a:xfrm>
              <a:off x="11730240" y="327600"/>
              <a:ext cx="2160" cy="602460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8" name="Gerade Verbindung 20"/>
            <p:cNvCxnSpPr/>
            <p:nvPr/>
          </p:nvCxnSpPr>
          <p:spPr>
            <a:xfrm>
              <a:off x="6087960" y="1078560"/>
              <a:ext cx="10440" cy="52797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9" name="Gerade Verbindung 21"/>
            <p:cNvCxnSpPr/>
            <p:nvPr/>
          </p:nvCxnSpPr>
          <p:spPr>
            <a:xfrm>
              <a:off x="457200" y="1074240"/>
              <a:ext cx="11268360" cy="21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0" name="Gerade Verbindung 22"/>
            <p:cNvCxnSpPr/>
            <p:nvPr/>
          </p:nvCxnSpPr>
          <p:spPr>
            <a:xfrm>
              <a:off x="457200" y="3712680"/>
              <a:ext cx="11268360" cy="21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1" name="Gerade Verbindung 23"/>
            <p:cNvCxnSpPr/>
            <p:nvPr/>
          </p:nvCxnSpPr>
          <p:spPr>
            <a:xfrm>
              <a:off x="3275280" y="1071720"/>
              <a:ext cx="2160" cy="526608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2" name="Gerade Verbindung 24"/>
            <p:cNvCxnSpPr/>
            <p:nvPr/>
          </p:nvCxnSpPr>
          <p:spPr>
            <a:xfrm>
              <a:off x="8908560" y="1071720"/>
              <a:ext cx="11160" cy="52797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</p:grpSp>
      <p:sp>
        <p:nvSpPr>
          <p:cNvPr id="73" name="PlaceHolder 1"/>
          <p:cNvSpPr>
            <a:spLocks noGrp="1"/>
          </p:cNvSpPr>
          <p:nvPr>
            <p:ph type="ftr" idx="14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74" name="PlaceHolder 2"/>
          <p:cNvSpPr>
            <a:spLocks noGrp="1"/>
          </p:cNvSpPr>
          <p:nvPr>
            <p:ph type="sldNum" idx="15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7425BCE2-92BB-4F2B-A888-C74305E43872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dt" idx="16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emf"/><Relationship Id="rId7" Type="http://schemas.openxmlformats.org/officeDocument/2006/relationships/hyperlink" Target="http://www.dfh-ufa.org/" TargetMode="External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1.xml"/><Relationship Id="rId6" Type="http://schemas.openxmlformats.org/officeDocument/2006/relationships/hyperlink" Target="mailto:info@dfh-ufa.org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0D7C21F-F167-4BCE-5E82-D50AC49591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" b="12823"/>
          <a:stretch>
            <a:fillRect/>
          </a:stretch>
        </p:blipFill>
        <p:spPr>
          <a:xfrm>
            <a:off x="0" y="0"/>
            <a:ext cx="12194744" cy="6858000"/>
          </a:xfrm>
          <a:prstGeom prst="rect">
            <a:avLst/>
          </a:prstGeom>
        </p:spPr>
      </p:pic>
      <p:sp>
        <p:nvSpPr>
          <p:cNvPr id="2" name="Textplatzhalter 8">
            <a:extLst>
              <a:ext uri="{FF2B5EF4-FFF2-40B4-BE49-F238E27FC236}">
                <a16:creationId xmlns:a16="http://schemas.microsoft.com/office/drawing/2014/main" id="{9946BB91-090C-0D21-E2F9-7A4A47B2D8D9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  <p:sp>
        <p:nvSpPr>
          <p:cNvPr id="4" name="PlaceHolder 1">
            <a:extLst>
              <a:ext uri="{FF2B5EF4-FFF2-40B4-BE49-F238E27FC236}">
                <a16:creationId xmlns:a16="http://schemas.microsoft.com/office/drawing/2014/main" id="{0BC48E7A-64DE-1E07-A96B-3D6BE31070E5}"/>
              </a:ext>
            </a:extLst>
          </p:cNvPr>
          <p:cNvSpPr txBox="1">
            <a:spLocks/>
          </p:cNvSpPr>
          <p:nvPr/>
        </p:nvSpPr>
        <p:spPr>
          <a:xfrm>
            <a:off x="3991897" y="5182487"/>
            <a:ext cx="7569142" cy="61236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72000" tIns="72000" rIns="72000" bIns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4400" spc="-1" dirty="0">
                <a:solidFill>
                  <a:schemeClr val="lt1"/>
                </a:solidFill>
                <a:latin typeface="Arial"/>
                <a:ea typeface="Arial Unicode MS"/>
              </a:rPr>
              <a:t>L’Université franco-allemande</a:t>
            </a:r>
            <a:endParaRPr lang="de-DE" sz="44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>
            <a:extLst>
              <a:ext uri="{FF2B5EF4-FFF2-40B4-BE49-F238E27FC236}">
                <a16:creationId xmlns:a16="http://schemas.microsoft.com/office/drawing/2014/main" id="{89B6C144-40F3-F660-A9C4-87AD53354864}"/>
              </a:ext>
            </a:extLst>
          </p:cNvPr>
          <p:cNvSpPr txBox="1">
            <a:spLocks/>
          </p:cNvSpPr>
          <p:nvPr/>
        </p:nvSpPr>
        <p:spPr>
          <a:xfrm>
            <a:off x="7000568" y="5957207"/>
            <a:ext cx="4579552" cy="25596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72000" tIns="36000" rIns="72000" bIns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1800" spc="-1" dirty="0">
                <a:solidFill>
                  <a:srgbClr val="FFFFFF"/>
                </a:solidFill>
                <a:latin typeface="Arial"/>
                <a:ea typeface="Arial Unicode MS"/>
              </a:rPr>
              <a:t>Un cursus – deux pays</a:t>
            </a:r>
            <a:r>
              <a:rPr lang="de-DE" sz="1800" spc="-1" baseline="30000" dirty="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r>
              <a:rPr lang="fr-FR" sz="1800" spc="-1" dirty="0">
                <a:solidFill>
                  <a:srgbClr val="FFFFFF"/>
                </a:solidFill>
                <a:latin typeface="Arial"/>
                <a:ea typeface="Arial Unicode MS"/>
              </a:rPr>
              <a:t> – deux diplômes</a:t>
            </a:r>
            <a:r>
              <a:rPr lang="de-DE" sz="1800" spc="-1" baseline="30000" dirty="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endParaRPr lang="de-DE" sz="1800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D26DA-4288-179E-0D9A-1097D33B0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FF6649B-3BF0-BD1A-C090-83FD57A45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095" y="0"/>
            <a:ext cx="6089905" cy="6858000"/>
          </a:xfrm>
          <a:prstGeom prst="rect">
            <a:avLst/>
          </a:prstGeom>
        </p:spPr>
      </p:pic>
      <p:sp>
        <p:nvSpPr>
          <p:cNvPr id="172" name="PlaceHolder 1">
            <a:extLst>
              <a:ext uri="{FF2B5EF4-FFF2-40B4-BE49-F238E27FC236}">
                <a16:creationId xmlns:a16="http://schemas.microsoft.com/office/drawing/2014/main" id="{14CFBEAB-2C82-BF63-4616-4B13DD5070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112" y="2829861"/>
            <a:ext cx="5390724" cy="1198277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b="0" strike="noStrike" spc="-1" dirty="0">
                <a:solidFill>
                  <a:schemeClr val="lt1"/>
                </a:solidFill>
                <a:latin typeface="Arial"/>
                <a:ea typeface="Arial Unicode MS"/>
              </a:rPr>
              <a:t>Pourquoi des études franco-allemandes ?</a:t>
            </a:r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0C7BCE1E-ED24-2D81-3BCA-77AF097B9442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F055A32-7DB3-DB5C-1523-657735C8C63E}"/>
              </a:ext>
            </a:extLst>
          </p:cNvPr>
          <p:cNvSpPr txBox="1">
            <a:spLocks/>
          </p:cNvSpPr>
          <p:nvPr/>
        </p:nvSpPr>
        <p:spPr>
          <a:xfrm>
            <a:off x="6666939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</p:spTree>
    <p:extLst>
      <p:ext uri="{BB962C8B-B14F-4D97-AF65-F5344CB8AC3E}">
        <p14:creationId xmlns:p14="http://schemas.microsoft.com/office/powerpoint/2010/main" val="85842854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ruppieren 13"/>
          <p:cNvGrpSpPr/>
          <p:nvPr/>
        </p:nvGrpSpPr>
        <p:grpSpPr>
          <a:xfrm>
            <a:off x="214920" y="2287440"/>
            <a:ext cx="3603600" cy="4066920"/>
            <a:chOff x="214920" y="2287440"/>
            <a:chExt cx="3603600" cy="4066920"/>
          </a:xfrm>
        </p:grpSpPr>
        <p:pic>
          <p:nvPicPr>
            <p:cNvPr id="172" name="Grafik 12"/>
            <p:cNvPicPr/>
            <p:nvPr/>
          </p:nvPicPr>
          <p:blipFill>
            <a:blip r:embed="rId2"/>
            <a:stretch/>
          </p:blipFill>
          <p:spPr>
            <a:xfrm flipH="1">
              <a:off x="362880" y="2287440"/>
              <a:ext cx="2509200" cy="4066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3" name="Grafik 11"/>
            <p:cNvPicPr/>
            <p:nvPr/>
          </p:nvPicPr>
          <p:blipFill>
            <a:blip r:embed="rId3"/>
            <a:srcRect t="7071" b="23839"/>
            <a:stretch/>
          </p:blipFill>
          <p:spPr>
            <a:xfrm>
              <a:off x="214920" y="4194360"/>
              <a:ext cx="3603600" cy="2159640"/>
            </a:xfrm>
            <a:prstGeom prst="rect">
              <a:avLst/>
            </a:prstGeom>
            <a:ln w="0">
              <a:noFill/>
            </a:ln>
          </p:spPr>
        </p:pic>
      </p:grpSp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3879257500"/>
              </p:ext>
            </p:extLst>
          </p:nvPr>
        </p:nvGraphicFramePr>
        <p:xfrm>
          <a:off x="2017800" y="832320"/>
          <a:ext cx="10172160" cy="5756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PlaceHolder 1">
            <a:extLst>
              <a:ext uri="{FF2B5EF4-FFF2-40B4-BE49-F238E27FC236}">
                <a16:creationId xmlns:a16="http://schemas.microsoft.com/office/drawing/2014/main" id="{E72F914F-F2C8-7C5D-7C64-BA0EAD89A89D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cs typeface="Arial" pitchFamily="34" charset="0"/>
              </a:rPr>
              <a:t>Vos avantages en un coup d'œil</a:t>
            </a:r>
          </a:p>
        </p:txBody>
      </p:sp>
      <p:sp>
        <p:nvSpPr>
          <p:cNvPr id="8" name="Foliennummernplatzhalter 9">
            <a:extLst>
              <a:ext uri="{FF2B5EF4-FFF2-40B4-BE49-F238E27FC236}">
                <a16:creationId xmlns:a16="http://schemas.microsoft.com/office/drawing/2014/main" id="{B851EE26-9A92-1E0E-4377-918E30FC4773}"/>
              </a:ext>
            </a:extLst>
          </p:cNvPr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7B8C7995-AC44-444E-9AA8-30B9E50BE1DD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11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 Box 5"/>
          <p:cNvSpPr/>
          <p:nvPr/>
        </p:nvSpPr>
        <p:spPr>
          <a:xfrm>
            <a:off x="1498320" y="1711440"/>
            <a:ext cx="8098560" cy="38493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600" b="1" strike="noStrike" spc="-1" dirty="0">
                <a:solidFill>
                  <a:srgbClr val="009FE3"/>
                </a:solidFill>
                <a:latin typeface="Arial"/>
                <a:ea typeface="MS PGothic"/>
              </a:rPr>
              <a:t>     Ateliers interculturels : </a:t>
            </a:r>
            <a:r>
              <a:rPr lang="fr-FR" sz="1600" b="0" strike="noStrike" spc="-1" dirty="0">
                <a:solidFill>
                  <a:srgbClr val="009FE3"/>
                </a:solidFill>
                <a:latin typeface="Arial"/>
                <a:ea typeface="MS PGothic"/>
              </a:rPr>
              <a:t>préparation idéale pour la recherche d’emploi sur le marché </a:t>
            </a:r>
          </a:p>
          <a:p>
            <a:pPr marL="288000"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600" b="0" strike="noStrike" spc="-1" dirty="0">
                <a:solidFill>
                  <a:srgbClr val="009FE3"/>
                </a:solidFill>
                <a:latin typeface="Arial"/>
                <a:ea typeface="MS PGothic"/>
              </a:rPr>
              <a:t>du travail international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600" b="1" strike="noStrike" spc="-1" dirty="0">
                <a:solidFill>
                  <a:srgbClr val="009FE3"/>
                </a:solidFill>
                <a:latin typeface="Arial"/>
                <a:ea typeface="MS PGothic"/>
              </a:rPr>
              <a:t>Prix d’Excellence et Prix de la Meilleure Thèse : </a:t>
            </a:r>
            <a:r>
              <a:rPr lang="fr-FR" sz="1600" b="0" strike="noStrike" spc="-1" dirty="0">
                <a:solidFill>
                  <a:srgbClr val="009FE3"/>
                </a:solidFill>
                <a:latin typeface="Arial"/>
                <a:ea typeface="MS PGothic"/>
              </a:rPr>
              <a:t>récompense pour les </a:t>
            </a:r>
            <a:r>
              <a:rPr lang="fr-FR" sz="1600" b="0" strike="noStrike" spc="-1" dirty="0" err="1">
                <a:solidFill>
                  <a:srgbClr val="009FE3"/>
                </a:solidFill>
                <a:latin typeface="Arial"/>
                <a:ea typeface="MS PGothic"/>
              </a:rPr>
              <a:t>diplômé</a:t>
            </a:r>
            <a:r>
              <a:rPr lang="fr-FR" sz="1600" spc="-1" dirty="0" err="1">
                <a:solidFill>
                  <a:srgbClr val="009FE3"/>
                </a:solidFill>
                <a:latin typeface="Arial"/>
                <a:ea typeface="MS PGothic"/>
              </a:rPr>
              <a:t>·</a:t>
            </a:r>
            <a:r>
              <a:rPr lang="fr-FR" sz="1600" b="0" strike="noStrike" spc="-1" dirty="0" err="1">
                <a:solidFill>
                  <a:srgbClr val="009FE3"/>
                </a:solidFill>
                <a:latin typeface="Arial"/>
                <a:ea typeface="MS PGothic"/>
              </a:rPr>
              <a:t>es</a:t>
            </a:r>
            <a:r>
              <a:rPr lang="fr-FR" sz="1600" b="0" strike="noStrike" spc="-1" dirty="0">
                <a:solidFill>
                  <a:srgbClr val="009FE3"/>
                </a:solidFill>
                <a:latin typeface="Arial"/>
                <a:ea typeface="MS PGothic"/>
              </a:rPr>
              <a:t> ayant démontré leur excellence aux niveaux scientifique et interculturel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600" b="1" strike="noStrike" spc="-1" dirty="0">
                <a:solidFill>
                  <a:srgbClr val="009FE3"/>
                </a:solidFill>
                <a:latin typeface="Arial"/>
                <a:ea typeface="MS PGothic"/>
              </a:rPr>
              <a:t>Relations entreprises : </a:t>
            </a:r>
            <a:r>
              <a:rPr lang="fr-FR" sz="1600" b="0" strike="noStrike" spc="-1" dirty="0">
                <a:solidFill>
                  <a:srgbClr val="009FE3"/>
                </a:solidFill>
                <a:latin typeface="Arial"/>
                <a:ea typeface="MS PGothic"/>
              </a:rPr>
              <a:t>partenariats avec différents acteurs économiques, manifestations communes, bourses d’entreprises, relai d’offres d’emploi pertinentes 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600" b="1" strike="noStrike" spc="-1" dirty="0">
                <a:solidFill>
                  <a:srgbClr val="009FE3"/>
                </a:solidFill>
                <a:latin typeface="Arial"/>
                <a:ea typeface="MS PGothic"/>
              </a:rPr>
              <a:t>Réseaux de </a:t>
            </a:r>
            <a:r>
              <a:rPr lang="fr-FR" sz="1600" b="1" strike="noStrike" spc="-1" dirty="0" err="1">
                <a:solidFill>
                  <a:srgbClr val="009FE3"/>
                </a:solidFill>
                <a:latin typeface="Arial"/>
                <a:ea typeface="MS PGothic"/>
              </a:rPr>
              <a:t>diplômé·es</a:t>
            </a:r>
            <a:r>
              <a:rPr lang="fr-FR" sz="1600" b="1" strike="noStrike" spc="-1" dirty="0">
                <a:solidFill>
                  <a:srgbClr val="009FE3"/>
                </a:solidFill>
                <a:latin typeface="Arial"/>
                <a:ea typeface="MS PGothic"/>
              </a:rPr>
              <a:t> : </a:t>
            </a:r>
            <a:r>
              <a:rPr lang="fr-FR" sz="1600" b="0" strike="noStrike" spc="-1" dirty="0">
                <a:solidFill>
                  <a:srgbClr val="009FE3"/>
                </a:solidFill>
                <a:latin typeface="Arial"/>
                <a:ea typeface="MS PGothic"/>
              </a:rPr>
              <a:t>soutien financier et conceptuel pour les associations de </a:t>
            </a:r>
            <a:r>
              <a:rPr lang="fr-FR" sz="1600" b="0" strike="noStrike" spc="-1" dirty="0" err="1">
                <a:solidFill>
                  <a:srgbClr val="009FE3"/>
                </a:solidFill>
                <a:latin typeface="Arial"/>
                <a:ea typeface="MS PGothic"/>
              </a:rPr>
              <a:t>diplômé·es</a:t>
            </a:r>
            <a:r>
              <a:rPr lang="fr-FR" sz="1600" b="0" strike="noStrike" spc="-1" dirty="0">
                <a:solidFill>
                  <a:srgbClr val="009FE3"/>
                </a:solidFill>
                <a:latin typeface="Arial"/>
                <a:ea typeface="MS PGothic"/>
              </a:rPr>
              <a:t>, large réseau de contacts interdisciplinaires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7" name="Gruppieren 16"/>
          <p:cNvGrpSpPr/>
          <p:nvPr/>
        </p:nvGrpSpPr>
        <p:grpSpPr>
          <a:xfrm>
            <a:off x="483840" y="1711440"/>
            <a:ext cx="742320" cy="3847320"/>
            <a:chOff x="483840" y="1711440"/>
            <a:chExt cx="742320" cy="3847320"/>
          </a:xfrm>
        </p:grpSpPr>
        <p:pic>
          <p:nvPicPr>
            <p:cNvPr id="178" name="Grafik 2"/>
            <p:cNvPicPr/>
            <p:nvPr/>
          </p:nvPicPr>
          <p:blipFill>
            <a:blip r:embed="rId2"/>
            <a:stretch/>
          </p:blipFill>
          <p:spPr>
            <a:xfrm>
              <a:off x="483840" y="4919400"/>
              <a:ext cx="742320" cy="639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9" name="Grafik 4"/>
            <p:cNvPicPr/>
            <p:nvPr/>
          </p:nvPicPr>
          <p:blipFill>
            <a:blip r:embed="rId3"/>
            <a:stretch/>
          </p:blipFill>
          <p:spPr>
            <a:xfrm>
              <a:off x="510120" y="1711440"/>
              <a:ext cx="716040" cy="642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0" name="Grafik 5"/>
            <p:cNvPicPr/>
            <p:nvPr/>
          </p:nvPicPr>
          <p:blipFill>
            <a:blip r:embed="rId4"/>
            <a:stretch/>
          </p:blipFill>
          <p:spPr>
            <a:xfrm>
              <a:off x="523080" y="2771640"/>
              <a:ext cx="702720" cy="642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1" name="Grafik 6"/>
            <p:cNvPicPr/>
            <p:nvPr/>
          </p:nvPicPr>
          <p:blipFill>
            <a:blip r:embed="rId5"/>
            <a:stretch/>
          </p:blipFill>
          <p:spPr>
            <a:xfrm>
              <a:off x="483840" y="3831480"/>
              <a:ext cx="742320" cy="656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" name="PlaceHolder 1">
            <a:extLst>
              <a:ext uri="{FF2B5EF4-FFF2-40B4-BE49-F238E27FC236}">
                <a16:creationId xmlns:a16="http://schemas.microsoft.com/office/drawing/2014/main" id="{13BF718A-D938-1286-FAF3-4DDF9A1B79E5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cs typeface="Arial" pitchFamily="34" charset="0"/>
              </a:rPr>
              <a:t>Nos offres supplémentaires</a:t>
            </a:r>
          </a:p>
        </p:txBody>
      </p:sp>
      <p:sp>
        <p:nvSpPr>
          <p:cNvPr id="5" name="Foliennummernplatzhalter 9">
            <a:extLst>
              <a:ext uri="{FF2B5EF4-FFF2-40B4-BE49-F238E27FC236}">
                <a16:creationId xmlns:a16="http://schemas.microsoft.com/office/drawing/2014/main" id="{B21E9A86-4D8F-0F0C-76D2-A4451E981ADF}"/>
              </a:ext>
            </a:extLst>
          </p:cNvPr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7B8C7995-AC44-444E-9AA8-30B9E50BE1DD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12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85652-FAB1-8CF6-2986-FACED2566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Box 7">
            <a:extLst>
              <a:ext uri="{FF2B5EF4-FFF2-40B4-BE49-F238E27FC236}">
                <a16:creationId xmlns:a16="http://schemas.microsoft.com/office/drawing/2014/main" id="{CC0D0C2D-CB64-E420-64DE-AF05E7EECE63}"/>
              </a:ext>
            </a:extLst>
          </p:cNvPr>
          <p:cNvSpPr/>
          <p:nvPr/>
        </p:nvSpPr>
        <p:spPr>
          <a:xfrm>
            <a:off x="459359" y="2015693"/>
            <a:ext cx="5213853" cy="37385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45000" rIns="0" bIns="45000" anchor="t">
            <a:spAutoFit/>
          </a:bodyPr>
          <a:lstStyle/>
          <a:p>
            <a:pPr marL="285840" indent="-28584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spc="-1" dirty="0">
                <a:solidFill>
                  <a:schemeClr val="accent1"/>
                </a:solidFill>
              </a:rPr>
              <a:t>Excellence dans la discipline étudiée</a:t>
            </a:r>
            <a:endParaRPr lang="de-DE" sz="1600" spc="-1" dirty="0">
              <a:solidFill>
                <a:srgbClr val="000000"/>
              </a:solidFill>
            </a:endParaRPr>
          </a:p>
          <a:p>
            <a:pPr marL="285840" indent="-28584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spc="-1" dirty="0">
                <a:solidFill>
                  <a:schemeClr val="accent1"/>
                </a:solidFill>
              </a:rPr>
              <a:t>Compétences linguistiques, générales et spécialisées</a:t>
            </a:r>
            <a:endParaRPr lang="de-DE" sz="1600" spc="-1" dirty="0">
              <a:solidFill>
                <a:srgbClr val="000000"/>
              </a:solidFill>
            </a:endParaRPr>
          </a:p>
          <a:p>
            <a:pPr marL="285840" indent="-28584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spc="-1" dirty="0">
                <a:solidFill>
                  <a:schemeClr val="accent1"/>
                </a:solidFill>
              </a:rPr>
              <a:t>Expérience à l’étranger</a:t>
            </a:r>
            <a:endParaRPr lang="de-DE" sz="1600" spc="-1" dirty="0">
              <a:solidFill>
                <a:srgbClr val="000000"/>
              </a:solidFill>
            </a:endParaRPr>
          </a:p>
          <a:p>
            <a:pPr marL="285840" indent="-28584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spc="-1" dirty="0">
                <a:solidFill>
                  <a:schemeClr val="accent1"/>
                </a:solidFill>
              </a:rPr>
              <a:t>Accès au monde du travail grâce aux stages</a:t>
            </a:r>
            <a:endParaRPr lang="de-DE" sz="1600" spc="-1" dirty="0">
              <a:solidFill>
                <a:srgbClr val="000000"/>
              </a:solidFill>
            </a:endParaRPr>
          </a:p>
          <a:p>
            <a:pPr marL="285840" indent="-28584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spc="-1" dirty="0">
                <a:solidFill>
                  <a:schemeClr val="accent1"/>
                </a:solidFill>
              </a:rPr>
              <a:t>Flexibilité &amp; mobilité</a:t>
            </a:r>
            <a:endParaRPr lang="de-DE" sz="1600" spc="-1" dirty="0">
              <a:solidFill>
                <a:srgbClr val="000000"/>
              </a:solidFill>
            </a:endParaRPr>
          </a:p>
          <a:p>
            <a:pPr marL="285840" indent="-28584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spc="-1" dirty="0">
                <a:solidFill>
                  <a:schemeClr val="accent1"/>
                </a:solidFill>
              </a:rPr>
              <a:t>Engagement &amp; persévérance</a:t>
            </a:r>
            <a:endParaRPr lang="de-DE" sz="1600" spc="-1" dirty="0">
              <a:solidFill>
                <a:srgbClr val="000000"/>
              </a:solidFill>
            </a:endParaRPr>
          </a:p>
          <a:p>
            <a:pPr marL="285840" indent="-28584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spc="-1" dirty="0">
                <a:solidFill>
                  <a:schemeClr val="accent1"/>
                </a:solidFill>
              </a:rPr>
              <a:t>Compétences interculturelles</a:t>
            </a:r>
            <a:endParaRPr lang="de-DE" sz="1600" spc="-1" dirty="0">
              <a:solidFill>
                <a:srgbClr val="000000"/>
              </a:solidFill>
            </a:endParaRPr>
          </a:p>
          <a:p>
            <a:pPr marL="285840" indent="-28584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spc="-1" dirty="0">
                <a:solidFill>
                  <a:schemeClr val="accent1"/>
                </a:solidFill>
              </a:rPr>
              <a:t>Esprit d’équipe</a:t>
            </a:r>
            <a:endParaRPr lang="de-DE" sz="1600" spc="-1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endParaRPr lang="de-DE" sz="1600" spc="-1" dirty="0">
              <a:solidFill>
                <a:srgbClr val="000000"/>
              </a:solidFill>
            </a:endParaRPr>
          </a:p>
          <a:p>
            <a:pPr marL="285840" indent="-285840">
              <a:lnSpc>
                <a:spcPct val="150000"/>
              </a:lnSpc>
              <a:buClr>
                <a:srgbClr val="009CDD"/>
              </a:buClr>
              <a:buFont typeface="Wingdings" charset="2"/>
              <a:buChar char=""/>
            </a:pPr>
            <a:r>
              <a:rPr lang="fr-FR" sz="1600" spc="-1" dirty="0">
                <a:solidFill>
                  <a:schemeClr val="accent1"/>
                </a:solidFill>
              </a:rPr>
              <a:t>En bref : un développement </a:t>
            </a:r>
            <a:r>
              <a:rPr lang="fr-FR" sz="1600" b="1" spc="-1" dirty="0">
                <a:solidFill>
                  <a:schemeClr val="accent1"/>
                </a:solidFill>
              </a:rPr>
              <a:t>personnel</a:t>
            </a:r>
            <a:r>
              <a:rPr lang="fr-FR" sz="1600" spc="-1" dirty="0">
                <a:solidFill>
                  <a:schemeClr val="accent1"/>
                </a:solidFill>
              </a:rPr>
              <a:t> incomparable</a:t>
            </a:r>
            <a:endParaRPr lang="de-DE" sz="1600" spc="-1" dirty="0">
              <a:solidFill>
                <a:srgbClr val="000000"/>
              </a:solidFill>
            </a:endParaRPr>
          </a:p>
        </p:txBody>
      </p:sp>
      <p:sp>
        <p:nvSpPr>
          <p:cNvPr id="181" name="TextBox 8">
            <a:extLst>
              <a:ext uri="{FF2B5EF4-FFF2-40B4-BE49-F238E27FC236}">
                <a16:creationId xmlns:a16="http://schemas.microsoft.com/office/drawing/2014/main" id="{F7BEE8DD-E15F-EB43-A468-47CF4765E029}"/>
              </a:ext>
            </a:extLst>
          </p:cNvPr>
          <p:cNvSpPr/>
          <p:nvPr/>
        </p:nvSpPr>
        <p:spPr>
          <a:xfrm>
            <a:off x="459360" y="1426216"/>
            <a:ext cx="4751737" cy="5894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45000" rIns="0" bIns="45000" anchor="t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fr-FR" sz="1800" b="1" strike="noStrike" spc="-1" dirty="0">
                <a:solidFill>
                  <a:schemeClr val="accent1"/>
                </a:solidFill>
                <a:latin typeface="Arial"/>
                <a:ea typeface="Arial Unicode MS"/>
              </a:rPr>
              <a:t>L’acquisition de compétences bien au-delà des études</a:t>
            </a:r>
          </a:p>
        </p:txBody>
      </p:sp>
      <p:sp>
        <p:nvSpPr>
          <p:cNvPr id="4" name="PlaceHolder 1">
            <a:extLst>
              <a:ext uri="{FF2B5EF4-FFF2-40B4-BE49-F238E27FC236}">
                <a16:creationId xmlns:a16="http://schemas.microsoft.com/office/drawing/2014/main" id="{D57CC8D0-FF3E-9224-C469-1C6C28669D88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cs typeface="Arial" pitchFamily="34" charset="0"/>
              </a:rPr>
              <a:t>Voie libre pour votre épanouissement</a:t>
            </a:r>
          </a:p>
        </p:txBody>
      </p:sp>
      <p:sp>
        <p:nvSpPr>
          <p:cNvPr id="6" name="Foliennummernplatzhalter 9">
            <a:extLst>
              <a:ext uri="{FF2B5EF4-FFF2-40B4-BE49-F238E27FC236}">
                <a16:creationId xmlns:a16="http://schemas.microsoft.com/office/drawing/2014/main" id="{93BA3E62-28EA-5551-E529-3680FF99BFAF}"/>
              </a:ext>
            </a:extLst>
          </p:cNvPr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731D2678-6AF4-4A4D-AEA5-A211C71F310A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13</a:t>
            </a:fld>
            <a:endParaRPr lang="de-DE" sz="1000" b="0" strike="noStrike" spc="-1" dirty="0">
              <a:solidFill>
                <a:schemeClr val="accent1"/>
              </a:solidFill>
              <a:latin typeface="Arial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F6DC3F6-5A31-634F-0B64-EAAAAB29EC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 r="5924"/>
          <a:stretch>
            <a:fillRect/>
          </a:stretch>
        </p:blipFill>
        <p:spPr>
          <a:xfrm>
            <a:off x="5968181" y="1432255"/>
            <a:ext cx="5764459" cy="4321982"/>
          </a:xfrm>
          <a:prstGeom prst="rect">
            <a:avLst/>
          </a:prstGeom>
        </p:spPr>
      </p:pic>
      <p:sp>
        <p:nvSpPr>
          <p:cNvPr id="3" name="Textplatzhalter 8">
            <a:extLst>
              <a:ext uri="{FF2B5EF4-FFF2-40B4-BE49-F238E27FC236}">
                <a16:creationId xmlns:a16="http://schemas.microsoft.com/office/drawing/2014/main" id="{E1C3788C-6052-D0AE-7090-D33E8835676E}"/>
              </a:ext>
            </a:extLst>
          </p:cNvPr>
          <p:cNvSpPr txBox="1">
            <a:spLocks/>
          </p:cNvSpPr>
          <p:nvPr/>
        </p:nvSpPr>
        <p:spPr>
          <a:xfrm>
            <a:off x="10620658" y="5425745"/>
            <a:ext cx="959462" cy="21234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de-DE" sz="800" dirty="0">
                <a:solidFill>
                  <a:schemeClr val="bg1"/>
                </a:solidFill>
              </a:rPr>
              <a:t>© Oliver Dietze</a:t>
            </a:r>
          </a:p>
        </p:txBody>
      </p:sp>
    </p:spTree>
    <p:extLst>
      <p:ext uri="{BB962C8B-B14F-4D97-AF65-F5344CB8AC3E}">
        <p14:creationId xmlns:p14="http://schemas.microsoft.com/office/powerpoint/2010/main" val="417946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Box 4"/>
          <p:cNvSpPr/>
          <p:nvPr/>
        </p:nvSpPr>
        <p:spPr>
          <a:xfrm>
            <a:off x="5138280" y="2604960"/>
            <a:ext cx="6568920" cy="25838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2000" b="0" strike="noStrike" spc="-1" dirty="0">
                <a:solidFill>
                  <a:schemeClr val="accent1"/>
                </a:solidFill>
                <a:latin typeface="Arial"/>
                <a:ea typeface="Arial Unicode MS"/>
              </a:rPr>
              <a:t>Un parcours européen certifié par l’UFA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2000" b="0" strike="noStrike" spc="-1" dirty="0">
                <a:solidFill>
                  <a:schemeClr val="accent1"/>
                </a:solidFill>
                <a:latin typeface="Arial"/>
                <a:ea typeface="Arial Unicode MS"/>
              </a:rPr>
              <a:t>Une qualification idéale pour réussir et vous épanouir sur un marché du travail international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2000" b="0" strike="noStrike" spc="-1" dirty="0">
                <a:solidFill>
                  <a:schemeClr val="accent1"/>
                </a:solidFill>
                <a:latin typeface="Arial"/>
                <a:ea typeface="Arial Unicode MS"/>
              </a:rPr>
              <a:t>Un réseau européen et international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2000" b="0" strike="noStrike" spc="-1" dirty="0">
                <a:solidFill>
                  <a:schemeClr val="accent1"/>
                </a:solidFill>
                <a:latin typeface="Arial"/>
                <a:ea typeface="Arial Unicode MS"/>
              </a:rPr>
              <a:t>Offre d’ateliers pour booster vos candidatures à l’international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TextBox 10"/>
          <p:cNvSpPr/>
          <p:nvPr/>
        </p:nvSpPr>
        <p:spPr>
          <a:xfrm>
            <a:off x="1653480" y="2568600"/>
            <a:ext cx="3037320" cy="26334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fr-FR" sz="28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Vos études avec l’UFA : Une plus-value indéniable sur le marché du travail à l’international !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Foliennummernplatzhalter 9"/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023FBBB2-329E-4E1F-AC80-A7DD1DCCFBDA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14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2" name="Bild 2"/>
          <p:cNvPicPr/>
          <p:nvPr/>
        </p:nvPicPr>
        <p:blipFill>
          <a:blip r:embed="rId2"/>
          <a:stretch/>
        </p:blipFill>
        <p:spPr>
          <a:xfrm>
            <a:off x="459360" y="3522960"/>
            <a:ext cx="746640" cy="74664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1">
            <a:extLst>
              <a:ext uri="{FF2B5EF4-FFF2-40B4-BE49-F238E27FC236}">
                <a16:creationId xmlns:a16="http://schemas.microsoft.com/office/drawing/2014/main" id="{21FDD0FA-23E1-327A-01E4-DBA98F36A578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cs typeface="Arial" pitchFamily="34" charset="0"/>
              </a:rPr>
              <a:t>Votre tremplin professionnel </a:t>
            </a:r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5"/>
          <p:cNvSpPr>
            <a:spLocks noGrp="1"/>
          </p:cNvSpPr>
          <p:nvPr>
            <p:ph type="sldNum" idx="4294967295"/>
          </p:nvPr>
        </p:nvSpPr>
        <p:spPr>
          <a:xfrm>
            <a:off x="9350375" y="6356350"/>
            <a:ext cx="2841625" cy="36195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78149D91-D5F5-428A-81F7-F2231E11971A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15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7A42295-5873-EA95-CC96-F482E32EC1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6" r="15194"/>
          <a:stretch>
            <a:fillRect/>
          </a:stretch>
        </p:blipFill>
        <p:spPr>
          <a:xfrm>
            <a:off x="7267500" y="0"/>
            <a:ext cx="4919760" cy="6858000"/>
          </a:xfrm>
          <a:prstGeom prst="rect">
            <a:avLst/>
          </a:prstGeom>
        </p:spPr>
      </p:pic>
      <p:pic>
        <p:nvPicPr>
          <p:cNvPr id="230" name="Grafik 13"/>
          <p:cNvPicPr/>
          <p:nvPr/>
        </p:nvPicPr>
        <p:blipFill>
          <a:blip r:embed="rId3"/>
          <a:srcRect l="4543" t="4566" r="4566" b="4543"/>
          <a:stretch/>
        </p:blipFill>
        <p:spPr>
          <a:xfrm>
            <a:off x="6131520" y="2291400"/>
            <a:ext cx="2271960" cy="2271960"/>
          </a:xfrm>
          <a:prstGeom prst="rect">
            <a:avLst/>
          </a:prstGeom>
          <a:ln w="0">
            <a:noFill/>
          </a:ln>
        </p:spPr>
      </p:pic>
      <p:sp>
        <p:nvSpPr>
          <p:cNvPr id="2" name="Textplatzhalter 8">
            <a:extLst>
              <a:ext uri="{FF2B5EF4-FFF2-40B4-BE49-F238E27FC236}">
                <a16:creationId xmlns:a16="http://schemas.microsoft.com/office/drawing/2014/main" id="{977F9B15-3AA5-3CED-5417-71F3A7B7BEF3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de-DE" sz="800" dirty="0">
                <a:solidFill>
                  <a:schemeClr val="bg1"/>
                </a:solidFill>
              </a:rPr>
              <a:t>© Oliver Dietze</a:t>
            </a:r>
          </a:p>
        </p:txBody>
      </p:sp>
      <p:sp>
        <p:nvSpPr>
          <p:cNvPr id="4" name="PlaceHolder 1">
            <a:extLst>
              <a:ext uri="{FF2B5EF4-FFF2-40B4-BE49-F238E27FC236}">
                <a16:creationId xmlns:a16="http://schemas.microsoft.com/office/drawing/2014/main" id="{21D30F56-BD6B-2210-ACD2-B8DA4FEFA3CE}"/>
              </a:ext>
            </a:extLst>
          </p:cNvPr>
          <p:cNvSpPr txBox="1">
            <a:spLocks/>
          </p:cNvSpPr>
          <p:nvPr/>
        </p:nvSpPr>
        <p:spPr>
          <a:xfrm>
            <a:off x="220200" y="2283840"/>
            <a:ext cx="5458680" cy="5814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8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4000" spc="-1" dirty="0">
                <a:solidFill>
                  <a:schemeClr val="bg1"/>
                </a:solidFill>
                <a:latin typeface="Arial"/>
                <a:ea typeface="Arial Unicode MS"/>
              </a:rPr>
              <a:t>Comment candidater ?</a:t>
            </a:r>
            <a:endParaRPr lang="de-DE" sz="4000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6" name="PlaceHolder 2">
            <a:extLst>
              <a:ext uri="{FF2B5EF4-FFF2-40B4-BE49-F238E27FC236}">
                <a16:creationId xmlns:a16="http://schemas.microsoft.com/office/drawing/2014/main" id="{1180CC68-771E-BBA1-6499-AD27556CEA40}"/>
              </a:ext>
            </a:extLst>
          </p:cNvPr>
          <p:cNvSpPr txBox="1">
            <a:spLocks/>
          </p:cNvSpPr>
          <p:nvPr/>
        </p:nvSpPr>
        <p:spPr>
          <a:xfrm>
            <a:off x="220200" y="2868840"/>
            <a:ext cx="5458680" cy="16945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1600" spc="-1" dirty="0">
                <a:solidFill>
                  <a:schemeClr val="bg1"/>
                </a:solidFill>
                <a:latin typeface="Arial"/>
                <a:ea typeface="Arial Unicode MS"/>
              </a:rPr>
              <a:t>Scannez simplement ce </a:t>
            </a:r>
            <a:r>
              <a:rPr lang="fr-FR" sz="1600" b="1" spc="-1" dirty="0">
                <a:solidFill>
                  <a:schemeClr val="bg1"/>
                </a:solidFill>
                <a:latin typeface="Arial"/>
                <a:ea typeface="Arial Unicode MS"/>
              </a:rPr>
              <a:t>code QR </a:t>
            </a:r>
            <a:r>
              <a:rPr lang="fr-FR" sz="1600" spc="-1" dirty="0">
                <a:solidFill>
                  <a:schemeClr val="bg1"/>
                </a:solidFill>
                <a:latin typeface="Arial"/>
                <a:ea typeface="Arial Unicode MS"/>
              </a:rPr>
              <a:t>pour accéder à notre </a:t>
            </a:r>
            <a:r>
              <a:rPr lang="fr-FR" sz="1600" b="1" spc="-1" dirty="0">
                <a:solidFill>
                  <a:schemeClr val="bg1"/>
                </a:solidFill>
                <a:latin typeface="Arial"/>
                <a:ea typeface="Arial Unicode MS"/>
              </a:rPr>
              <a:t>guide des études interactif en ligne</a:t>
            </a:r>
            <a:r>
              <a:rPr lang="fr-FR" sz="1600" spc="-1" dirty="0">
                <a:solidFill>
                  <a:schemeClr val="bg1"/>
                </a:solidFill>
                <a:latin typeface="Arial"/>
                <a:ea typeface="Arial Unicode MS"/>
              </a:rPr>
              <a:t>.</a:t>
            </a:r>
            <a:endParaRPr lang="de-DE" sz="1600" spc="-1" dirty="0">
              <a:solidFill>
                <a:schemeClr val="bg1"/>
              </a:solidFill>
              <a:latin typeface="Arial"/>
            </a:endParaRPr>
          </a:p>
          <a:p>
            <a:pPr indent="0" algn="r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1600" spc="-1" dirty="0">
                <a:solidFill>
                  <a:schemeClr val="bg1"/>
                </a:solidFill>
                <a:latin typeface="Arial"/>
                <a:ea typeface="Arial Unicode MS"/>
              </a:rPr>
              <a:t>Vous y trouverez toutes les informations utiles sur votre </a:t>
            </a:r>
            <a:r>
              <a:rPr lang="fr-FR" sz="1600" b="1" spc="-1" dirty="0">
                <a:solidFill>
                  <a:schemeClr val="bg1"/>
                </a:solidFill>
                <a:latin typeface="Arial"/>
                <a:ea typeface="Arial Unicode MS"/>
              </a:rPr>
              <a:t>candidature</a:t>
            </a:r>
            <a:r>
              <a:rPr lang="fr-FR" sz="1600" spc="-1" dirty="0">
                <a:solidFill>
                  <a:schemeClr val="bg1"/>
                </a:solidFill>
                <a:latin typeface="Arial"/>
                <a:ea typeface="Arial Unicode MS"/>
              </a:rPr>
              <a:t>, le </a:t>
            </a:r>
            <a:r>
              <a:rPr lang="fr-FR" sz="1600" b="1" spc="-1" dirty="0">
                <a:solidFill>
                  <a:schemeClr val="bg1"/>
                </a:solidFill>
                <a:latin typeface="Arial"/>
                <a:ea typeface="Arial Unicode MS"/>
              </a:rPr>
              <a:t>déroulement des études</a:t>
            </a:r>
            <a:r>
              <a:rPr lang="fr-FR" sz="1600" spc="-1" dirty="0">
                <a:solidFill>
                  <a:schemeClr val="bg1"/>
                </a:solidFill>
                <a:latin typeface="Arial"/>
                <a:ea typeface="Arial Unicode MS"/>
              </a:rPr>
              <a:t>, leur contenu et, bien sûr, les bons </a:t>
            </a:r>
            <a:r>
              <a:rPr lang="fr-FR" sz="1600" b="1" spc="-1" dirty="0" err="1">
                <a:solidFill>
                  <a:schemeClr val="bg1"/>
                </a:solidFill>
                <a:latin typeface="Arial"/>
                <a:ea typeface="Arial Unicode MS"/>
              </a:rPr>
              <a:t>interlocuteur·trices</a:t>
            </a:r>
            <a:r>
              <a:rPr lang="fr-FR" sz="1600" spc="-1" dirty="0">
                <a:solidFill>
                  <a:schemeClr val="bg1"/>
                </a:solidFill>
                <a:latin typeface="Arial"/>
                <a:ea typeface="Arial Unicode MS"/>
              </a:rPr>
              <a:t> dans nos institutions partenaires.</a:t>
            </a:r>
            <a:endParaRPr lang="de-DE" sz="1600" spc="-1" dirty="0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CBF198E-4D97-49A5-7846-A6C87BC123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7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04" name="Textfeld 13"/>
          <p:cNvSpPr/>
          <p:nvPr/>
        </p:nvSpPr>
        <p:spPr>
          <a:xfrm>
            <a:off x="2826635" y="1847468"/>
            <a:ext cx="19440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de-DE" sz="2800" b="0" strike="noStrike" spc="-1" dirty="0">
                <a:solidFill>
                  <a:schemeClr val="bg1"/>
                </a:solidFill>
                <a:latin typeface="Arial"/>
                <a:ea typeface="Arial Unicode MS"/>
              </a:rPr>
              <a:t>Instagram</a:t>
            </a:r>
            <a:endParaRPr lang="de-DE" sz="2800" b="0" strike="noStrike" spc="-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DC7F600-2E45-ABAC-FCCB-3BEF58EFC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376" y="190004"/>
            <a:ext cx="2568381" cy="2579976"/>
          </a:xfrm>
          <a:prstGeom prst="rect">
            <a:avLst/>
          </a:prstGeom>
        </p:spPr>
      </p:pic>
      <p:sp>
        <p:nvSpPr>
          <p:cNvPr id="5" name="Textplatzhalter 8">
            <a:extLst>
              <a:ext uri="{FF2B5EF4-FFF2-40B4-BE49-F238E27FC236}">
                <a16:creationId xmlns:a16="http://schemas.microsoft.com/office/drawing/2014/main" id="{5F5D9F0F-7F7F-24D4-87F3-2BFA163E6A00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de-DE" sz="800" dirty="0">
                <a:solidFill>
                  <a:schemeClr val="bg1"/>
                </a:solidFill>
              </a:rPr>
              <a:t>© Oliver Dietze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455FCF8-2B84-F2A4-A58C-B31638298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3375" y="4126298"/>
            <a:ext cx="2568382" cy="2541698"/>
          </a:xfrm>
          <a:prstGeom prst="rect">
            <a:avLst/>
          </a:prstGeom>
        </p:spPr>
      </p:pic>
      <p:sp>
        <p:nvSpPr>
          <p:cNvPr id="8" name="Textfeld 13">
            <a:extLst>
              <a:ext uri="{FF2B5EF4-FFF2-40B4-BE49-F238E27FC236}">
                <a16:creationId xmlns:a16="http://schemas.microsoft.com/office/drawing/2014/main" id="{C62A3A4F-3588-FBC6-6201-7A1A416D31BD}"/>
              </a:ext>
            </a:extLst>
          </p:cNvPr>
          <p:cNvSpPr/>
          <p:nvPr/>
        </p:nvSpPr>
        <p:spPr>
          <a:xfrm>
            <a:off x="2826635" y="4488766"/>
            <a:ext cx="19440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de-DE" sz="2800" b="0" strike="noStrike" spc="-1" dirty="0">
                <a:solidFill>
                  <a:schemeClr val="bg1"/>
                </a:solidFill>
                <a:latin typeface="Arial"/>
                <a:ea typeface="Arial Unicode MS"/>
              </a:rPr>
              <a:t>TikTok</a:t>
            </a:r>
            <a:endParaRPr lang="de-DE" sz="28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6" name="PlaceHolder 1">
            <a:extLst>
              <a:ext uri="{FF2B5EF4-FFF2-40B4-BE49-F238E27FC236}">
                <a16:creationId xmlns:a16="http://schemas.microsoft.com/office/drawing/2014/main" id="{4589E58F-8FDB-AFEB-6E46-B0049FEB15F6}"/>
              </a:ext>
            </a:extLst>
          </p:cNvPr>
          <p:cNvSpPr txBox="1">
            <a:spLocks/>
          </p:cNvSpPr>
          <p:nvPr/>
        </p:nvSpPr>
        <p:spPr>
          <a:xfrm>
            <a:off x="299219" y="3125301"/>
            <a:ext cx="4471416" cy="607397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8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4400" spc="-1" dirty="0">
                <a:solidFill>
                  <a:schemeClr val="bg1"/>
                </a:solidFill>
                <a:latin typeface="Arial"/>
              </a:rPr>
              <a:t>À vos portables !</a:t>
            </a:r>
            <a:endParaRPr lang="de-DE" sz="4400" spc="-1" dirty="0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ung 10"/>
          <p:cNvGrpSpPr>
            <a:grpSpLocks noChangeAspect="1"/>
          </p:cNvGrpSpPr>
          <p:nvPr/>
        </p:nvGrpSpPr>
        <p:grpSpPr>
          <a:xfrm>
            <a:off x="2223989" y="1206692"/>
            <a:ext cx="7725938" cy="2343150"/>
            <a:chOff x="939800" y="2433407"/>
            <a:chExt cx="10301245" cy="3124200"/>
          </a:xfrm>
        </p:grpSpPr>
        <p:pic>
          <p:nvPicPr>
            <p:cNvPr id="9" name="Bild 8"/>
            <p:cNvPicPr>
              <a:picLocks noChangeAspect="1"/>
            </p:cNvPicPr>
            <p:nvPr/>
          </p:nvPicPr>
          <p:blipFill rotWithShape="1">
            <a:blip r:embed="rId2"/>
            <a:srcRect l="50091"/>
            <a:stretch/>
          </p:blipFill>
          <p:spPr>
            <a:xfrm>
              <a:off x="6094223" y="2433407"/>
              <a:ext cx="5146822" cy="3124200"/>
            </a:xfrm>
            <a:prstGeom prst="rect">
              <a:avLst/>
            </a:prstGeom>
          </p:spPr>
        </p:pic>
        <p:pic>
          <p:nvPicPr>
            <p:cNvPr id="10" name="Bild 9"/>
            <p:cNvPicPr>
              <a:picLocks noChangeAspect="1"/>
            </p:cNvPicPr>
            <p:nvPr/>
          </p:nvPicPr>
          <p:blipFill rotWithShape="1">
            <a:blip r:embed="rId3"/>
            <a:srcRect r="50017"/>
            <a:stretch/>
          </p:blipFill>
          <p:spPr>
            <a:xfrm>
              <a:off x="939800" y="2433407"/>
              <a:ext cx="5154423" cy="3124200"/>
            </a:xfrm>
            <a:prstGeom prst="rect">
              <a:avLst/>
            </a:prstGeom>
          </p:spPr>
        </p:pic>
      </p:grpSp>
      <p:sp>
        <p:nvSpPr>
          <p:cNvPr id="6" name="Textfeld 5"/>
          <p:cNvSpPr txBox="1"/>
          <p:nvPr/>
        </p:nvSpPr>
        <p:spPr>
          <a:xfrm>
            <a:off x="656463" y="4731633"/>
            <a:ext cx="5083286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Merci de </a:t>
            </a:r>
            <a:r>
              <a:rPr lang="de-DE" sz="2400" dirty="0" err="1">
                <a:solidFill>
                  <a:schemeClr val="bg1"/>
                </a:solidFill>
              </a:rPr>
              <a:t>votre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attention</a:t>
            </a:r>
            <a:r>
              <a:rPr lang="de-DE" sz="2400" dirty="0">
                <a:solidFill>
                  <a:schemeClr val="bg1"/>
                </a:solidFill>
              </a:rPr>
              <a:t> !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63" y="3912086"/>
            <a:ext cx="597577" cy="571595"/>
          </a:xfrm>
          <a:prstGeom prst="rect">
            <a:avLst/>
          </a:prstGeom>
        </p:spPr>
      </p:pic>
      <p:pic>
        <p:nvPicPr>
          <p:cNvPr id="8" name="Bild 7" descr="qr-cod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7845" y="5543072"/>
            <a:ext cx="921922" cy="921922"/>
          </a:xfrm>
          <a:prstGeom prst="rect">
            <a:avLst/>
          </a:prstGeom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06E1D02E-B05F-7242-A453-ADEBBBD60F1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50660" y="3912086"/>
            <a:ext cx="4848075" cy="2045224"/>
          </a:xfrm>
        </p:spPr>
        <p:txBody>
          <a:bodyPr>
            <a:normAutofit fontScale="55000" lnSpcReduction="20000"/>
          </a:bodyPr>
          <a:lstStyle/>
          <a:p>
            <a:r>
              <a:rPr lang="de-DE" dirty="0" err="1"/>
              <a:t>Université</a:t>
            </a:r>
            <a:r>
              <a:rPr lang="de-DE" dirty="0"/>
              <a:t> franco-allemande</a:t>
            </a:r>
          </a:p>
          <a:p>
            <a:r>
              <a:rPr lang="de-DE" dirty="0"/>
              <a:t>Deutsch-Französische Hochschule </a:t>
            </a:r>
          </a:p>
          <a:p>
            <a:endParaRPr lang="de-DE" dirty="0"/>
          </a:p>
          <a:p>
            <a:r>
              <a:rPr lang="de-DE" dirty="0"/>
              <a:t>Villa Europa · </a:t>
            </a:r>
            <a:r>
              <a:rPr lang="de-DE" dirty="0" err="1"/>
              <a:t>Kohlweg</a:t>
            </a:r>
            <a:r>
              <a:rPr lang="de-DE" dirty="0"/>
              <a:t> 7 · 66123 Saarbrücken</a:t>
            </a:r>
          </a:p>
          <a:p>
            <a:r>
              <a:rPr lang="cs-CZ" dirty="0"/>
              <a:t>Tel.: +49 681 93812 - 100</a:t>
            </a:r>
          </a:p>
          <a:p>
            <a:r>
              <a:rPr lang="cs-CZ" dirty="0">
                <a:hlinkClick r:id="rId6"/>
              </a:rPr>
              <a:t>info@dfh-ufa.org</a:t>
            </a:r>
            <a:endParaRPr lang="cs-CZ" dirty="0"/>
          </a:p>
          <a:p>
            <a:r>
              <a:rPr lang="cs-CZ" dirty="0">
                <a:hlinkClick r:id="rId7"/>
              </a:rPr>
              <a:t>www.dfh-ufa.org</a:t>
            </a:r>
            <a:endParaRPr lang="cs-CZ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CE380E4-9252-1FBE-719E-57C1BE957E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840" y="5959616"/>
            <a:ext cx="2108945" cy="52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58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693B3-331D-A2A8-E1D7-8E88649CF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22119B1-7A76-D4B7-B79F-96C11F77F1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0" b="19047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172" name="PlaceHolder 1">
            <a:extLst>
              <a:ext uri="{FF2B5EF4-FFF2-40B4-BE49-F238E27FC236}">
                <a16:creationId xmlns:a16="http://schemas.microsoft.com/office/drawing/2014/main" id="{A5B86621-6380-44D7-4E29-5D07E38512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9184" y="2302079"/>
            <a:ext cx="5356508" cy="2253841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pc="-1" dirty="0">
                <a:solidFill>
                  <a:schemeClr val="lt1"/>
                </a:solidFill>
              </a:rPr>
              <a:t>L’Université franco-allemande (UFA) – bien plus qu’une simple université</a:t>
            </a:r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1B2F6A95-213C-75FC-3C8B-EE2F675BAC3E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</p:spTree>
    <p:extLst>
      <p:ext uri="{BB962C8B-B14F-4D97-AF65-F5344CB8AC3E}">
        <p14:creationId xmlns:p14="http://schemas.microsoft.com/office/powerpoint/2010/main" val="39656267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>
            <a:extLst>
              <a:ext uri="{FF2B5EF4-FFF2-40B4-BE49-F238E27FC236}">
                <a16:creationId xmlns:a16="http://schemas.microsoft.com/office/drawing/2014/main" id="{92B45AA9-CD23-BAC1-8D22-8058FA3ABB4D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cs typeface="Arial" pitchFamily="34" charset="0"/>
              </a:rPr>
              <a:t>L‘UFA en bref :</a:t>
            </a:r>
          </a:p>
        </p:txBody>
      </p:sp>
      <p:sp>
        <p:nvSpPr>
          <p:cNvPr id="125" name="TextBox 4"/>
          <p:cNvSpPr/>
          <p:nvPr/>
        </p:nvSpPr>
        <p:spPr>
          <a:xfrm>
            <a:off x="4754520" y="2757240"/>
            <a:ext cx="7014240" cy="228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Créée en 1997 </a:t>
            </a: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par les gouvernements de France et d’Allemagne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Financée à parts égales par les deux pays partenaires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Un </a:t>
            </a: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réseau de 210 établissements d'enseignement supérieur dans 135 villes</a:t>
            </a: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 en France, Allemagne, dans toute l'Europe et au delà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TextBox 10"/>
          <p:cNvSpPr/>
          <p:nvPr/>
        </p:nvSpPr>
        <p:spPr>
          <a:xfrm>
            <a:off x="1461600" y="2918880"/>
            <a:ext cx="3037320" cy="1595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pPr defTabSz="914400">
              <a:lnSpc>
                <a:spcPts val="2999"/>
              </a:lnSpc>
            </a:pPr>
            <a:r>
              <a:rPr lang="fr-FR" sz="28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L’UFA est une institution internationale unique au monde.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Foliennummernplatzhalter 9"/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7B8C7995-AC44-444E-9AA8-30B9E50BE1DD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3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8" name="Bild 2"/>
          <p:cNvPicPr/>
          <p:nvPr/>
        </p:nvPicPr>
        <p:blipFill>
          <a:blip r:embed="rId2"/>
          <a:stretch/>
        </p:blipFill>
        <p:spPr>
          <a:xfrm>
            <a:off x="459360" y="3350160"/>
            <a:ext cx="746640" cy="746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>
            <a:extLst>
              <a:ext uri="{FF2B5EF4-FFF2-40B4-BE49-F238E27FC236}">
                <a16:creationId xmlns:a16="http://schemas.microsoft.com/office/drawing/2014/main" id="{A9681F29-EB2B-3733-D8ED-0A271C037A31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cs typeface="Arial" pitchFamily="34" charset="0"/>
              </a:rPr>
              <a:t>Nos chiffres clés</a:t>
            </a:r>
          </a:p>
        </p:txBody>
      </p:sp>
      <p:grpSp>
        <p:nvGrpSpPr>
          <p:cNvPr id="131" name="Gruppieren 2"/>
          <p:cNvGrpSpPr/>
          <p:nvPr/>
        </p:nvGrpSpPr>
        <p:grpSpPr>
          <a:xfrm>
            <a:off x="446114" y="1487880"/>
            <a:ext cx="11015206" cy="4226344"/>
            <a:chOff x="446114" y="1487880"/>
            <a:chExt cx="11015206" cy="4226344"/>
          </a:xfrm>
        </p:grpSpPr>
        <p:sp>
          <p:nvSpPr>
            <p:cNvPr id="132" name="Textplatzhalter 35"/>
            <p:cNvSpPr/>
            <p:nvPr/>
          </p:nvSpPr>
          <p:spPr>
            <a:xfrm>
              <a:off x="3400200" y="1774080"/>
              <a:ext cx="806040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fr-FR" sz="1600" b="0" strike="noStrike" spc="-1" dirty="0">
                  <a:solidFill>
                    <a:schemeClr val="accent1"/>
                  </a:solidFill>
                  <a:latin typeface="Arial"/>
                  <a:ea typeface="Arial Unicode MS"/>
                </a:rPr>
                <a:t>établissements français, allemands et internationaux</a:t>
              </a:r>
              <a:endParaRPr lang="de-DE" sz="16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3" name="Textplatzhalter 35"/>
            <p:cNvSpPr/>
            <p:nvPr/>
          </p:nvSpPr>
          <p:spPr>
            <a:xfrm>
              <a:off x="3400920" y="2612520"/>
              <a:ext cx="806040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fr-FR" sz="1600" b="0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cursus intégrés dans plus de 20 disciplines</a:t>
              </a:r>
              <a:endParaRPr lang="de-D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4" name="Textplatzhalter 35"/>
            <p:cNvSpPr/>
            <p:nvPr/>
          </p:nvSpPr>
          <p:spPr>
            <a:xfrm>
              <a:off x="3400920" y="3450960"/>
              <a:ext cx="806040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fr-FR" sz="1600" spc="-1" dirty="0" err="1">
                  <a:solidFill>
                    <a:schemeClr val="accent1"/>
                  </a:solidFill>
                  <a:latin typeface="Arial"/>
                  <a:ea typeface="Arial Unicode MS"/>
                </a:rPr>
                <a:t>é</a:t>
              </a:r>
              <a:r>
                <a:rPr lang="fr-FR" sz="1600" b="0" strike="noStrike" spc="-1" dirty="0" err="1">
                  <a:solidFill>
                    <a:schemeClr val="accent1"/>
                  </a:solidFill>
                  <a:latin typeface="Arial"/>
                  <a:ea typeface="Arial Unicode MS"/>
                </a:rPr>
                <a:t>tudiant·es</a:t>
              </a:r>
              <a:r>
                <a:rPr lang="fr-FR" sz="1600" b="0" strike="noStrike" spc="-1" dirty="0">
                  <a:solidFill>
                    <a:schemeClr val="accent1"/>
                  </a:solidFill>
                  <a:latin typeface="Arial"/>
                  <a:ea typeface="Arial Unicode MS"/>
                </a:rPr>
                <a:t> actuellement </a:t>
              </a:r>
              <a:r>
                <a:rPr lang="fr-FR" sz="1600" b="0" strike="noStrike" spc="-1" dirty="0" err="1">
                  <a:solidFill>
                    <a:schemeClr val="accent1"/>
                  </a:solidFill>
                  <a:latin typeface="Arial"/>
                  <a:ea typeface="Arial Unicode MS"/>
                </a:rPr>
                <a:t>inscrit·es</a:t>
              </a:r>
              <a:endParaRPr lang="de-DE" sz="16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5" name="Textplatzhalter 35"/>
            <p:cNvSpPr/>
            <p:nvPr/>
          </p:nvSpPr>
          <p:spPr>
            <a:xfrm>
              <a:off x="3400200" y="4335840"/>
              <a:ext cx="806112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fr-FR" sz="1600" b="0" strike="noStrike" spc="-1" dirty="0" err="1">
                  <a:solidFill>
                    <a:schemeClr val="accent1"/>
                  </a:solidFill>
                  <a:latin typeface="Arial"/>
                  <a:ea typeface="Arial Unicode MS"/>
                </a:rPr>
                <a:t>diplômé·es</a:t>
              </a:r>
              <a:r>
                <a:rPr lang="fr-FR" sz="1600" b="0" strike="noStrike" spc="-1" dirty="0">
                  <a:solidFill>
                    <a:schemeClr val="accent1"/>
                  </a:solidFill>
                  <a:latin typeface="Arial"/>
                  <a:ea typeface="Arial Unicode MS"/>
                </a:rPr>
                <a:t> depuis notre fondation</a:t>
              </a:r>
              <a:endParaRPr lang="de-DE" sz="16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6" name="Textplatzhalter 35"/>
            <p:cNvSpPr/>
            <p:nvPr/>
          </p:nvSpPr>
          <p:spPr>
            <a:xfrm>
              <a:off x="3400200" y="5209560"/>
              <a:ext cx="806040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fr-FR" sz="1600" b="0" strike="noStrike" spc="-1" dirty="0" err="1">
                  <a:solidFill>
                    <a:schemeClr val="accent1"/>
                  </a:solidFill>
                  <a:latin typeface="Arial"/>
                  <a:ea typeface="Arial Unicode MS"/>
                </a:rPr>
                <a:t>docteur·es</a:t>
              </a:r>
              <a:r>
                <a:rPr lang="fr-FR" sz="1600" b="0" strike="noStrike" spc="-1" dirty="0">
                  <a:solidFill>
                    <a:schemeClr val="accent1"/>
                  </a:solidFill>
                  <a:latin typeface="Arial"/>
                  <a:ea typeface="Arial Unicode MS"/>
                </a:rPr>
                <a:t> bi- et </a:t>
              </a:r>
              <a:r>
                <a:rPr lang="fr-FR" sz="1600" b="0" strike="noStrike" spc="-1" dirty="0" err="1">
                  <a:solidFill>
                    <a:schemeClr val="accent1"/>
                  </a:solidFill>
                  <a:latin typeface="Arial"/>
                  <a:ea typeface="Arial Unicode MS"/>
                </a:rPr>
                <a:t>trinationaux</a:t>
              </a:r>
              <a:endParaRPr lang="de-DE" sz="16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37" name="Grafik 15"/>
            <p:cNvPicPr/>
            <p:nvPr/>
          </p:nvPicPr>
          <p:blipFill>
            <a:blip r:embed="rId2"/>
            <a:stretch/>
          </p:blipFill>
          <p:spPr>
            <a:xfrm>
              <a:off x="2590920" y="1522800"/>
              <a:ext cx="695160" cy="696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8" name="Grafik 14"/>
            <p:cNvPicPr/>
            <p:nvPr/>
          </p:nvPicPr>
          <p:blipFill>
            <a:blip r:embed="rId3"/>
            <a:stretch/>
          </p:blipFill>
          <p:spPr>
            <a:xfrm>
              <a:off x="2590920" y="3265920"/>
              <a:ext cx="695160" cy="696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9" name="Grafik 3"/>
            <p:cNvPicPr/>
            <p:nvPr/>
          </p:nvPicPr>
          <p:blipFill>
            <a:blip r:embed="rId4"/>
            <a:stretch/>
          </p:blipFill>
          <p:spPr>
            <a:xfrm>
              <a:off x="2590920" y="4137480"/>
              <a:ext cx="696600" cy="696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0" name="Grafik 1"/>
            <p:cNvPicPr/>
            <p:nvPr/>
          </p:nvPicPr>
          <p:blipFill>
            <a:blip r:embed="rId5"/>
            <a:stretch/>
          </p:blipFill>
          <p:spPr>
            <a:xfrm>
              <a:off x="2590920" y="5009040"/>
              <a:ext cx="696600" cy="696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1" name="TextBox 6"/>
            <p:cNvSpPr/>
            <p:nvPr/>
          </p:nvSpPr>
          <p:spPr>
            <a:xfrm>
              <a:off x="1323720" y="148788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210</a:t>
              </a:r>
              <a:endParaRPr lang="de-DE" sz="4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2" name="TextBox 6"/>
            <p:cNvSpPr/>
            <p:nvPr/>
          </p:nvSpPr>
          <p:spPr>
            <a:xfrm>
              <a:off x="1310177" y="2354760"/>
              <a:ext cx="1028743" cy="73866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 dirty="0">
                  <a:solidFill>
                    <a:schemeClr val="accent1"/>
                  </a:solidFill>
                  <a:latin typeface="Arial"/>
                  <a:ea typeface="Arial Unicode MS"/>
                </a:rPr>
                <a:t>183</a:t>
              </a:r>
              <a:endParaRPr lang="de-DE" sz="4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3" name="TextBox 6"/>
            <p:cNvSpPr/>
            <p:nvPr/>
          </p:nvSpPr>
          <p:spPr>
            <a:xfrm>
              <a:off x="791189" y="3231720"/>
              <a:ext cx="1543051" cy="73866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5.793</a:t>
              </a:r>
              <a:endParaRPr lang="de-DE" sz="4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4" name="TextBox 6"/>
            <p:cNvSpPr/>
            <p:nvPr/>
          </p:nvSpPr>
          <p:spPr>
            <a:xfrm>
              <a:off x="446114" y="4098600"/>
              <a:ext cx="1885966" cy="73866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 dirty="0">
                  <a:solidFill>
                    <a:schemeClr val="accent1"/>
                  </a:solidFill>
                  <a:latin typeface="Arial"/>
                  <a:ea typeface="Arial Unicode MS"/>
                </a:rPr>
                <a:t>29.846</a:t>
              </a:r>
              <a:endParaRPr lang="de-DE" sz="4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5" name="TextBox 6"/>
            <p:cNvSpPr/>
            <p:nvPr/>
          </p:nvSpPr>
          <p:spPr>
            <a:xfrm>
              <a:off x="1309457" y="4975560"/>
              <a:ext cx="1028743" cy="73866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 dirty="0">
                  <a:solidFill>
                    <a:schemeClr val="accent1"/>
                  </a:solidFill>
                  <a:latin typeface="Arial"/>
                  <a:ea typeface="Arial Unicode MS"/>
                </a:rPr>
                <a:t>603</a:t>
              </a:r>
              <a:endParaRPr lang="de-DE" sz="4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46" name="Gruppierung 10"/>
          <p:cNvGrpSpPr/>
          <p:nvPr/>
        </p:nvGrpSpPr>
        <p:grpSpPr>
          <a:xfrm>
            <a:off x="3737520" y="3664800"/>
            <a:ext cx="7724160" cy="2341080"/>
            <a:chOff x="3737520" y="3664800"/>
            <a:chExt cx="7724160" cy="2341080"/>
          </a:xfrm>
        </p:grpSpPr>
        <p:pic>
          <p:nvPicPr>
            <p:cNvPr id="147" name="Bild 8"/>
            <p:cNvPicPr/>
            <p:nvPr/>
          </p:nvPicPr>
          <p:blipFill>
            <a:blip r:embed="rId6"/>
            <a:srcRect l="50093"/>
            <a:stretch/>
          </p:blipFill>
          <p:spPr>
            <a:xfrm>
              <a:off x="7603560" y="3664800"/>
              <a:ext cx="3858120" cy="2341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8" name="Bild 9"/>
            <p:cNvPicPr/>
            <p:nvPr/>
          </p:nvPicPr>
          <p:blipFill>
            <a:blip r:embed="rId7">
              <a:lum contrast="20000"/>
            </a:blip>
            <a:srcRect r="50016"/>
            <a:stretch/>
          </p:blipFill>
          <p:spPr>
            <a:xfrm>
              <a:off x="3737520" y="3664800"/>
              <a:ext cx="3863520" cy="234108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49" name="Grafik 24"/>
          <p:cNvPicPr/>
          <p:nvPr/>
        </p:nvPicPr>
        <p:blipFill>
          <a:blip r:embed="rId8"/>
          <a:stretch/>
        </p:blipFill>
        <p:spPr>
          <a:xfrm>
            <a:off x="2591640" y="2394360"/>
            <a:ext cx="694800" cy="696240"/>
          </a:xfrm>
          <a:prstGeom prst="rect">
            <a:avLst/>
          </a:prstGeom>
          <a:ln w="0">
            <a:noFill/>
          </a:ln>
        </p:spPr>
      </p:pic>
      <p:sp>
        <p:nvSpPr>
          <p:cNvPr id="5" name="Foliennummernplatzhalter 9">
            <a:extLst>
              <a:ext uri="{FF2B5EF4-FFF2-40B4-BE49-F238E27FC236}">
                <a16:creationId xmlns:a16="http://schemas.microsoft.com/office/drawing/2014/main" id="{03A7DD6E-4AE0-4C2A-8FB8-3127A02CCF4A}"/>
              </a:ext>
            </a:extLst>
          </p:cNvPr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7B8C7995-AC44-444E-9AA8-30B9E50BE1DD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4</a:t>
            </a:fld>
            <a:endParaRPr lang="de-DE" sz="1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nhaltsplatzhalter 25">
            <a:extLst>
              <a:ext uri="{FF2B5EF4-FFF2-40B4-BE49-F238E27FC236}">
                <a16:creationId xmlns:a16="http://schemas.microsoft.com/office/drawing/2014/main" id="{989B74AE-8A52-D869-D47A-128A9047C6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 t="6458" r="24561" b="3860"/>
          <a:stretch>
            <a:fillRect/>
          </a:stretch>
        </p:blipFill>
        <p:spPr>
          <a:xfrm>
            <a:off x="458788" y="1215410"/>
            <a:ext cx="5587331" cy="4929388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48A9F79-4A2B-D9DE-4943-5D03A0CB1ECB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385427" y="1888110"/>
            <a:ext cx="5347785" cy="3583988"/>
          </a:xfrm>
        </p:spPr>
        <p:txBody>
          <a:bodyPr>
            <a:noAutofit/>
          </a:bodyPr>
          <a:lstStyle/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9CDD"/>
              </a:buClr>
              <a:buSzPct val="85000"/>
              <a:buFont typeface="Arial"/>
              <a:buChar char="•"/>
              <a:tabLst/>
              <a:defRPr/>
            </a:pPr>
            <a:r>
              <a:rPr kumimoji="0" lang="fr-FR" sz="18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Renforcement de la </a:t>
            </a:r>
            <a:r>
              <a:rPr kumimoji="0" lang="fr-FR" sz="18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coopération</a:t>
            </a:r>
            <a:r>
              <a:rPr kumimoji="0" lang="fr-FR" sz="18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franco-allemande dans les domaines de l’enseignement supérieur et de la recherche</a:t>
            </a:r>
          </a:p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9CDD"/>
              </a:buClr>
              <a:buSzPct val="85000"/>
              <a:buFont typeface="Arial"/>
              <a:buChar char="•"/>
              <a:tabLst/>
              <a:defRPr/>
            </a:pP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9CDD"/>
              </a:buClr>
              <a:buSzPct val="85000"/>
              <a:buFont typeface="Arial"/>
              <a:buChar char="•"/>
              <a:tabLst/>
              <a:defRPr/>
            </a:pPr>
            <a:r>
              <a:rPr kumimoji="0" lang="fr-FR" sz="18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Initiation, évaluation et soutien financier </a:t>
            </a:r>
            <a:r>
              <a:rPr kumimoji="0" lang="fr-FR" sz="18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de cursus et de programmes de formation doctorale franco-allemands</a:t>
            </a:r>
          </a:p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9CDD"/>
              </a:buClr>
              <a:buSzPct val="85000"/>
              <a:buFont typeface="Arial"/>
              <a:buChar char="•"/>
              <a:tabLst/>
              <a:defRPr/>
            </a:pP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9CDD"/>
              </a:buClr>
              <a:buSzPct val="85000"/>
              <a:buFont typeface="Arial"/>
              <a:buChar char="•"/>
              <a:tabLst/>
              <a:defRPr/>
            </a:pPr>
            <a:r>
              <a:rPr kumimoji="0" lang="fr-FR" sz="18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Soutien à la </a:t>
            </a:r>
            <a:r>
              <a:rPr kumimoji="0" lang="fr-FR" sz="18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mobilité</a:t>
            </a:r>
            <a:r>
              <a:rPr kumimoji="0" lang="fr-FR" sz="18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étudiante et à </a:t>
            </a:r>
            <a:r>
              <a:rPr kumimoji="0" lang="fr-FR" sz="18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l’insertion professionnelle internationale</a:t>
            </a:r>
            <a:r>
              <a:rPr kumimoji="0" lang="fr-FR" sz="18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de ses </a:t>
            </a:r>
            <a:r>
              <a:rPr kumimoji="0" lang="fr-FR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diplômé·es</a:t>
            </a:r>
            <a:endParaRPr kumimoji="0" lang="fr-FR" sz="1800" b="0" i="0" u="none" strike="noStrike" kern="1200" cap="none" spc="-1" normalizeH="0" baseline="0" noProof="0" dirty="0">
              <a:ln>
                <a:noFill/>
              </a:ln>
              <a:solidFill>
                <a:srgbClr val="009CDD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14A04AB-6FF3-3DA2-379B-D5D4995DAAE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69060" y="5880110"/>
            <a:ext cx="1230294" cy="264688"/>
          </a:xfr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  <p:sp>
        <p:nvSpPr>
          <p:cNvPr id="12" name="PlaceHolder 1">
            <a:extLst>
              <a:ext uri="{FF2B5EF4-FFF2-40B4-BE49-F238E27FC236}">
                <a16:creationId xmlns:a16="http://schemas.microsoft.com/office/drawing/2014/main" id="{1A08B1E0-43A7-8867-7C28-921E0329B16C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cs typeface="Arial" pitchFamily="34" charset="0"/>
              </a:rPr>
              <a:t>Notre mission</a:t>
            </a:r>
          </a:p>
        </p:txBody>
      </p:sp>
      <p:sp>
        <p:nvSpPr>
          <p:cNvPr id="14" name="Foliennummernplatzhalter 9">
            <a:extLst>
              <a:ext uri="{FF2B5EF4-FFF2-40B4-BE49-F238E27FC236}">
                <a16:creationId xmlns:a16="http://schemas.microsoft.com/office/drawing/2014/main" id="{39F59228-CA4E-FF4E-7989-C620C432517E}"/>
              </a:ext>
            </a:extLst>
          </p:cNvPr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7B8C7995-AC44-444E-9AA8-30B9E50BE1DD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5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981581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8">
            <a:extLst>
              <a:ext uri="{FF2B5EF4-FFF2-40B4-BE49-F238E27FC236}">
                <a16:creationId xmlns:a16="http://schemas.microsoft.com/office/drawing/2014/main" id="{08C50426-874A-D0E1-DEC2-5EC22D442612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de-DE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Statut :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année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universitaire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25/26</a:t>
            </a:r>
          </a:p>
        </p:txBody>
      </p:sp>
    </p:spTree>
    <p:extLst>
      <p:ext uri="{BB962C8B-B14F-4D97-AF65-F5344CB8AC3E}">
        <p14:creationId xmlns:p14="http://schemas.microsoft.com/office/powerpoint/2010/main" val="712039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7">
            <a:extLst>
              <a:ext uri="{FF2B5EF4-FFF2-40B4-BE49-F238E27FC236}">
                <a16:creationId xmlns:a16="http://schemas.microsoft.com/office/drawing/2014/main" id="{C147E32F-A8C3-5104-416E-E9214F4D69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" r="52"/>
          <a:stretch/>
        </p:blipFill>
        <p:spPr>
          <a:xfrm>
            <a:off x="6102513" y="-1"/>
            <a:ext cx="6089487" cy="6858001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2" name="PlaceHolder 1"/>
          <p:cNvSpPr>
            <a:spLocks noGrp="1"/>
          </p:cNvSpPr>
          <p:nvPr>
            <p:ph type="body" sz="quarter" idx="10"/>
          </p:nvPr>
        </p:nvSpPr>
        <p:spPr>
          <a:xfrm>
            <a:off x="380685" y="2829860"/>
            <a:ext cx="5255846" cy="1198277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b="0" strike="noStrike" spc="-1" dirty="0">
                <a:solidFill>
                  <a:schemeClr val="lt1"/>
                </a:solidFill>
                <a:latin typeface="Arial"/>
                <a:ea typeface="Arial Unicode MS"/>
              </a:rPr>
              <a:t>Notre offre d’études…</a:t>
            </a:r>
            <a:endParaRPr lang="de-DE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4EF3D710-0A65-1CFF-E5FE-0856660965B3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64653-A77B-52A9-FE42-E2708FFA4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3">
            <a:extLst>
              <a:ext uri="{FF2B5EF4-FFF2-40B4-BE49-F238E27FC236}">
                <a16:creationId xmlns:a16="http://schemas.microsoft.com/office/drawing/2014/main" id="{C36CC925-6DC9-0BB4-FF66-564C59493EB4}"/>
              </a:ext>
            </a:extLst>
          </p:cNvPr>
          <p:cNvSpPr txBox="1">
            <a:spLocks/>
          </p:cNvSpPr>
          <p:nvPr/>
        </p:nvSpPr>
        <p:spPr>
          <a:xfrm>
            <a:off x="5391294" y="2427212"/>
            <a:ext cx="6341182" cy="2566935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840" indent="-285840">
              <a:lnSpc>
                <a:spcPct val="10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</a:pPr>
            <a:r>
              <a:rPr lang="fr-FR" sz="1800" b="1" spc="-1" dirty="0">
                <a:solidFill>
                  <a:schemeClr val="accent1"/>
                </a:solidFill>
              </a:rPr>
              <a:t>Niveau Licence et Master</a:t>
            </a:r>
            <a:r>
              <a:rPr lang="fr-FR" sz="1800" spc="-1" dirty="0">
                <a:solidFill>
                  <a:schemeClr val="accent1"/>
                </a:solidFill>
              </a:rPr>
              <a:t> :</a:t>
            </a:r>
            <a:endParaRPr lang="de-DE" sz="1800" spc="-1" dirty="0">
              <a:solidFill>
                <a:srgbClr val="000000"/>
              </a:solidFill>
            </a:endParaRPr>
          </a:p>
          <a:p>
            <a:pPr marL="573840" lvl="2" indent="-285840">
              <a:lnSpc>
                <a:spcPct val="100000"/>
              </a:lnSpc>
              <a:spcBef>
                <a:spcPts val="499"/>
              </a:spcBef>
              <a:buClr>
                <a:srgbClr val="009CDD"/>
              </a:buClr>
              <a:buSzPct val="65000"/>
              <a:buFont typeface="Arial"/>
              <a:buChar char="•"/>
            </a:pPr>
            <a:r>
              <a:rPr lang="fr-FR" sz="1800" spc="-1" dirty="0">
                <a:solidFill>
                  <a:schemeClr val="accent1"/>
                </a:solidFill>
              </a:rPr>
              <a:t>des cursus intégrés bi- et </a:t>
            </a:r>
            <a:r>
              <a:rPr lang="fr-FR" sz="1800" spc="-1" dirty="0" err="1">
                <a:solidFill>
                  <a:schemeClr val="accent1"/>
                </a:solidFill>
              </a:rPr>
              <a:t>trinationaux</a:t>
            </a:r>
            <a:r>
              <a:rPr lang="fr-FR" sz="1800" spc="-1" dirty="0">
                <a:solidFill>
                  <a:schemeClr val="accent1"/>
                </a:solidFill>
              </a:rPr>
              <a:t> avec double diplôme</a:t>
            </a:r>
            <a:endParaRPr lang="de-DE" sz="1800" spc="-1" dirty="0">
              <a:solidFill>
                <a:srgbClr val="000000"/>
              </a:solidFill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de-DE" sz="300" spc="-1" dirty="0">
              <a:solidFill>
                <a:srgbClr val="000000"/>
              </a:solidFill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de-DE" sz="300" spc="-1" dirty="0">
              <a:solidFill>
                <a:srgbClr val="000000"/>
              </a:solidFill>
            </a:endParaRPr>
          </a:p>
          <a:p>
            <a:pPr marL="285840" indent="-285840">
              <a:lnSpc>
                <a:spcPct val="10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  <a:tabLst>
                <a:tab pos="0" algn="l"/>
              </a:tabLst>
            </a:pPr>
            <a:r>
              <a:rPr lang="fr-FR" sz="1800" b="1" spc="-1" dirty="0">
                <a:solidFill>
                  <a:schemeClr val="accent1"/>
                </a:solidFill>
              </a:rPr>
              <a:t>Niveau Doctorat</a:t>
            </a:r>
            <a:r>
              <a:rPr lang="fr-FR" sz="1800" spc="-1" dirty="0">
                <a:solidFill>
                  <a:schemeClr val="accent1"/>
                </a:solidFill>
              </a:rPr>
              <a:t> : des programmes de soutien aux jeunes </a:t>
            </a:r>
            <a:r>
              <a:rPr lang="fr-FR" sz="1800" spc="-1" dirty="0" err="1">
                <a:solidFill>
                  <a:schemeClr val="accent1"/>
                </a:solidFill>
              </a:rPr>
              <a:t>chercheur·euses</a:t>
            </a:r>
            <a:endParaRPr lang="de-DE" sz="1800" spc="-1" dirty="0">
              <a:solidFill>
                <a:srgbClr val="000000"/>
              </a:solidFill>
            </a:endParaRPr>
          </a:p>
          <a:p>
            <a:pPr marL="573840" lvl="2" indent="-285840">
              <a:lnSpc>
                <a:spcPct val="100000"/>
              </a:lnSpc>
              <a:spcBef>
                <a:spcPts val="499"/>
              </a:spcBef>
              <a:buClr>
                <a:srgbClr val="009CDD"/>
              </a:buClr>
              <a:buSzPct val="65000"/>
              <a:buFont typeface="Arial"/>
              <a:buChar char="•"/>
              <a:tabLst>
                <a:tab pos="0" algn="l"/>
              </a:tabLst>
            </a:pPr>
            <a:r>
              <a:rPr lang="fr-FR" sz="1800" spc="-1" dirty="0">
                <a:solidFill>
                  <a:schemeClr val="accent1"/>
                </a:solidFill>
              </a:rPr>
              <a:t>(PhD-Tracks, collèges doctoraux, cotutelles de thèse, manifestations scientifiques)</a:t>
            </a:r>
            <a:endParaRPr lang="de-DE" sz="1800" spc="-1" dirty="0">
              <a:solidFill>
                <a:srgbClr val="000000"/>
              </a:solidFill>
            </a:endParaRPr>
          </a:p>
        </p:txBody>
      </p:sp>
      <p:pic>
        <p:nvPicPr>
          <p:cNvPr id="2" name="Bildplatzhalter 7">
            <a:extLst>
              <a:ext uri="{FF2B5EF4-FFF2-40B4-BE49-F238E27FC236}">
                <a16:creationId xmlns:a16="http://schemas.microsoft.com/office/drawing/2014/main" id="{9C31F15A-20CD-FEE5-C2D4-3B78BA1F1B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" r="52" b="4537"/>
          <a:stretch>
            <a:fillRect/>
          </a:stretch>
        </p:blipFill>
        <p:spPr>
          <a:xfrm>
            <a:off x="459524" y="1245986"/>
            <a:ext cx="4585160" cy="4929388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67854AF-D54B-F245-164E-37FAD085EC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986164" y="5963025"/>
            <a:ext cx="959462" cy="21234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de-DE" sz="800" dirty="0"/>
              <a:t>© Oliver Dietze</a:t>
            </a:r>
          </a:p>
        </p:txBody>
      </p:sp>
      <p:sp>
        <p:nvSpPr>
          <p:cNvPr id="11" name="PlaceHolder 1">
            <a:extLst>
              <a:ext uri="{FF2B5EF4-FFF2-40B4-BE49-F238E27FC236}">
                <a16:creationId xmlns:a16="http://schemas.microsoft.com/office/drawing/2014/main" id="{C3FF4081-1B75-D45C-C68F-AB62CDC31BB8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cs typeface="Arial" pitchFamily="34" charset="0"/>
              </a:rPr>
              <a:t>… un choix immense à tous les niveaux</a:t>
            </a:r>
          </a:p>
        </p:txBody>
      </p:sp>
      <p:sp>
        <p:nvSpPr>
          <p:cNvPr id="13" name="Foliennummernplatzhalter 9">
            <a:extLst>
              <a:ext uri="{FF2B5EF4-FFF2-40B4-BE49-F238E27FC236}">
                <a16:creationId xmlns:a16="http://schemas.microsoft.com/office/drawing/2014/main" id="{73A403B1-783B-3DF3-935C-16F483080ACC}"/>
              </a:ext>
            </a:extLst>
          </p:cNvPr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7B8C7995-AC44-444E-9AA8-30B9E50BE1DD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8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391040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rafik 154"/>
          <p:cNvPicPr/>
          <p:nvPr/>
        </p:nvPicPr>
        <p:blipFill>
          <a:blip r:embed="rId2"/>
          <a:stretch/>
        </p:blipFill>
        <p:spPr>
          <a:xfrm>
            <a:off x="459360" y="1067040"/>
            <a:ext cx="9787680" cy="524808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2D934753-4EFC-4037-A26E-C60B4CE90953}" type="slidenum">
              <a:rPr/>
              <a:t>9</a:t>
            </a:fld>
            <a:endParaRPr/>
          </a:p>
        </p:txBody>
      </p:sp>
      <p:sp>
        <p:nvSpPr>
          <p:cNvPr id="3" name="PlaceHolder 1">
            <a:extLst>
              <a:ext uri="{FF2B5EF4-FFF2-40B4-BE49-F238E27FC236}">
                <a16:creationId xmlns:a16="http://schemas.microsoft.com/office/drawing/2014/main" id="{92B2C1B0-7D07-FC68-4243-EE0265CA6EC1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cs typeface="Arial" pitchFamily="34" charset="0"/>
              </a:rPr>
              <a:t>… un large éventail de disciplines</a:t>
            </a:r>
          </a:p>
        </p:txBody>
      </p:sp>
    </p:spTree>
  </p:cSld>
  <p:clrMapOvr>
    <a:masterClrMapping/>
  </p:clrMapOvr>
  <p:transition spd="slow" advTm="5000">
    <p:push dir="u"/>
  </p:transition>
</p:sld>
</file>

<file path=ppt/theme/theme1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_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3_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4_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DFH_Vorlage_Fr_Neues_Template</Template>
  <TotalTime>0</TotalTime>
  <Words>609</Words>
  <Application>Microsoft Office PowerPoint</Application>
  <PresentationFormat>Breitbild</PresentationFormat>
  <Paragraphs>118</Paragraphs>
  <Slides>17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21</vt:i4>
      </vt:variant>
      <vt:variant>
        <vt:lpstr>Folientitel</vt:lpstr>
      </vt:variant>
      <vt:variant>
        <vt:i4>17</vt:i4>
      </vt:variant>
    </vt:vector>
  </HeadingPairs>
  <TitlesOfParts>
    <vt:vector size="43" baseType="lpstr">
      <vt:lpstr>Aptos</vt:lpstr>
      <vt:lpstr>Arial</vt:lpstr>
      <vt:lpstr>Symbol</vt:lpstr>
      <vt:lpstr>Times New Roman</vt:lpstr>
      <vt:lpstr>Wingdings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1_Contents Slide Master</vt:lpstr>
      <vt:lpstr>2_Contents Slide Master</vt:lpstr>
      <vt:lpstr>3_Contents Slide Master</vt:lpstr>
      <vt:lpstr>4_Contents Slide Master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Svea Fuchs</dc:creator>
  <dc:description/>
  <cp:lastModifiedBy>Kenbougoul Samb [DFH-UFA]</cp:lastModifiedBy>
  <cp:revision>109</cp:revision>
  <cp:lastPrinted>2023-05-02T09:48:39Z</cp:lastPrinted>
  <dcterms:created xsi:type="dcterms:W3CDTF">2023-09-15T08:09:17Z</dcterms:created>
  <dcterms:modified xsi:type="dcterms:W3CDTF">2026-06-30T13:41:29Z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Breitbild</vt:lpwstr>
  </property>
  <property fmtid="{D5CDD505-2E9C-101B-9397-08002B2CF9AE}" pid="3" name="Slides">
    <vt:i4>20</vt:i4>
  </property>
</Properties>
</file>