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6" r:id="rId1"/>
    <p:sldMasterId id="2147483680" r:id="rId2"/>
    <p:sldMasterId id="2147483691" r:id="rId3"/>
    <p:sldMasterId id="2147483698" r:id="rId4"/>
    <p:sldMasterId id="2147483703" r:id="rId5"/>
  </p:sldMasterIdLst>
  <p:notesMasterIdLst>
    <p:notesMasterId r:id="rId23"/>
  </p:notesMasterIdLst>
  <p:sldIdLst>
    <p:sldId id="1010" r:id="rId6"/>
    <p:sldId id="1014" r:id="rId7"/>
    <p:sldId id="1019" r:id="rId8"/>
    <p:sldId id="1020" r:id="rId9"/>
    <p:sldId id="1021" r:id="rId10"/>
    <p:sldId id="1009" r:id="rId11"/>
    <p:sldId id="1011" r:id="rId12"/>
    <p:sldId id="1022" r:id="rId13"/>
    <p:sldId id="1023" r:id="rId14"/>
    <p:sldId id="977" r:id="rId15"/>
    <p:sldId id="1024" r:id="rId16"/>
    <p:sldId id="1025" r:id="rId17"/>
    <p:sldId id="1027" r:id="rId18"/>
    <p:sldId id="1028" r:id="rId19"/>
    <p:sldId id="1015" r:id="rId20"/>
    <p:sldId id="1008" r:id="rId21"/>
    <p:sldId id="1026" r:id="rId22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Betreuung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1 Jahr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30901" y="-190347"/>
          <a:ext cx="2233819" cy="14432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3701353" y="-119895"/>
        <a:ext cx="2092915" cy="1302319"/>
      </dsp:txXfrm>
    </dsp:sp>
    <dsp:sp modelId="{D574633F-D9C1-4F28-B66A-255E9437A762}">
      <dsp:nvSpPr>
        <dsp:cNvPr id="0" name=""/>
        <dsp:cNvSpPr/>
      </dsp:nvSpPr>
      <dsp:spPr>
        <a:xfrm>
          <a:off x="2268462" y="524569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606511" y="286715"/>
              </a:moveTo>
              <a:arcTo wR="2455143" hR="2455143" stAng="17878016" swAng="16065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1587" y="1571983"/>
          <a:ext cx="3875363" cy="17906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5278997" y="1659393"/>
        <a:ext cx="3700543" cy="1615792"/>
      </dsp:txXfrm>
    </dsp:sp>
    <dsp:sp modelId="{150FDA99-C239-4A33-916D-26FBE3AF8FD2}">
      <dsp:nvSpPr>
        <dsp:cNvPr id="0" name=""/>
        <dsp:cNvSpPr/>
      </dsp:nvSpPr>
      <dsp:spPr>
        <a:xfrm>
          <a:off x="2294498" y="41976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860389" y="2947602"/>
              </a:moveTo>
              <a:arcTo wR="2455143" hR="2455143" stAng="694262" swAng="66954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3158" y="3828046"/>
          <a:ext cx="2459397" cy="15115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947" y="3901835"/>
        <a:ext cx="2311819" cy="1363995"/>
      </dsp:txXfrm>
    </dsp:sp>
    <dsp:sp modelId="{D424AD5B-B878-4801-B80B-D49D04BA3AC7}">
      <dsp:nvSpPr>
        <dsp:cNvPr id="0" name=""/>
        <dsp:cNvSpPr/>
      </dsp:nvSpPr>
      <dsp:spPr>
        <a:xfrm>
          <a:off x="2155100" y="536902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169820" y="4803965"/>
              </a:moveTo>
              <a:arcTo wR="2455143" hR="2455143" stAng="4384592" swAng="1188383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90282" y="3647228"/>
          <a:ext cx="3187876" cy="1948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5419" y="3742365"/>
        <a:ext cx="2997602" cy="1758621"/>
      </dsp:txXfrm>
    </dsp:sp>
    <dsp:sp modelId="{5AD4D56A-9BDD-496B-8391-7ECE530B6ED7}">
      <dsp:nvSpPr>
        <dsp:cNvPr id="0" name=""/>
        <dsp:cNvSpPr/>
      </dsp:nvSpPr>
      <dsp:spPr>
        <a:xfrm>
          <a:off x="2279169" y="584081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74666" y="3056025"/>
              </a:moveTo>
              <a:arcTo wR="2455143" hR="2455143" stAng="9949997" swAng="1012040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05" y="1539245"/>
          <a:ext cx="2476614" cy="13769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230323" y="1606463"/>
        <a:ext cx="2342178" cy="1242526"/>
      </dsp:txXfrm>
    </dsp:sp>
    <dsp:sp modelId="{5F204080-90B0-4401-BA20-5CB230059800}">
      <dsp:nvSpPr>
        <dsp:cNvPr id="0" name=""/>
        <dsp:cNvSpPr/>
      </dsp:nvSpPr>
      <dsp:spPr>
        <a:xfrm>
          <a:off x="2281283" y="53121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78624" y="998743"/>
              </a:moveTo>
              <a:arcTo wR="2455143" hR="2455143" stAng="12983081" swAng="1595061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16268-990A-4A8D-A8BD-5371BEFED8F8}" type="datetimeFigureOut">
              <a:rPr lang="de-DE" smtClean="0"/>
              <a:t>01.07.2026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C9AB5-34EC-444F-8ED9-B0BA67915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39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535A-D72B-5652-7A2D-E6922D60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D0F5A-D8A2-1729-94AB-56B28A17D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A082E6-341F-22AA-A429-BA3B4D50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323C52-6CD0-D617-FB42-8F5950CE6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C9AB5-34EC-444F-8ED9-B0BA67915C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8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4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17654" y="3853963"/>
            <a:ext cx="8364742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09759" y="4539213"/>
            <a:ext cx="4672637" cy="257951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002657" y="5073037"/>
            <a:ext cx="7579743" cy="614390"/>
          </a:xfrm>
          <a:solidFill>
            <a:schemeClr val="accent2"/>
          </a:solidFill>
          <a:ln>
            <a:noFill/>
          </a:ln>
        </p:spPr>
        <p:txBody>
          <a:bodyPr wrap="square" lIns="72000" tIns="72000" rIns="72000" bIns="0" anchor="ctr" anchorCtr="0"/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970144" y="5758287"/>
            <a:ext cx="4612252" cy="257951"/>
          </a:xfrm>
          <a:solidFill>
            <a:schemeClr val="accent2"/>
          </a:solidFill>
          <a:ln>
            <a:noFill/>
          </a:ln>
        </p:spPr>
        <p:txBody>
          <a:bodyPr wrap="square" lIns="72000" tIns="36000" rIns="72000" bIns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27040409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5282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2352" y="3934540"/>
            <a:ext cx="5490047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2352" y="4573421"/>
            <a:ext cx="5490048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99540" y="5146397"/>
            <a:ext cx="4482859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099534" y="5770856"/>
            <a:ext cx="4482859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1594" y="914219"/>
            <a:ext cx="591101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25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819788" y="1626751"/>
            <a:ext cx="1063800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scientifique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6284" y="2450299"/>
            <a:ext cx="870514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excellent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6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16050" y="2470144"/>
            <a:ext cx="867183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87238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8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2589369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62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75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Alumniclub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pic>
        <p:nvPicPr>
          <p:cNvPr id="2" name="Bildplatzhalter 2" descr="alumni-club-logo.png">
            <a:extLst>
              <a:ext uri="{FF2B5EF4-FFF2-40B4-BE49-F238E27FC236}">
                <a16:creationId xmlns:a16="http://schemas.microsoft.com/office/drawing/2014/main" id="{46706D7B-80EB-0A68-07A1-ECA26F94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616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2 Logo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AC4A407-9786-2609-8404-91FBBBEFF0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1322" y="1434144"/>
            <a:ext cx="2320925" cy="75723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95971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404529564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9833" y="280220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99833" y="664586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E014432-624D-DE4D-304F-ACB3B54A3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912" y="1440316"/>
            <a:ext cx="935949" cy="913595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F02B82E-0A71-2972-66BB-2BC6E3FFC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911" y="2353911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B9EB34B8-5408-7333-000F-FAE6B2B607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910" y="3232463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064781FF-2DF9-29AF-AFCC-291800BDBB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09" y="4111016"/>
            <a:ext cx="935949" cy="878552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51EE07E1-056D-C160-3347-A060C56CF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908" y="4989567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FF936C3-2095-7988-BEF7-D747D75F8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9833" y="1536220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F73E1529-3F52-9C66-F625-0815E7744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9833" y="1845356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7DEC0480-5BB3-8833-14F4-7720F40DF3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9833" y="2428429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E7553ED0-4C84-E040-8487-3B05D6F4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9833" y="2737565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A2FDA05A-F29B-96D1-AF7A-3607029DE5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99833" y="332063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94F514E0-C88D-C166-84F8-EE84D5E382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9833" y="3629774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7ACBD7D8-01E2-9D3C-DB57-417A9A3B6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99833" y="4227661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F6B8E1C5-BFBE-050F-8F5A-C260BE4EB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99833" y="4536797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A6A500A1-0052-D0E2-5FF3-6F97EA8854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99833" y="5116182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A4610233-D761-829A-AB23-C9647E08DF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99833" y="542531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</p:spTree>
    <p:extLst>
      <p:ext uri="{BB962C8B-B14F-4D97-AF65-F5344CB8AC3E}">
        <p14:creationId xmlns:p14="http://schemas.microsoft.com/office/powerpoint/2010/main" val="320927036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595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98825" y="3471705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98825" y="2963286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93999" y="2955234"/>
            <a:ext cx="570669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7222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_Bericht des Präsidi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36272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507" y="3454287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03507" y="2945868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7423" y="2955234"/>
            <a:ext cx="2452595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4.1.A</a:t>
            </a:r>
          </a:p>
        </p:txBody>
      </p:sp>
    </p:spTree>
    <p:extLst>
      <p:ext uri="{BB962C8B-B14F-4D97-AF65-F5344CB8AC3E}">
        <p14:creationId xmlns:p14="http://schemas.microsoft.com/office/powerpoint/2010/main" val="37426311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4357" y="2676999"/>
            <a:ext cx="3154710" cy="1504001"/>
          </a:xfrm>
        </p:spPr>
        <p:txBody>
          <a:bodyPr wrap="none" lIns="0" rIns="0" bIns="0" anchor="ctr" anchorCtr="0"/>
          <a:lstStyle>
            <a:lvl1pPr algn="ctr">
              <a:defRPr sz="54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Wichtiges</a:t>
            </a:r>
          </a:p>
          <a:p>
            <a:pPr lvl="0"/>
            <a:r>
              <a:rPr lang="de-DE" dirty="0"/>
              <a:t>Statement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A3AE1CE-670E-D749-B04D-565646000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77" y="3086730"/>
            <a:ext cx="737381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„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06D349-E540-1F53-86E9-91AF59D2D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088" y="2355761"/>
            <a:ext cx="737382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2839237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 - Fachgrupp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19" y="2997086"/>
            <a:ext cx="2500685" cy="863826"/>
          </a:xfrm>
        </p:spPr>
        <p:txBody>
          <a:bodyPr wrap="none" lIns="0" rIns="0" bIns="0" anchor="ctr" anchorCtr="0"/>
          <a:lstStyle>
            <a:lvl1pPr algn="ctr"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Fachgruppe FR</a:t>
            </a:r>
          </a:p>
          <a:p>
            <a:pPr lvl="0"/>
            <a:r>
              <a:rPr lang="de-DE" dirty="0"/>
              <a:t>Fachgruppe DE</a:t>
            </a:r>
          </a:p>
        </p:txBody>
      </p:sp>
    </p:spTree>
    <p:extLst>
      <p:ext uri="{BB962C8B-B14F-4D97-AF65-F5344CB8AC3E}">
        <p14:creationId xmlns:p14="http://schemas.microsoft.com/office/powerpoint/2010/main" val="257385935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5A2F20-6F2B-545D-DE30-2FD920F0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702424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19575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5419575" cy="297517"/>
          </a:xfrm>
        </p:spPr>
        <p:txBody>
          <a:bodyPr/>
          <a:lstStyle>
            <a:lvl1pPr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6308787" y="2177919"/>
            <a:ext cx="5419577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08786" y="1704085"/>
            <a:ext cx="5419577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9003490-3D54-8A1E-A9C8-08B586560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E74731-88B8-0955-1348-2AEF8F2FB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DD7D8EF-EC00-C04B-5458-6A0A7043AC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705054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dr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261794" y="2177222"/>
            <a:ext cx="3668414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261793" y="1703388"/>
            <a:ext cx="3668414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204400E8-B4C7-AC07-AE53-3CEB0F7DDB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9947" y="2177223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B4CFED57-AA98-F401-D829-ACE0D4CCD0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9947" y="1702691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Englischer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EFDD885-2440-2255-2D8A-07A53E04E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7BA8E2F-F3C9-228F-4323-4C679DA41F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6DCF47-7222-C3A9-6595-778B31ABED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158536034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4F78DCD-2C51-079C-FB36-9E17378A6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D1175C5-9AF9-6723-3DFB-9C50DC1B53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C6BFE8-DE7D-0C9A-C719-F18149610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E7509B-BA77-4EC3-B713-07D815DB4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42148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5073312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abelle mit Beschriftung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Englisch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56C6170-35B1-ED7D-44C2-6E4EB2EB7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59978FB-0A60-2B62-3EA3-5DE31787B8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D09A35-F2E6-6EDE-93D4-85A91EDC6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0C9F9AD-0B51-A260-4DF0-4896116F47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5188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03909115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950987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189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86805233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080692" cy="40108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710687" y="1387058"/>
            <a:ext cx="34333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710687" y="3420375"/>
            <a:ext cx="3433313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5710687" y="1694157"/>
            <a:ext cx="3433313" cy="1633273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5710687" y="3735884"/>
            <a:ext cx="3433313" cy="166202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FA4CCFBB-05A1-42E8-B8EE-64331742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CC12358-AEE3-5D7D-4849-B417EAD79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C6B9401-5E9D-CFA7-0CFC-23EDE027E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D464D8-F8A5-FA0B-87F5-3D8A4106B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7865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18642097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813937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427407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649125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52FAF53-4221-B772-70B1-575FDBB2569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383547" y="1371672"/>
            <a:ext cx="2760453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046E590-F396-E714-B17F-04B9CFC1A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12978B4-2CF8-0898-7933-521C0E93F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7DEEA9-3342-DE51-AE43-BD0FEF14EB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4C1C784-159D-4F32-7F22-8EAB94449C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1110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F111929F-1748-EC9A-D5D5-E8BFEBA384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3706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63904161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chkant mit Logo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03E2AA2-4436-ADE5-F8DC-25A3B2AAD8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043180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E702F17-4552-BD51-49D5-B8781B4B7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0346" y="4254214"/>
            <a:ext cx="428418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2714FB4-5EB5-CD47-28FB-3E06C779EE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50345" y="4895009"/>
            <a:ext cx="4284187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83557DEE-09BF-9FD7-6BFE-68F70DFB67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1632669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A96ABF-E562-90DA-4F78-7BE4C70D3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C70F677-D99D-6D67-13A5-AEB9A0260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09E840-AED0-57A9-C59A-C091A1C18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86668A-E51B-FA72-2C0F-216BD3F3F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08461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4283D9-96E7-7C1F-F305-71D82E757E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4174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38994940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1"/>
            <a:ext cx="5557571" cy="401085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Titel Englisch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84574"/>
            <a:ext cx="5531357" cy="37332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478F31B9-4917-BFBE-B1A1-2877D764A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87DBE1F-B913-D9E0-D4C1-7FB03E8BA1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3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60763552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vertikal mit Text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DBD23A6-3E86-CF9B-0E57-C331DFE6214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4025" y="378384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87979-E160-9CC5-C4D3-4F9C629C1A3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4025" y="138747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Titel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98829" y="3783845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69574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6198628" y="4104767"/>
            <a:ext cx="5525400" cy="264688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149C953B-DDA1-BE4B-FC90-4C93BEA0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5DAD24-EEC1-3524-C8E2-57FFFCD1A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BB5B327-932D-686F-B4CB-588BCFAF2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35A6A4E-4DF6-DFD1-4379-0C9F2A8991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1569" y="342900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965CAAC-0D1C-1A37-089C-16D82EC035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1569" y="581785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79361023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rizontal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26FB6F9-ED85-6B76-4772-0298E28542B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74780" y="1384299"/>
            <a:ext cx="5542669" cy="25921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41C44B-CBF0-3FB1-1D88-6B99D3C09C3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7200" y="1384375"/>
            <a:ext cx="5557838" cy="259240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7433" y="4153362"/>
            <a:ext cx="5559790" cy="2969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63629" y="4137247"/>
            <a:ext cx="5560059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465760"/>
            <a:ext cx="5560061" cy="149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6163629" y="4465759"/>
            <a:ext cx="5560060" cy="1491363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72A25803-C4EB-3784-1A2C-6E83BF82F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E58B8A-BFF7-F77F-C88E-431DF1950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6E3700B-0B2B-C8BD-1418-4E55B7D488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876194C-6D49-C306-A1B8-6D833663B1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4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1554ED0-7442-65E8-1211-1B31A4C915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87155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4012537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vier BIlder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460938" y="1247196"/>
            <a:ext cx="2776213" cy="2397704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19"/>
          <p:cNvSpPr>
            <a:spLocks noGrp="1"/>
          </p:cNvSpPr>
          <p:nvPr>
            <p:ph type="pic" sz="quarter" idx="24"/>
          </p:nvPr>
        </p:nvSpPr>
        <p:spPr>
          <a:xfrm>
            <a:off x="3277066" y="3658516"/>
            <a:ext cx="2793701" cy="2412712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19"/>
          <p:cNvSpPr>
            <a:spLocks noGrp="1"/>
          </p:cNvSpPr>
          <p:nvPr>
            <p:ph type="pic" sz="quarter" idx="25"/>
          </p:nvPr>
        </p:nvSpPr>
        <p:spPr>
          <a:xfrm>
            <a:off x="6103867" y="1234716"/>
            <a:ext cx="2783125" cy="2397963"/>
          </a:xfrm>
        </p:spPr>
        <p:txBody>
          <a:bodyPr/>
          <a:lstStyle/>
          <a:p>
            <a:endParaRPr lang="de-DE"/>
          </a:p>
        </p:txBody>
      </p:sp>
      <p:sp>
        <p:nvSpPr>
          <p:cNvPr id="23" name="Bildplatzhalter 19"/>
          <p:cNvSpPr>
            <a:spLocks noGrp="1"/>
          </p:cNvSpPr>
          <p:nvPr>
            <p:ph type="pic" sz="quarter" idx="26"/>
          </p:nvPr>
        </p:nvSpPr>
        <p:spPr>
          <a:xfrm>
            <a:off x="8900823" y="3658515"/>
            <a:ext cx="2816225" cy="2397849"/>
          </a:xfrm>
        </p:spPr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7" hasCustomPrompt="1"/>
          </p:nvPr>
        </p:nvSpPr>
        <p:spPr>
          <a:xfrm>
            <a:off x="3421626" y="1238250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3432229" y="230454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4" name="Textplatzhalter 24"/>
          <p:cNvSpPr>
            <a:spLocks noGrp="1"/>
          </p:cNvSpPr>
          <p:nvPr>
            <p:ph type="body" sz="quarter" idx="36" hasCustomPrompt="1"/>
          </p:nvPr>
        </p:nvSpPr>
        <p:spPr>
          <a:xfrm>
            <a:off x="9027977" y="1247704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5" name="Textplatzhalter 24"/>
          <p:cNvSpPr>
            <a:spLocks noGrp="1"/>
          </p:cNvSpPr>
          <p:nvPr>
            <p:ph type="body" sz="quarter" idx="37" hasCustomPrompt="1"/>
          </p:nvPr>
        </p:nvSpPr>
        <p:spPr>
          <a:xfrm>
            <a:off x="9038580" y="231399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37" name="Textplatzhalter 24"/>
          <p:cNvSpPr>
            <a:spLocks noGrp="1"/>
          </p:cNvSpPr>
          <p:nvPr>
            <p:ph type="body" sz="quarter" idx="39" hasCustomPrompt="1"/>
          </p:nvPr>
        </p:nvSpPr>
        <p:spPr>
          <a:xfrm>
            <a:off x="623267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8" name="Textplatzhalter 24"/>
          <p:cNvSpPr>
            <a:spLocks noGrp="1"/>
          </p:cNvSpPr>
          <p:nvPr>
            <p:ph type="body" sz="quarter" idx="40" hasCustomPrompt="1"/>
          </p:nvPr>
        </p:nvSpPr>
        <p:spPr>
          <a:xfrm>
            <a:off x="623267" y="472798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0" name="Textplatzhalter 24"/>
          <p:cNvSpPr>
            <a:spLocks noGrp="1"/>
          </p:cNvSpPr>
          <p:nvPr>
            <p:ph type="body" sz="quarter" idx="42" hasCustomPrompt="1"/>
          </p:nvPr>
        </p:nvSpPr>
        <p:spPr>
          <a:xfrm>
            <a:off x="6222355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41" name="Textplatzhalter 24"/>
          <p:cNvSpPr>
            <a:spLocks noGrp="1"/>
          </p:cNvSpPr>
          <p:nvPr>
            <p:ph type="body" sz="quarter" idx="43" hasCustomPrompt="1"/>
          </p:nvPr>
        </p:nvSpPr>
        <p:spPr>
          <a:xfrm>
            <a:off x="6227261" y="472592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EC292-8D85-BF85-AD46-D34654FE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793DAB9-340C-6BDC-25A9-8BBE9F051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6BE6949-0480-97E0-B133-157D957C8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D11D38-D8F7-F4BC-461A-7376E2AA9E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006857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2A0A34D-BA6B-B606-7069-50D75492DD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56698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53DBBEC1-8876-F747-709A-113104F8DB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40473" y="580654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B160EC7-FC30-E708-59B7-2F2A9711A54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486754" y="579167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9192860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eine Tabell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3EC9F7-9E0B-AE32-D12C-0CAA606F302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174" y="1188990"/>
            <a:ext cx="11249115" cy="4427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7FE3FE-5264-5A5F-62D9-B89EAAF2D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A66A72B-13CA-2328-6D01-E64D1F37F7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DBAECC-EF5A-1505-F354-FBF7FC91E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FF5195A-52F3-DA7B-59D3-1627A7221D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9924" y="5330403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56711784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Diagramm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B7C6B5-DA7B-239D-D510-32D7E45DBDF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59523" y="1212850"/>
            <a:ext cx="5488839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3900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3900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0A49F65C-EED4-AA72-D5F6-19A1B5CAA5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9776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469D50A-2B0A-417D-67F2-71F30BA853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9776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2431A0C-7297-C8B9-44DE-1773580DC57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4537" y="1212735"/>
            <a:ext cx="5494338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C115192-34C0-D9C9-C742-4E9BC248A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2658E6-9736-9BB5-061C-8DEAA00AE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33943B1-D189-8DA4-5DC9-A67F939CD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1BF7695-A593-792E-B9EF-20F989D20A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7170" y="535177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24DA46D-9ACC-FFA3-5F3D-4E9B80DF99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08581" y="53635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8755270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9919" y="3207661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buNone/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307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941893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fertig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-262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uppierung 10">
            <a:extLst>
              <a:ext uri="{FF2B5EF4-FFF2-40B4-BE49-F238E27FC236}">
                <a16:creationId xmlns:a16="http://schemas.microsoft.com/office/drawing/2014/main" id="{F0CE4234-3B2A-C325-853F-7E5CA00972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3" name="Bild 8">
              <a:extLst>
                <a:ext uri="{FF2B5EF4-FFF2-40B4-BE49-F238E27FC236}">
                  <a16:creationId xmlns:a16="http://schemas.microsoft.com/office/drawing/2014/main" id="{2D172FB8-FE7B-6A76-C14A-549AA69DF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6" name="Bild 9">
              <a:extLst>
                <a:ext uri="{FF2B5EF4-FFF2-40B4-BE49-F238E27FC236}">
                  <a16:creationId xmlns:a16="http://schemas.microsoft.com/office/drawing/2014/main" id="{73C73FF1-4A31-BDEC-C0E1-9D0372A19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0A61CE2-8134-C8F0-D1A0-F30F1247B136}"/>
              </a:ext>
            </a:extLst>
          </p:cNvPr>
          <p:cNvSpPr txBox="1"/>
          <p:nvPr userDrawn="1"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0" dirty="0">
                <a:solidFill>
                  <a:schemeClr val="bg1"/>
                </a:solidFill>
              </a:rPr>
              <a:t>Merci de </a:t>
            </a:r>
            <a:r>
              <a:rPr lang="de-DE" sz="2400" i="0" dirty="0" err="1">
                <a:solidFill>
                  <a:schemeClr val="bg1"/>
                </a:solidFill>
              </a:rPr>
              <a:t>votre</a:t>
            </a:r>
            <a:r>
              <a:rPr lang="de-DE" sz="2400" i="0" dirty="0">
                <a:solidFill>
                  <a:schemeClr val="bg1"/>
                </a:solidFill>
              </a:rPr>
              <a:t> </a:t>
            </a:r>
            <a:r>
              <a:rPr lang="de-DE" sz="2400" i="0" dirty="0" err="1">
                <a:solidFill>
                  <a:schemeClr val="bg1"/>
                </a:solidFill>
              </a:rPr>
              <a:t>attention</a:t>
            </a:r>
            <a:r>
              <a:rPr lang="de-DE" sz="2400" i="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9" name="Bild 6">
            <a:extLst>
              <a:ext uri="{FF2B5EF4-FFF2-40B4-BE49-F238E27FC236}">
                <a16:creationId xmlns:a16="http://schemas.microsoft.com/office/drawing/2014/main" id="{D867F399-8F65-B237-2664-99E6032509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10" name="Bild 7" descr="qr-code.png">
            <a:extLst>
              <a:ext uri="{FF2B5EF4-FFF2-40B4-BE49-F238E27FC236}">
                <a16:creationId xmlns:a16="http://schemas.microsoft.com/office/drawing/2014/main" id="{BD7C3629-3698-CDFC-E8C3-498346EE36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D80EAA4-DEB9-1F42-B427-A29C2E464718}"/>
              </a:ext>
            </a:extLst>
          </p:cNvPr>
          <p:cNvSpPr txBox="1"/>
          <p:nvPr userDrawn="1"/>
        </p:nvSpPr>
        <p:spPr>
          <a:xfrm>
            <a:off x="656463" y="5296140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B31D312-F45B-94FA-26EF-B4794F5881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C79D0FD-3022-83B6-54F7-BD74604C9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08"/>
          <a:stretch/>
        </p:blipFill>
        <p:spPr>
          <a:xfrm>
            <a:off x="6398406" y="5957310"/>
            <a:ext cx="177894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9393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EE0E4F6-DBCA-4263-99F6-8EEDE15318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0080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5576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457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556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856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w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6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7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  <p:sldLayoutId id="2147483701" r:id="rId3"/>
    <p:sldLayoutId id="2147483702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72257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73820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7" y="1406769"/>
            <a:ext cx="11252751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7" y="324329"/>
            <a:ext cx="8619760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46" y="-68888"/>
            <a:ext cx="2935876" cy="145228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49C4D7-4A0F-5AB3-59E7-3B6D836FF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p:transition spd="slow">
    <p:push dir="u"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0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636F0FBD-6066-65F0-C7B6-510E3F157B2B}"/>
              </a:ext>
            </a:extLst>
          </p:cNvPr>
          <p:cNvSpPr/>
          <p:nvPr/>
        </p:nvSpPr>
        <p:spPr>
          <a:xfrm>
            <a:off x="1767960" y="4950360"/>
            <a:ext cx="9812520" cy="6076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0" anchor="ctr">
            <a:spAutoFit/>
          </a:bodyPr>
          <a:lstStyle/>
          <a:p>
            <a:pPr algn="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69A6FFE1-C3D9-FAD6-22C9-B1E61BCFC152}"/>
              </a:ext>
            </a:extLst>
          </p:cNvPr>
          <p:cNvSpPr/>
          <p:nvPr/>
        </p:nvSpPr>
        <p:spPr>
          <a:xfrm>
            <a:off x="6426360" y="5625720"/>
            <a:ext cx="5160240" cy="255960"/>
          </a:xfrm>
          <a:prstGeom prst="rect">
            <a:avLst/>
          </a:prstGeom>
          <a:solidFill>
            <a:srgbClr val="81725E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586C0-2032-DE2C-6856-186123AD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846" y="2552458"/>
            <a:ext cx="5255846" cy="1753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Warum deutsch-französisch studieren?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uppieren 13"/>
          <p:cNvGrpSpPr/>
          <p:nvPr/>
        </p:nvGrpSpPr>
        <p:grpSpPr>
          <a:xfrm>
            <a:off x="459360" y="2287440"/>
            <a:ext cx="3603600" cy="4066920"/>
            <a:chOff x="459360" y="2287440"/>
            <a:chExt cx="3603600" cy="4066920"/>
          </a:xfrm>
        </p:grpSpPr>
        <p:pic>
          <p:nvPicPr>
            <p:cNvPr id="169" name="Grafik 12"/>
            <p:cNvPicPr/>
            <p:nvPr/>
          </p:nvPicPr>
          <p:blipFill>
            <a:blip r:embed="rId2"/>
            <a:stretch/>
          </p:blipFill>
          <p:spPr>
            <a:xfrm flipH="1">
              <a:off x="60732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45936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/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laceHolder 1">
            <a:extLst>
              <a:ext uri="{FF2B5EF4-FFF2-40B4-BE49-F238E27FC236}">
                <a16:creationId xmlns:a16="http://schemas.microsoft.com/office/drawing/2014/main" id="{5EF59468-1A86-4110-8583-9290C213445A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Eure Vorteile auf einen Blick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9555B2E1-4467-38BE-9A2C-FB78CC5CEF35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6"/>
          <p:cNvSpPr/>
          <p:nvPr/>
        </p:nvSpPr>
        <p:spPr>
          <a:xfrm>
            <a:off x="1538640" y="1474920"/>
            <a:ext cx="8037000" cy="45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263525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  Interkulturelle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Workshops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ideale</a:t>
            </a: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Vorbereitung auf die Arbeitssuche auf dem internationalen Arbeitsmarkt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Exzellenz- und Dissertationspreise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Auszeichnung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von Absolvent*innen, die fachliche und interkulturelle Exzellenz bewiesen haben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Wirtschaftskontakte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Kooperationen mit diversen Wirtschaftsakteuren, gemeinsame Veranstaltungen, Finanzierung von Stipendien, Weiterleitung relevanter Stellenangebote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-2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Alumni-Netzwerke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finanzielle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und inhaltliche Förderung von Alumni-Vereinen, breites Netzwerk fächerübergreifender Kontakte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160" cy="4616640"/>
            <a:chOff x="487440" y="1474920"/>
            <a:chExt cx="821160" cy="4616640"/>
          </a:xfrm>
        </p:grpSpPr>
        <p:pic>
          <p:nvPicPr>
            <p:cNvPr id="175" name="Grafik 12"/>
            <p:cNvPicPr/>
            <p:nvPr/>
          </p:nvPicPr>
          <p:blipFill>
            <a:blip r:embed="rId2"/>
            <a:stretch/>
          </p:blipFill>
          <p:spPr>
            <a:xfrm>
              <a:off x="487440" y="1474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/>
            <p:cNvPicPr/>
            <p:nvPr/>
          </p:nvPicPr>
          <p:blipFill>
            <a:blip r:embed="rId3"/>
            <a:stretch/>
          </p:blipFill>
          <p:spPr>
            <a:xfrm>
              <a:off x="487440" y="2689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/>
            <p:cNvPicPr/>
            <p:nvPr/>
          </p:nvPicPr>
          <p:blipFill>
            <a:blip r:embed="rId4"/>
            <a:stretch/>
          </p:blipFill>
          <p:spPr>
            <a:xfrm>
              <a:off x="502560" y="400788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/>
            <p:cNvPicPr/>
            <p:nvPr/>
          </p:nvPicPr>
          <p:blipFill>
            <a:blip r:embed="rId5"/>
            <a:stretch/>
          </p:blipFill>
          <p:spPr>
            <a:xfrm>
              <a:off x="502560" y="5383080"/>
              <a:ext cx="806040" cy="708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" name="PlaceHolder 1">
            <a:extLst>
              <a:ext uri="{FF2B5EF4-FFF2-40B4-BE49-F238E27FC236}">
                <a16:creationId xmlns:a16="http://schemas.microsoft.com/office/drawing/2014/main" id="{C1A35A5A-DCD4-AC9C-F899-2229F04F86CB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 Zusatzangebote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F7185CB8-298B-9902-35C9-0ADF8F41C27E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5652-FAB1-8CF6-2986-FACED256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F6DC3F6-5A31-634F-0B64-EAAAAB29E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924"/>
          <a:stretch>
            <a:fillRect/>
          </a:stretch>
        </p:blipFill>
        <p:spPr>
          <a:xfrm>
            <a:off x="5467528" y="1426216"/>
            <a:ext cx="6265112" cy="4697353"/>
          </a:xfrm>
          <a:prstGeom prst="rect">
            <a:avLst/>
          </a:prstGeom>
        </p:spPr>
      </p:pic>
      <p:sp>
        <p:nvSpPr>
          <p:cNvPr id="180" name="TextBox 7">
            <a:extLst>
              <a:ext uri="{FF2B5EF4-FFF2-40B4-BE49-F238E27FC236}">
                <a16:creationId xmlns:a16="http://schemas.microsoft.com/office/drawing/2014/main" id="{CC0D0C2D-CB64-E420-64DE-AF05E7EECE63}"/>
              </a:ext>
            </a:extLst>
          </p:cNvPr>
          <p:cNvSpPr/>
          <p:nvPr/>
        </p:nvSpPr>
        <p:spPr>
          <a:xfrm>
            <a:off x="459360" y="2015693"/>
            <a:ext cx="4306950" cy="4107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Ausgezeichnetes Fachwissen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Sprachkompetenz allgemein &amp; spezifisch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Auslandserfahrung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Zugang zum Arbeitsmarkt dank Praktika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Flexibilität &amp; Mobilität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Engagement &amp; Belastbarkeit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Interkulturelle Kompetenz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Teamfähigkeit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Kurz gesagt: eine unvergleichliche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Persönlichkeitsentwicklung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1" name="TextBox 8">
            <a:extLst>
              <a:ext uri="{FF2B5EF4-FFF2-40B4-BE49-F238E27FC236}">
                <a16:creationId xmlns:a16="http://schemas.microsoft.com/office/drawing/2014/main" id="{F7BEE8DD-E15F-EB43-A468-47CF4765E029}"/>
              </a:ext>
            </a:extLst>
          </p:cNvPr>
          <p:cNvSpPr/>
          <p:nvPr/>
        </p:nvSpPr>
        <p:spPr>
          <a:xfrm>
            <a:off x="459360" y="1426216"/>
            <a:ext cx="4558410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Kompetenzerwerb weit über das Studium hinaus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D57CC8D0-FF3E-9224-C469-1C6C28669D8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Arial" pitchFamily="34" charset="0"/>
              </a:rPr>
              <a:t>Weg frei für Eure Entfaltung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93BA3E62-28EA-5551-E529-3680FF99BFA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81725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B55D886E-0F56-E089-15AE-4D6E106B6DC1}"/>
              </a:ext>
            </a:extLst>
          </p:cNvPr>
          <p:cNvSpPr txBox="1">
            <a:spLocks/>
          </p:cNvSpPr>
          <p:nvPr/>
        </p:nvSpPr>
        <p:spPr>
          <a:xfrm>
            <a:off x="10751178" y="5825374"/>
            <a:ext cx="959462" cy="212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1000"/>
              </a:spcBef>
              <a:buClrTx/>
              <a:buSzPct val="85000"/>
              <a:buFont typeface="Arial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ClrTx/>
              <a:buSzPct val="85000"/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65000"/>
              <a:buFont typeface="Wingdings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0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800">
                <a:solidFill>
                  <a:schemeClr val="bg1"/>
                </a:solidFill>
              </a:rPr>
              <a:t>© Oliver Dietze</a:t>
            </a:r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754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39680" cy="22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Euer Studium bei der DFH: Ein Plus auf dem internationalen Arbeitsmarkt!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24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durch die DFH zertifizierter europäischer Bildungsweg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Eine perfekte Ausbildung, um auf einem internationalen Arbeitsmarkt erfolgreich zu sein und Euch zu entfalten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europäisches und internationales Netzwerk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Angebot von interkulturellen Workshops, um Eure internationalen Bewerbungen zu unterstützen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23D4DA7B-D986-DB64-E361-B420DAA83A63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Euer Karrieresprungbrett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07113FC-9145-9F14-F0C8-897885D05CC2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9350375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3B17326B-0D11-25F2-BF95-81235D124F74}"/>
              </a:ext>
            </a:extLst>
          </p:cNvPr>
          <p:cNvSpPr txBox="1">
            <a:spLocks/>
          </p:cNvSpPr>
          <p:nvPr/>
        </p:nvSpPr>
        <p:spPr>
          <a:xfrm>
            <a:off x="217830" y="2082969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4000" spc="-1" dirty="0">
                <a:solidFill>
                  <a:schemeClr val="bg1"/>
                </a:solidFill>
                <a:latin typeface="Arial"/>
                <a:ea typeface="Arial Unicode MS"/>
              </a:rPr>
              <a:t>Wie bewerbe ich mich?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4">
            <a:extLst>
              <a:ext uri="{FF2B5EF4-FFF2-40B4-BE49-F238E27FC236}">
                <a16:creationId xmlns:a16="http://schemas.microsoft.com/office/drawing/2014/main" id="{92AB13CB-67BF-317B-5254-CCBB03017995}"/>
              </a:ext>
            </a:extLst>
          </p:cNvPr>
          <p:cNvSpPr txBox="1">
            <a:spLocks/>
          </p:cNvSpPr>
          <p:nvPr/>
        </p:nvSpPr>
        <p:spPr>
          <a:xfrm>
            <a:off x="217830" y="3115079"/>
            <a:ext cx="5458680" cy="178138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Ansprechpartner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 an unseren Partnerinstitutionen.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BC0CE585-2490-8728-E960-FBB2027C1310}"/>
              </a:ext>
            </a:extLst>
          </p:cNvPr>
          <p:cNvSpPr txBox="1">
            <a:spLocks/>
          </p:cNvSpPr>
          <p:nvPr/>
        </p:nvSpPr>
        <p:spPr>
          <a:xfrm>
            <a:off x="728435" y="3060036"/>
            <a:ext cx="4144940" cy="737928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Handys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raus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C9B46E-49D5-E944-8521-350376CC87CD}"/>
              </a:ext>
            </a:extLst>
          </p:cNvPr>
          <p:cNvSpPr txBox="1"/>
          <p:nvPr/>
        </p:nvSpPr>
        <p:spPr>
          <a:xfrm>
            <a:off x="656463" y="4934698"/>
            <a:ext cx="508328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013" y="3911600"/>
            <a:ext cx="4848225" cy="2046288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01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CFD795-EC29-E0E0-27A8-A017021672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129" y="2109982"/>
            <a:ext cx="5356508" cy="2638035"/>
          </a:xfrm>
        </p:spPr>
        <p:txBody>
          <a:bodyPr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pc="-1" dirty="0">
                <a:solidFill>
                  <a:schemeClr val="lt1"/>
                </a:solidFill>
              </a:rPr>
              <a:t>Die Deutsch-Französische Hochschule (DFH) – mehr als nur eine Hochschule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32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Die DFH ist eine internationale Organisation wie keine Andere.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24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1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Gründung 1997 </a:t>
            </a: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durch die Regierungen Deutschlands </a:t>
            </a:r>
            <a:b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und Frankreichs 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Finanzierung zu gleichen Teilen durch beide Partnerländer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</a:t>
            </a:r>
            <a:r>
              <a:rPr kumimoji="0" lang="de-DE" sz="2000" b="1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Netzwerk aus 210 Hochschulen in 135 Städten </a:t>
            </a: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 Deutschland, Frankreich, ganz Europa und darüber hinaus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CE1B590B-22FC-26FA-2BE4-467ACC0AB119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Die DFH auf einem Blick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3D3A0B51-E25E-DF46-4BD0-4F241001F7B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uppieren 2"/>
          <p:cNvGrpSpPr/>
          <p:nvPr/>
        </p:nvGrpSpPr>
        <p:grpSpPr>
          <a:xfrm>
            <a:off x="446114" y="1487880"/>
            <a:ext cx="11014486" cy="4226344"/>
            <a:chOff x="446114" y="1487880"/>
            <a:chExt cx="11014486" cy="4226344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746B6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deutsche, französische sowie internationale Hochschuleinrichtungen</a:t>
              </a:r>
              <a:endPara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746B6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integrierte Studiengänge in über 20 Fachbereichen</a:t>
              </a:r>
              <a:endPara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746B6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aktuell eingeschriebene Studierende</a:t>
              </a:r>
              <a:endPara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746B6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Absolvent*innen seit unserer Gründung</a:t>
              </a:r>
              <a:endPara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746B6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bi- und trinational Promovierte</a:t>
              </a:r>
              <a:endPara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34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210</a:t>
              </a:r>
              <a:endParaRPr kumimoji="0" lang="de-DE" sz="4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0945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183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5.793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29.846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603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4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E3607F52-D5E4-70D0-EC33-F520178DAFB4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 Kennzahlen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936C6B4F-C641-60C2-E122-0061AF0BD9A4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888110"/>
            <a:ext cx="5347785" cy="3583988"/>
          </a:xfrm>
        </p:spPr>
        <p:txBody>
          <a:bodyPr>
            <a:noAutofit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Stärkung der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Zusammenarbeit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zwischen Deutschland und Frankreich in den Bereichen Hochschule &amp; Forschung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Initiierung, Evaluierung und finanzielle Förderung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von deutsch-französischen Studiengängen und Doktorandenprogrammen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Förderung der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Mobilität und internationaler Karrierechancen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für Studierende und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Junge Wissenschaftler*innen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1A08B1E0-43A7-8867-7C28-921E0329B16C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 Mission</a:t>
            </a:r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0AD4875B-6A49-7AAA-931A-1BBAA7EFD9EB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90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4AEFEA05-4BE5-5E51-8157-E21FB13ACB9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: Studienjahr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C09FB-876C-5810-3CF9-7C1ADA2C8E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3270" y="2829860"/>
            <a:ext cx="5255846" cy="1198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Unser Studienangebot…</a:t>
            </a:r>
            <a:endParaRPr lang="de-DE" spc="-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391294" y="2427212"/>
            <a:ext cx="6341182" cy="256693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Bachelor- und Masterniveau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integrierte Studiengänge (bi- und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trinational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) mit Doppelabschluss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Promotion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: Programme zur Förderung von Jungen Wissenschaftler*innen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(PhD-Tracks, Doktorandenkollegs,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Cotutelles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 de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thèse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, Wissenschaftliche Veranstaltungen)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C3FF4081-1B75-D45C-C68F-AB62CDC31BB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eine Riesenauswahl auf allen Ebenen</a:t>
            </a:r>
          </a:p>
        </p:txBody>
      </p:sp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86D49C80-5386-6B3C-AD2C-B28D70C9B725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465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760" cy="52491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7063C18A-9D46-88F2-F652-C47541C79FF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eine breite Auswahl an Disziplinen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DB885FA4-105C-683A-BED2-549D15C9C1F9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D2678-6AF4-4A4D-AEA5-A211C71F310A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746B6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ontents Slide Master">
  <a:themeElements>
    <a:clrScheme name="Benutzerdefiniert 1">
      <a:dk1>
        <a:sysClr val="windowText" lastClr="000000"/>
      </a:dk1>
      <a:lt1>
        <a:sysClr val="window" lastClr="FFFFFF"/>
      </a:lt1>
      <a:dk2>
        <a:srgbClr val="1F5C93"/>
      </a:dk2>
      <a:lt2>
        <a:srgbClr val="681E6E"/>
      </a:lt2>
      <a:accent1>
        <a:srgbClr val="07A0E1"/>
      </a:accent1>
      <a:accent2>
        <a:srgbClr val="746B61"/>
      </a:accent2>
      <a:accent3>
        <a:srgbClr val="EED428"/>
      </a:accent3>
      <a:accent4>
        <a:srgbClr val="5288BF"/>
      </a:accent4>
      <a:accent5>
        <a:srgbClr val="BDD467"/>
      </a:accent5>
      <a:accent6>
        <a:srgbClr val="93B840"/>
      </a:accent6>
      <a:hlink>
        <a:srgbClr val="07A0E1"/>
      </a:hlink>
      <a:folHlink>
        <a:srgbClr val="1F5C93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Fr_De_Neues_Template" id="{69845319-5ACB-416B-80DF-F0A3B6C0993F}" vid="{4A4E0E53-D451-4333-B14C-FBDB7E5973CD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519</Words>
  <Application>Microsoft Office PowerPoint</Application>
  <PresentationFormat>Breitbild</PresentationFormat>
  <Paragraphs>117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3_Contents Slide Master</vt:lpstr>
      <vt:lpstr>1_Contents Slide Master</vt:lpstr>
      <vt:lpstr>2_Contents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Kenbougoul Samb [DFH-UFA]</cp:lastModifiedBy>
  <cp:revision>97</cp:revision>
  <cp:lastPrinted>2023-05-02T09:48:39Z</cp:lastPrinted>
  <dcterms:created xsi:type="dcterms:W3CDTF">2023-09-15T06:22:59Z</dcterms:created>
  <dcterms:modified xsi:type="dcterms:W3CDTF">2026-07-01T08:46:06Z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