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6" r:id="rId9"/>
    <p:sldMasterId id="2147483670" r:id="rId10"/>
    <p:sldMasterId id="2147483676" r:id="rId11"/>
    <p:sldMasterId id="2147483678" r:id="rId12"/>
    <p:sldMasterId id="2147483682" r:id="rId13"/>
    <p:sldMasterId id="2147483684" r:id="rId14"/>
    <p:sldMasterId id="2147483686" r:id="rId15"/>
    <p:sldMasterId id="2147483688" r:id="rId16"/>
    <p:sldMasterId id="2147483693" r:id="rId17"/>
    <p:sldMasterId id="2147483695" r:id="rId18"/>
    <p:sldMasterId id="2147483700" r:id="rId19"/>
    <p:sldMasterId id="2147483707" r:id="rId20"/>
  </p:sldMasterIdLst>
  <p:notesMasterIdLst>
    <p:notesMasterId r:id="rId38"/>
  </p:notesMasterIdLst>
  <p:sldIdLst>
    <p:sldId id="1010" r:id="rId21"/>
    <p:sldId id="1014" r:id="rId22"/>
    <p:sldId id="1021" r:id="rId23"/>
    <p:sldId id="1022" r:id="rId24"/>
    <p:sldId id="1023" r:id="rId25"/>
    <p:sldId id="1005" r:id="rId26"/>
    <p:sldId id="1011" r:id="rId27"/>
    <p:sldId id="1024" r:id="rId28"/>
    <p:sldId id="1025" r:id="rId29"/>
    <p:sldId id="977" r:id="rId30"/>
    <p:sldId id="1026" r:id="rId31"/>
    <p:sldId id="1027" r:id="rId32"/>
    <p:sldId id="1028" r:id="rId33"/>
    <p:sldId id="1029" r:id="rId34"/>
    <p:sldId id="1018" r:id="rId35"/>
    <p:sldId id="1008" r:id="rId36"/>
    <p:sldId id="702" r:id="rId37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presProps" Target="presProps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  <a:endParaRPr lang="de-DE" sz="1600" noProof="0" dirty="0">
            <a:solidFill>
              <a:schemeClr val="accent1"/>
            </a:solidFill>
          </a:endParaRPr>
        </a:p>
        <a:p>
          <a:endParaRPr lang="fr-FR" sz="1600" noProof="0" dirty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</a:t>
          </a:r>
          <a:r>
            <a:rPr lang="fr-FR" sz="1600" b="0" dirty="0">
              <a:solidFill>
                <a:schemeClr val="accent1"/>
              </a:solidFill>
            </a:rPr>
            <a:t>et </a:t>
          </a:r>
          <a:r>
            <a:rPr lang="fr-FR" sz="1600" b="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noProof="0" dirty="0">
              <a:solidFill>
                <a:schemeClr val="accent1"/>
              </a:solidFill>
            </a:rPr>
            <a:t> </a:t>
          </a:r>
          <a:r>
            <a:rPr lang="fr-FR" sz="1600" b="0" noProof="0" dirty="0" err="1">
              <a:solidFill>
                <a:schemeClr val="accent1"/>
              </a:solidFill>
            </a:rPr>
            <a:t>personnel·les</a:t>
          </a:r>
          <a:r>
            <a:rPr lang="fr-FR" sz="1600" b="0" dirty="0">
              <a:solidFill>
                <a:schemeClr val="accent1"/>
              </a:solidFill>
            </a:rPr>
            <a:t> dans </a:t>
          </a:r>
          <a:r>
            <a:rPr lang="fr-FR" sz="1600" b="0" noProof="0" dirty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1371" y="-106993"/>
          <a:ext cx="2233819" cy="14432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>
              <a:solidFill>
                <a:schemeClr val="accent2"/>
              </a:solidFill>
            </a:rPr>
            <a:t> </a:t>
          </a:r>
        </a:p>
      </dsp:txBody>
      <dsp:txXfrm>
        <a:off x="3731823" y="-36541"/>
        <a:ext cx="2092915" cy="1302319"/>
      </dsp:txXfrm>
    </dsp:sp>
    <dsp:sp modelId="{D574633F-D9C1-4F28-B66A-255E9437A762}">
      <dsp:nvSpPr>
        <dsp:cNvPr id="0" name=""/>
        <dsp:cNvSpPr/>
      </dsp:nvSpPr>
      <dsp:spPr>
        <a:xfrm>
          <a:off x="2209014" y="576089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695471" y="336343"/>
              </a:moveTo>
              <a:arcTo wR="2455143" hR="2455143" stAng="18020662" swAng="148846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50950" y="1637205"/>
          <a:ext cx="3875363" cy="17906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>
            <a:solidFill>
              <a:schemeClr val="accent1"/>
            </a:solidFill>
          </a:endParaRPr>
        </a:p>
      </dsp:txBody>
      <dsp:txXfrm>
        <a:off x="5238360" y="1724615"/>
        <a:ext cx="3700543" cy="1615792"/>
      </dsp:txXfrm>
    </dsp:sp>
    <dsp:sp modelId="{150FDA99-C239-4A33-916D-26FBE3AF8FD2}">
      <dsp:nvSpPr>
        <dsp:cNvPr id="0" name=""/>
        <dsp:cNvSpPr/>
      </dsp:nvSpPr>
      <dsp:spPr>
        <a:xfrm>
          <a:off x="2224443" y="67463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891542" y="2757938"/>
              </a:moveTo>
              <a:arcTo wR="2455143" hR="2455143" stAng="425063" swAng="658812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3158" y="3895647"/>
          <a:ext cx="2459397" cy="15115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947" y="3969436"/>
        <a:ext cx="2311819" cy="1363995"/>
      </dsp:txXfrm>
    </dsp:sp>
    <dsp:sp modelId="{D424AD5B-B878-4801-B80B-D49D04BA3AC7}">
      <dsp:nvSpPr>
        <dsp:cNvPr id="0" name=""/>
        <dsp:cNvSpPr/>
      </dsp:nvSpPr>
      <dsp:spPr>
        <a:xfrm>
          <a:off x="2148337" y="60659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177015" y="4801763"/>
              </a:moveTo>
              <a:arcTo wR="2455143" hR="2455143" stAng="4374057" swAng="1126413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4868" y="3850030"/>
          <a:ext cx="3278704" cy="16784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</a:t>
          </a:r>
          <a:r>
            <a:rPr lang="fr-FR" sz="1600" b="0" kern="1200" dirty="0">
              <a:solidFill>
                <a:schemeClr val="accent1"/>
              </a:solidFill>
            </a:rPr>
            <a:t>et </a:t>
          </a:r>
          <a:r>
            <a:rPr lang="fr-FR" sz="1600" b="0" kern="120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kern="1200" noProof="0" dirty="0">
              <a:solidFill>
                <a:schemeClr val="accent1"/>
              </a:solidFill>
            </a:rPr>
            <a:t> </a:t>
          </a:r>
          <a:r>
            <a:rPr lang="fr-FR" sz="1600" b="0" kern="1200" noProof="0" dirty="0" err="1">
              <a:solidFill>
                <a:schemeClr val="accent1"/>
              </a:solidFill>
            </a:rPr>
            <a:t>personnel·les</a:t>
          </a:r>
          <a:r>
            <a:rPr lang="fr-FR" sz="1600" b="0" kern="1200" dirty="0">
              <a:solidFill>
                <a:schemeClr val="accent1"/>
              </a:solidFill>
            </a:rPr>
            <a:t> dans </a:t>
          </a:r>
          <a:r>
            <a:rPr lang="fr-FR" sz="1600" b="0" kern="1200" noProof="0" dirty="0">
              <a:solidFill>
                <a:schemeClr val="accent1"/>
              </a:solidFill>
            </a:rPr>
            <a:t>les deux pays</a:t>
          </a:r>
        </a:p>
      </dsp:txBody>
      <dsp:txXfrm>
        <a:off x="1326805" y="3931967"/>
        <a:ext cx="3114830" cy="1514619"/>
      </dsp:txXfrm>
    </dsp:sp>
    <dsp:sp modelId="{5AD4D56A-9BDD-496B-8391-7ECE530B6ED7}">
      <dsp:nvSpPr>
        <dsp:cNvPr id="0" name=""/>
        <dsp:cNvSpPr/>
      </dsp:nvSpPr>
      <dsp:spPr>
        <a:xfrm>
          <a:off x="2279566" y="64348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115150" y="3198220"/>
              </a:moveTo>
              <a:arcTo wR="2455143" hR="2455143" stAng="9742949" swAng="120564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05" y="1606845"/>
          <a:ext cx="2476614" cy="13769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>
            <a:solidFill>
              <a:schemeClr val="accent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noProof="0" dirty="0">
            <a:solidFill>
              <a:schemeClr val="accent1"/>
            </a:solidFill>
          </a:endParaRPr>
        </a:p>
      </dsp:txBody>
      <dsp:txXfrm>
        <a:off x="1230323" y="1674063"/>
        <a:ext cx="2342178" cy="1242526"/>
      </dsp:txXfrm>
    </dsp:sp>
    <dsp:sp modelId="{5F204080-90B0-4401-BA20-5CB230059800}">
      <dsp:nvSpPr>
        <dsp:cNvPr id="0" name=""/>
        <dsp:cNvSpPr/>
      </dsp:nvSpPr>
      <dsp:spPr>
        <a:xfrm>
          <a:off x="2261546" y="62548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98619" y="971990"/>
              </a:moveTo>
              <a:arcTo wR="2455143" hR="2455143" stAng="13029848" swAng="162627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A37F-5402-4A11-9E9D-A7B0A8E76676}" type="datetimeFigureOut">
              <a:rPr lang="de-DE" smtClean="0"/>
              <a:t>01.07.2026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43918-30B5-4BA4-B59A-6B9C1816F0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31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535A-D72B-5652-7A2D-E6922D60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FD0F5A-D8A2-1729-94AB-56B28A17D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A082E6-341F-22AA-A429-BA3B4D502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323C52-6CD0-D617-FB42-8F5950CE6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9AB5-34EC-444F-8ED9-B0BA67915C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8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3F4CA-43AE-41C7-81A4-642B5E0B71C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0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lie nu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F150F34-963C-6B47-B141-BA9CEFEB4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244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171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19A3C92F-8DBE-427E-8F11-99487F2AB9D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77A0D75-79BD-42EF-96A3-20B90664473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99351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6926719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D2FB942-BECC-4B71-8BD0-14D23188F292}" type="slidenum">
              <a:t>‹Nr.›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09618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46477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06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74324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2036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3B922CE-90A7-B230-5C9C-79099A6ECE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861" y="2643922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Votre </a:t>
            </a:r>
            <a:r>
              <a:rPr lang="fr-FR" sz="2000" b="1" spc="-1" dirty="0" err="1">
                <a:solidFill>
                  <a:schemeClr val="accent1"/>
                </a:solidFill>
                <a:latin typeface="+mn-lt"/>
                <a:ea typeface="+mn-ea"/>
              </a:rPr>
              <a:t>intervenant·e</a:t>
            </a: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 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Fonction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Université franco-allemande (UFA)</a:t>
            </a:r>
          </a:p>
          <a:p>
            <a:pPr lvl="1"/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8319"/>
            <a:ext cx="496018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1090437" y="1496374"/>
            <a:ext cx="2779314" cy="388188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4FAF2B-02B7-EA61-D78B-009057B9E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68" y="0"/>
            <a:ext cx="2935876" cy="1452282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000C8151-CF23-1246-CF9E-F14BF8D89F2A}"/>
              </a:ext>
            </a:extLst>
          </p:cNvPr>
          <p:cNvSpPr txBox="1">
            <a:spLocks/>
          </p:cNvSpPr>
          <p:nvPr userDrawn="1"/>
        </p:nvSpPr>
        <p:spPr>
          <a:xfrm>
            <a:off x="5664487" y="4251334"/>
            <a:ext cx="5941430" cy="1126929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de-DE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56A27A14-9A5A-3E91-AB03-15F1D3CE9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5860" y="4313640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b="1" spc="-1" dirty="0">
                <a:solidFill>
                  <a:schemeClr val="accent2"/>
                </a:solidFill>
                <a:latin typeface="+mn-lt"/>
                <a:ea typeface="+mn-ea"/>
              </a:rPr>
              <a:t>Ihr*e Referent*in: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Funktion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Deutsch-Französischen Hochschule (DFH)</a:t>
            </a:r>
          </a:p>
        </p:txBody>
      </p:sp>
    </p:spTree>
    <p:extLst>
      <p:ext uri="{BB962C8B-B14F-4D97-AF65-F5344CB8AC3E}">
        <p14:creationId xmlns:p14="http://schemas.microsoft.com/office/powerpoint/2010/main" val="165144175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9728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17654" y="3853963"/>
            <a:ext cx="8364742" cy="614390"/>
          </a:xfrm>
          <a:solidFill>
            <a:schemeClr val="accent1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09759" y="4539213"/>
            <a:ext cx="4672637" cy="257951"/>
          </a:xfrm>
          <a:solidFill>
            <a:schemeClr val="accent1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002657" y="5073037"/>
            <a:ext cx="7579743" cy="614390"/>
          </a:xfrm>
          <a:solidFill>
            <a:schemeClr val="accent2"/>
          </a:solidFill>
          <a:ln>
            <a:noFill/>
          </a:ln>
        </p:spPr>
        <p:txBody>
          <a:bodyPr wrap="square" lIns="72000" tIns="72000" rIns="72000" bIns="0" anchor="ctr" anchorCtr="0"/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970144" y="5758287"/>
            <a:ext cx="4612252" cy="257951"/>
          </a:xfrm>
          <a:solidFill>
            <a:schemeClr val="accent2"/>
          </a:solidFill>
          <a:ln>
            <a:noFill/>
          </a:ln>
        </p:spPr>
        <p:txBody>
          <a:bodyPr wrap="square" lIns="72000" tIns="36000" rIns="72000" bIns="0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87156319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5282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2352" y="3934540"/>
            <a:ext cx="5490047" cy="656590"/>
          </a:xfrm>
          <a:solidFill>
            <a:schemeClr val="bg1"/>
          </a:solidFill>
        </p:spPr>
        <p:txBody>
          <a:bodyPr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2352" y="4573421"/>
            <a:ext cx="5490048" cy="313932"/>
          </a:xfrm>
          <a:solidFill>
            <a:schemeClr val="bg1"/>
          </a:solidFill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99540" y="5146397"/>
            <a:ext cx="4482859" cy="656590"/>
          </a:xfrm>
          <a:solidFill>
            <a:schemeClr val="bg1"/>
          </a:solidFill>
        </p:spPr>
        <p:txBody>
          <a:bodyPr/>
          <a:lstStyle>
            <a:lvl1pPr algn="r"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099534" y="5770856"/>
            <a:ext cx="4482859" cy="313932"/>
          </a:xfrm>
          <a:solidFill>
            <a:schemeClr val="bg1"/>
          </a:solidFill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831594" y="914219"/>
            <a:ext cx="591101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520525" y="1955559"/>
            <a:ext cx="87528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weltoffen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819788" y="1626751"/>
            <a:ext cx="1063800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scientifique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6284" y="2450299"/>
            <a:ext cx="870514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excellent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21506" y="2133666"/>
            <a:ext cx="1040389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europäisch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02322" y="1605290"/>
            <a:ext cx="868816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innovativ</a:t>
            </a: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16050" y="2470144"/>
            <a:ext cx="867183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integriert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13249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8"/>
            <a:ext cx="10596880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51238466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8112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616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_Alumniclubs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  <p:pic>
        <p:nvPicPr>
          <p:cNvPr id="2" name="Bildplatzhalter 2" descr="alumni-club-logo.png">
            <a:extLst>
              <a:ext uri="{FF2B5EF4-FFF2-40B4-BE49-F238E27FC236}">
                <a16:creationId xmlns:a16="http://schemas.microsoft.com/office/drawing/2014/main" id="{46706D7B-80EB-0A68-07A1-ECA26F949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170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_2 Logos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AC4A407-9786-2609-8404-91FBBBEFF0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1322" y="1434144"/>
            <a:ext cx="2320925" cy="75723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787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393958148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9833" y="280220"/>
            <a:ext cx="709165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99833" y="664586"/>
            <a:ext cx="709165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E014432-624D-DE4D-304F-ACB3B54A3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912" y="1440316"/>
            <a:ext cx="935949" cy="913595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F02B82E-0A71-2972-66BB-2BC6E3FFC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911" y="2353911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B9EB34B8-5408-7333-000F-FAE6B2B607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910" y="3232463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064781FF-2DF9-29AF-AFCC-291800BDBB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09" y="4111016"/>
            <a:ext cx="935949" cy="878552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51EE07E1-056D-C160-3347-A060C56CF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908" y="4989567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DFF936C3-2095-7988-BEF7-D747D75F8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99833" y="1536220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F73E1529-3F52-9C66-F625-0815E7744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9833" y="1845356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7DEC0480-5BB3-8833-14F4-7720F40DF3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9833" y="2428429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E7553ED0-4C84-E040-8487-3B05D6F4AF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9833" y="2737565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A2FDA05A-F29B-96D1-AF7A-3607029DE5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99833" y="3320638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94F514E0-C88D-C166-84F8-EE84D5E382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99833" y="3629774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7ACBD7D8-01E2-9D3C-DB57-417A9A3B60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99833" y="4227661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F6B8E1C5-BFBE-050F-8F5A-C260BE4EBF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99833" y="4536797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A6A500A1-0052-D0E2-5FF3-6F97EA8854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99833" y="5116182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A4610233-D761-829A-AB23-C9647E08DF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99833" y="5425318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</p:spTree>
    <p:extLst>
      <p:ext uri="{BB962C8B-B14F-4D97-AF65-F5344CB8AC3E}">
        <p14:creationId xmlns:p14="http://schemas.microsoft.com/office/powerpoint/2010/main" val="32129118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98825" y="3471705"/>
            <a:ext cx="7397750" cy="4370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98825" y="2963286"/>
            <a:ext cx="7397750" cy="43704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93999" y="2955234"/>
            <a:ext cx="570669" cy="1031051"/>
          </a:xfrm>
        </p:spPr>
        <p:txBody>
          <a:bodyPr wrap="none" lIns="0" rIns="0" bIns="0" anchor="ctr" anchorCtr="0"/>
          <a:lstStyle>
            <a:lvl1pPr algn="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069100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_Bericht des Präsidi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36272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507" y="3454287"/>
            <a:ext cx="7397750" cy="4370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03507" y="2945868"/>
            <a:ext cx="7397750" cy="43704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7423" y="2955234"/>
            <a:ext cx="2452595" cy="1031051"/>
          </a:xfrm>
        </p:spPr>
        <p:txBody>
          <a:bodyPr wrap="none" lIns="0" rIns="0" bIns="0" anchor="ctr" anchorCtr="0"/>
          <a:lstStyle>
            <a:lvl1pPr algn="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4.1.A</a:t>
            </a:r>
          </a:p>
        </p:txBody>
      </p:sp>
    </p:spTree>
    <p:extLst>
      <p:ext uri="{BB962C8B-B14F-4D97-AF65-F5344CB8AC3E}">
        <p14:creationId xmlns:p14="http://schemas.microsoft.com/office/powerpoint/2010/main" val="373345009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819298" y="630518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570155EA-D72D-0992-260C-E7C98E0C4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4357" y="2676999"/>
            <a:ext cx="3154710" cy="1504001"/>
          </a:xfrm>
        </p:spPr>
        <p:txBody>
          <a:bodyPr wrap="none" lIns="0" rIns="0" bIns="0" anchor="ctr" anchorCtr="0"/>
          <a:lstStyle>
            <a:lvl1pPr algn="ctr">
              <a:defRPr sz="54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Wichtiges</a:t>
            </a:r>
          </a:p>
          <a:p>
            <a:pPr lvl="0"/>
            <a:r>
              <a:rPr lang="de-DE" dirty="0"/>
              <a:t>Statement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A3AE1CE-670E-D749-B04D-565646000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77" y="3086730"/>
            <a:ext cx="737381" cy="1461939"/>
          </a:xfrm>
        </p:spPr>
        <p:txBody>
          <a:bodyPr wrap="none" lIns="0" rIns="0" bIns="0" anchor="ctr" anchorCtr="0"/>
          <a:lstStyle>
            <a:lvl1pPr algn="ctr">
              <a:defRPr sz="115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„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06D349-E540-1F53-86E9-91AF59D2D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9088" y="2355761"/>
            <a:ext cx="737382" cy="1461939"/>
          </a:xfrm>
        </p:spPr>
        <p:txBody>
          <a:bodyPr wrap="none" lIns="0" rIns="0" bIns="0" anchor="ctr" anchorCtr="0"/>
          <a:lstStyle>
            <a:lvl1pPr algn="ctr">
              <a:defRPr sz="115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03098096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 - Fachgrupp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819298" y="630518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570155EA-D72D-0992-260C-E7C98E0C4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19" y="2997086"/>
            <a:ext cx="2500685" cy="863826"/>
          </a:xfrm>
        </p:spPr>
        <p:txBody>
          <a:bodyPr wrap="none" lIns="0" rIns="0" bIns="0" anchor="ctr" anchorCtr="0"/>
          <a:lstStyle>
            <a:lvl1pPr algn="ctr">
              <a:defRPr sz="2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Fachgruppe FR</a:t>
            </a:r>
          </a:p>
          <a:p>
            <a:pPr lvl="0"/>
            <a:r>
              <a:rPr lang="de-DE" dirty="0"/>
              <a:t>Fachgruppe DE</a:t>
            </a:r>
          </a:p>
        </p:txBody>
      </p:sp>
    </p:spTree>
    <p:extLst>
      <p:ext uri="{BB962C8B-B14F-4D97-AF65-F5344CB8AC3E}">
        <p14:creationId xmlns:p14="http://schemas.microsoft.com/office/powerpoint/2010/main" val="2154234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5A2F20-6F2B-545D-DE30-2FD920F0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7901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19575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3640" y="1703388"/>
            <a:ext cx="5419575" cy="297517"/>
          </a:xfrm>
        </p:spPr>
        <p:txBody>
          <a:bodyPr/>
          <a:lstStyle>
            <a:lvl1pPr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6308787" y="2177919"/>
            <a:ext cx="5419577" cy="3305833"/>
          </a:xfrm>
        </p:spPr>
        <p:txBody>
          <a:bodyPr/>
          <a:lstStyle>
            <a:lvl1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308786" y="1704085"/>
            <a:ext cx="5419577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9003490-3D54-8A1E-A9C8-08B586560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5E74731-88B8-0955-1348-2AEF8F2FB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DD7D8EF-EC00-C04B-5458-6A0A7043AC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227494491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dr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3668413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3640" y="1703388"/>
            <a:ext cx="366841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261794" y="2177222"/>
            <a:ext cx="3668414" cy="3305833"/>
          </a:xfrm>
        </p:spPr>
        <p:txBody>
          <a:bodyPr/>
          <a:lstStyle>
            <a:lvl1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261793" y="1703388"/>
            <a:ext cx="3668414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204400E8-B4C7-AC07-AE53-3CEB0F7DDB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9947" y="2177223"/>
            <a:ext cx="3668413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B4CFED57-AA98-F401-D829-ACE0D4CCD0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9947" y="1702691"/>
            <a:ext cx="3668413" cy="297517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Englischer Text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EFDD885-2440-2255-2D8A-07A53E04E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7BA8E2F-F3C9-228F-4323-4C679DA41F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6DCF47-7222-C3A9-6595-778B31ABED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194985802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11244262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4F78DCD-2C51-079C-FB36-9E17378A6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D1175C5-9AF9-6723-3DFB-9C50DC1B53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3C6BFE8-DE7D-0C9A-C719-F18149610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E7509B-BA77-4EC3-B713-07D815DB4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2756" y="5342148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69140651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abelle mit Beschriftung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11244262" cy="44243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Englisch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556C6170-35B1-ED7D-44C2-6E4EB2EB7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59978FB-0A60-2B62-3EA3-5DE31787B8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D09A35-F2E6-6EDE-93D4-85A91EDC6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0C9F9AD-0B51-A260-4DF0-4896116F47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2756" y="535188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82950597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53637319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0"/>
            <a:ext cx="5557571" cy="47967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04839" y="3915283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584E142-D2CD-F065-E561-2B4DE3AB4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78D7BD7-D936-A9E4-7353-D3C1B51FD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2D74B6A-5DD0-BD79-0FFD-BE42C7C40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115150C7-580E-221B-5CE0-9457523EFE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6796" y="1697421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4CC619A-500A-F3E5-A953-E76D9BF075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4978" y="4224439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266A644-13FE-E10D-CDC6-6569AF69B2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4743" y="590267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46226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mit Logos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5080692" cy="40108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710687" y="1387058"/>
            <a:ext cx="343331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710687" y="3420375"/>
            <a:ext cx="3433313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5710687" y="1694157"/>
            <a:ext cx="3433313" cy="1633273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5710687" y="3735884"/>
            <a:ext cx="3433313" cy="166202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DD1A5BA-36AA-1CCF-FBC4-F5CFEB0638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949023E2-8925-BD13-4AD6-516D8DA34C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28163" y="2478117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40959B1-6BDA-4024-74E3-515CD39EB3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28163" y="3575464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FA4CCFBB-05A1-42E8-B8EE-64331742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CC12358-AEE3-5D7D-4849-B417EAD79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C6B9401-5E9D-CFA7-0CFC-23EDE027E5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D464D8-F8A5-FA0B-87F5-3D8A4106B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7865" y="51248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54691049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mit Logos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5813937" cy="4017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427407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649125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Deutsch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DD1A5BA-36AA-1CCF-FBC4-F5CFEB0638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949023E2-8925-BD13-4AD6-516D8DA34C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28163" y="2478117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40959B1-6BDA-4024-74E3-515CD39EB3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28163" y="3575464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52FAF53-4221-B772-70B1-575FDBB2569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383547" y="1371672"/>
            <a:ext cx="2760453" cy="4017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0046E590-F396-E714-B17F-04B9CFC1A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12978B4-2CF8-0898-7933-521C0E93F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7DEEA9-3342-DE51-AE43-BD0FEF14EB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A4C1C784-159D-4F32-7F22-8EAB94449C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1110" y="5124874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F111929F-1748-EC9A-D5D5-E8BFEBA384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13706" y="5124874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83751302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hochkant mit Logo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03E2AA2-4436-ADE5-F8DC-25A3B2AAD8C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043180" y="1378711"/>
            <a:ext cx="3381288" cy="45907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3381288" cy="45907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E702F17-4552-BD51-49D5-B8781B4B7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0346" y="4254214"/>
            <a:ext cx="428418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Französisch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2714FB4-5EB5-CD47-28FB-3E06C779EE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50345" y="4895009"/>
            <a:ext cx="4284187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Deutsch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83557DEE-09BF-9FD7-6BFE-68F70DFB679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1632669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1A96ABF-E562-90DA-4F78-7BE4C70D3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C70F677-D99D-6D67-13A5-AEB9A0260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09E840-AED0-57A9-C59A-C091A1C18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86668A-E51B-FA72-2C0F-216BD3F3F1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08461" y="57047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4283D9-96E7-7C1F-F305-71D82E757E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4174" y="57047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36486216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F5AA0F9-DF99-47AA-A6F4-F583F79390D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Bulletpoints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1"/>
            <a:ext cx="5557571" cy="401085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Titel Englisch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84574"/>
            <a:ext cx="5531357" cy="37332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478F31B9-4917-BFBE-B1A1-2877D764A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87DBE1F-B913-D9E0-D4C1-7FB03E8BA1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4743" y="51248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01444657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vertikal mit Text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DBD23A6-3E86-CF9B-0E57-C331DFE6214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4025" y="3783845"/>
            <a:ext cx="5557838" cy="229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87979-E160-9CC5-C4D3-4F9C629C1A3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4025" y="1387475"/>
            <a:ext cx="5557838" cy="229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Französischer Titel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198829" y="3783845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Deutscher 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93375"/>
            <a:ext cx="5531357" cy="69574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6198628" y="4104767"/>
            <a:ext cx="5525400" cy="264688"/>
          </a:xfrm>
        </p:spPr>
        <p:txBody>
          <a:bodyPr/>
          <a:lstStyle>
            <a:lvl1pPr>
              <a:defRPr sz="1400" i="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149C953B-DDA1-BE4B-FC90-4C93BEA0D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5DAD24-EEC1-3524-C8E2-57FFFCD1A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BB5B327-932D-686F-B4CB-588BCFAF2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35A6A4E-4DF6-DFD1-4379-0C9F2A8991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1569" y="3429000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965CAAC-0D1C-1A37-089C-16D82EC035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1569" y="581785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18591575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horizontal mit Text zweisprachig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26FB6F9-ED85-6B76-4772-0298E28542B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174780" y="1384299"/>
            <a:ext cx="5542669" cy="25921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41C44B-CBF0-3FB1-1D88-6B99D3C09C3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7200" y="1384375"/>
            <a:ext cx="5557838" cy="259240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7433" y="4153362"/>
            <a:ext cx="5559790" cy="2969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163629" y="4137247"/>
            <a:ext cx="5560059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200" y="4465760"/>
            <a:ext cx="5560061" cy="14913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6163629" y="4465759"/>
            <a:ext cx="5560060" cy="1491363"/>
          </a:xfrm>
        </p:spPr>
        <p:txBody>
          <a:bodyPr/>
          <a:lstStyle>
            <a:lvl1pPr>
              <a:defRPr sz="1400" i="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72A25803-C4EB-3784-1A2C-6E83BF82F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E58B8A-BFF7-F77F-C88E-431DF1950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6E3700B-0B2B-C8BD-1418-4E55B7D488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876194C-6D49-C306-A1B8-6D833663B1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4744" y="371171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1554ED0-7442-65E8-1211-1B31A4C915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87155" y="371171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41041491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vier BIlder mit Text zweisprachig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460938" y="1247196"/>
            <a:ext cx="2776213" cy="2397704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19"/>
          <p:cNvSpPr>
            <a:spLocks noGrp="1"/>
          </p:cNvSpPr>
          <p:nvPr>
            <p:ph type="pic" sz="quarter" idx="24"/>
          </p:nvPr>
        </p:nvSpPr>
        <p:spPr>
          <a:xfrm>
            <a:off x="3277066" y="3658516"/>
            <a:ext cx="2793701" cy="2412712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Bildplatzhalter 19"/>
          <p:cNvSpPr>
            <a:spLocks noGrp="1"/>
          </p:cNvSpPr>
          <p:nvPr>
            <p:ph type="pic" sz="quarter" idx="25"/>
          </p:nvPr>
        </p:nvSpPr>
        <p:spPr>
          <a:xfrm>
            <a:off x="6103867" y="1234716"/>
            <a:ext cx="2783125" cy="2397963"/>
          </a:xfrm>
        </p:spPr>
        <p:txBody>
          <a:bodyPr/>
          <a:lstStyle/>
          <a:p>
            <a:endParaRPr lang="de-DE"/>
          </a:p>
        </p:txBody>
      </p:sp>
      <p:sp>
        <p:nvSpPr>
          <p:cNvPr id="23" name="Bildplatzhalter 19"/>
          <p:cNvSpPr>
            <a:spLocks noGrp="1"/>
          </p:cNvSpPr>
          <p:nvPr>
            <p:ph type="pic" sz="quarter" idx="26"/>
          </p:nvPr>
        </p:nvSpPr>
        <p:spPr>
          <a:xfrm>
            <a:off x="8900823" y="3658515"/>
            <a:ext cx="2816225" cy="2397849"/>
          </a:xfrm>
        </p:spPr>
        <p:txBody>
          <a:bodyPr/>
          <a:lstStyle/>
          <a:p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7" hasCustomPrompt="1"/>
          </p:nvPr>
        </p:nvSpPr>
        <p:spPr>
          <a:xfrm>
            <a:off x="3421626" y="1238250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8" hasCustomPrompt="1"/>
          </p:nvPr>
        </p:nvSpPr>
        <p:spPr>
          <a:xfrm>
            <a:off x="3432229" y="2304540"/>
            <a:ext cx="2521974" cy="264688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34" name="Textplatzhalter 24"/>
          <p:cNvSpPr>
            <a:spLocks noGrp="1"/>
          </p:cNvSpPr>
          <p:nvPr>
            <p:ph type="body" sz="quarter" idx="36" hasCustomPrompt="1"/>
          </p:nvPr>
        </p:nvSpPr>
        <p:spPr>
          <a:xfrm>
            <a:off x="9027977" y="1247704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35" name="Textplatzhalter 24"/>
          <p:cNvSpPr>
            <a:spLocks noGrp="1"/>
          </p:cNvSpPr>
          <p:nvPr>
            <p:ph type="body" sz="quarter" idx="37" hasCustomPrompt="1"/>
          </p:nvPr>
        </p:nvSpPr>
        <p:spPr>
          <a:xfrm>
            <a:off x="9038580" y="2313994"/>
            <a:ext cx="2521974" cy="264688"/>
          </a:xfrm>
        </p:spPr>
        <p:txBody>
          <a:bodyPr/>
          <a:lstStyle>
            <a:lvl1pPr>
              <a:defRPr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Deutscher Text</a:t>
            </a:r>
          </a:p>
        </p:txBody>
      </p:sp>
      <p:sp>
        <p:nvSpPr>
          <p:cNvPr id="37" name="Textplatzhalter 24"/>
          <p:cNvSpPr>
            <a:spLocks noGrp="1"/>
          </p:cNvSpPr>
          <p:nvPr>
            <p:ph type="body" sz="quarter" idx="39" hasCustomPrompt="1"/>
          </p:nvPr>
        </p:nvSpPr>
        <p:spPr>
          <a:xfrm>
            <a:off x="623267" y="3675132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38" name="Textplatzhalter 24"/>
          <p:cNvSpPr>
            <a:spLocks noGrp="1"/>
          </p:cNvSpPr>
          <p:nvPr>
            <p:ph type="body" sz="quarter" idx="40" hasCustomPrompt="1"/>
          </p:nvPr>
        </p:nvSpPr>
        <p:spPr>
          <a:xfrm>
            <a:off x="623267" y="4727980"/>
            <a:ext cx="2521974" cy="264688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40" name="Textplatzhalter 24"/>
          <p:cNvSpPr>
            <a:spLocks noGrp="1"/>
          </p:cNvSpPr>
          <p:nvPr>
            <p:ph type="body" sz="quarter" idx="42" hasCustomPrompt="1"/>
          </p:nvPr>
        </p:nvSpPr>
        <p:spPr>
          <a:xfrm>
            <a:off x="6222355" y="3675132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41" name="Textplatzhalter 24"/>
          <p:cNvSpPr>
            <a:spLocks noGrp="1"/>
          </p:cNvSpPr>
          <p:nvPr>
            <p:ph type="body" sz="quarter" idx="43" hasCustomPrompt="1"/>
          </p:nvPr>
        </p:nvSpPr>
        <p:spPr>
          <a:xfrm>
            <a:off x="6227261" y="4725924"/>
            <a:ext cx="2521974" cy="264688"/>
          </a:xfrm>
        </p:spPr>
        <p:txBody>
          <a:bodyPr/>
          <a:lstStyle>
            <a:lvl1pPr>
              <a:defRPr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Deutscher 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EC292-8D85-BF85-AD46-D34654FE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793DAB9-340C-6BDC-25A9-8BBE9F051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6BE6949-0480-97E0-B133-157D957C8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D11D38-D8F7-F4BC-461A-7376E2AA9E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006857" y="33679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2A0A34D-BA6B-B606-7069-50D75492DD2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56698" y="33679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53DBBEC1-8876-F747-709A-113104F8DB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40473" y="5806540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8B160EC7-FC30-E708-59B7-2F2A9711A54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486754" y="579167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43746252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eine Tabell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3EC9F7-9E0B-AE32-D12C-0CAA606F302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174" y="1188990"/>
            <a:ext cx="11249115" cy="4427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Tabelle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Tabelle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17FE3FE-5264-5A5F-62D9-B89EAAF2D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A66A72B-13CA-2328-6D01-E64D1F37F7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DBAECC-EF5A-1505-F354-FBF7FC91E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FF5195A-52F3-DA7B-59D3-1627A7221D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9924" y="5330403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76266418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Diagramm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5B7C6B5-DA7B-239D-D510-32D7E45DBDF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59523" y="1212850"/>
            <a:ext cx="5488839" cy="44037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3900" y="5640066"/>
            <a:ext cx="54950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3900" y="5861784"/>
            <a:ext cx="54983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0A49F65C-EED4-AA72-D5F6-19A1B5CAA5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9776" y="5640066"/>
            <a:ext cx="54950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Französisch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3469D50A-2B0A-417D-67F2-71F30BA853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9776" y="5861784"/>
            <a:ext cx="54983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Deutsch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2431A0C-7297-C8B9-44DE-1773580DC57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44537" y="1212735"/>
            <a:ext cx="5494338" cy="44037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C115192-34C0-D9C9-C742-4E9BC248A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2658E6-9736-9BB5-061C-8DEAA00AE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33943B1-D189-8DA4-5DC9-A67F939CD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1BF7695-A593-792E-B9EF-20F989D20A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17170" y="535177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24DA46D-9ACC-FFA3-5F3D-4E9B80DF99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08581" y="53635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419437576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2510932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fertig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-262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uppierung 10">
            <a:extLst>
              <a:ext uri="{FF2B5EF4-FFF2-40B4-BE49-F238E27FC236}">
                <a16:creationId xmlns:a16="http://schemas.microsoft.com/office/drawing/2014/main" id="{F0CE4234-3B2A-C325-853F-7E5CA00972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3" name="Bild 8">
              <a:extLst>
                <a:ext uri="{FF2B5EF4-FFF2-40B4-BE49-F238E27FC236}">
                  <a16:creationId xmlns:a16="http://schemas.microsoft.com/office/drawing/2014/main" id="{2D172FB8-FE7B-6A76-C14A-549AA69DF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6" name="Bild 9">
              <a:extLst>
                <a:ext uri="{FF2B5EF4-FFF2-40B4-BE49-F238E27FC236}">
                  <a16:creationId xmlns:a16="http://schemas.microsoft.com/office/drawing/2014/main" id="{73C73FF1-4A31-BDEC-C0E1-9D0372A19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0A61CE2-8134-C8F0-D1A0-F30F1247B136}"/>
              </a:ext>
            </a:extLst>
          </p:cNvPr>
          <p:cNvSpPr txBox="1"/>
          <p:nvPr userDrawn="1"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i="0" dirty="0">
                <a:solidFill>
                  <a:schemeClr val="bg1"/>
                </a:solidFill>
              </a:rPr>
              <a:t>Merci de </a:t>
            </a:r>
            <a:r>
              <a:rPr lang="de-DE" sz="2400" i="0" dirty="0" err="1">
                <a:solidFill>
                  <a:schemeClr val="bg1"/>
                </a:solidFill>
              </a:rPr>
              <a:t>votre</a:t>
            </a:r>
            <a:r>
              <a:rPr lang="de-DE" sz="2400" i="0" dirty="0">
                <a:solidFill>
                  <a:schemeClr val="bg1"/>
                </a:solidFill>
              </a:rPr>
              <a:t> </a:t>
            </a:r>
            <a:r>
              <a:rPr lang="de-DE" sz="2400" i="0" dirty="0" err="1">
                <a:solidFill>
                  <a:schemeClr val="bg1"/>
                </a:solidFill>
              </a:rPr>
              <a:t>attention</a:t>
            </a:r>
            <a:r>
              <a:rPr lang="de-DE" sz="2400" i="0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9" name="Bild 6">
            <a:extLst>
              <a:ext uri="{FF2B5EF4-FFF2-40B4-BE49-F238E27FC236}">
                <a16:creationId xmlns:a16="http://schemas.microsoft.com/office/drawing/2014/main" id="{D867F399-8F65-B237-2664-99E6032509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10" name="Bild 7" descr="qr-code.png">
            <a:extLst>
              <a:ext uri="{FF2B5EF4-FFF2-40B4-BE49-F238E27FC236}">
                <a16:creationId xmlns:a16="http://schemas.microsoft.com/office/drawing/2014/main" id="{BD7C3629-3698-CDFC-E8C3-498346EE36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D80EAA4-DEB9-1F42-B427-A29C2E464718}"/>
              </a:ext>
            </a:extLst>
          </p:cNvPr>
          <p:cNvSpPr txBox="1"/>
          <p:nvPr userDrawn="1"/>
        </p:nvSpPr>
        <p:spPr>
          <a:xfrm>
            <a:off x="656463" y="5296140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B31D312-F45B-94FA-26EF-B4794F5881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C79D0FD-3022-83B6-54F7-BD74604C9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08"/>
          <a:stretch/>
        </p:blipFill>
        <p:spPr>
          <a:xfrm>
            <a:off x="6398406" y="5957310"/>
            <a:ext cx="1778943" cy="5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005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6D92BE1-C1A3-48A7-A18F-C33429F5F6DA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5754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97F0576-864C-4201-B6D8-63DCC3CA0023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5837F26-BF39-40CD-8007-2E787264482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99C2E6A-A863-46E4-9C84-A895AD5F28E3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1FF67D0-D8B6-4A44-A271-C4151F3B137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wmf"/><Relationship Id="rId5" Type="http://schemas.openxmlformats.org/officeDocument/2006/relationships/image" Target="../media/image1.wmf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wmf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w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wmf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theme" Target="../theme/theme20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8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rot="16200000" flipH="1">
            <a:off x="2065320" y="88056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4720" y="13467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1840" y="49464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50720" y="16815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rot="16200000" flipH="1">
            <a:off x="8260200" y="229392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rot="5400000" flipV="1">
            <a:off x="5511240" y="1989000"/>
            <a:ext cx="757080" cy="839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rot="16200000" flipH="1">
            <a:off x="8565480" y="155052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6080" cy="4608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6080" cy="4608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rot="16200000" flipH="1">
            <a:off x="3438360" y="233388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6080" cy="46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5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6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98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6200" cy="65232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76538C8-961C-4652-B154-7883778ADED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381FC63-F6AD-4CE5-903E-0DF0F146476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4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79260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5518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4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40154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6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426713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5" r:id="rId3"/>
    <p:sldLayoutId id="214748370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92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87B7060-CF71-4D2E-9FA6-279AE4CB555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7" y="1406769"/>
            <a:ext cx="11252751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7" y="324329"/>
            <a:ext cx="8619760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46" y="-68888"/>
            <a:ext cx="2935876" cy="145228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49C4D7-4A0F-5AB3-59E7-3B6D836FF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4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</p:sldLayoutIdLst>
  <p:transition spd="slow">
    <p:push dir="u"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36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360"/>
            <a:chOff x="1059120" y="3809880"/>
            <a:chExt cx="587520" cy="58536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040" y="41036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28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920"/>
            <a:ext cx="587520" cy="585360"/>
            <a:chOff x="4937400" y="322920"/>
            <a:chExt cx="587520" cy="58536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200" y="32292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0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360"/>
            <a:chOff x="678960" y="5597640"/>
            <a:chExt cx="587520" cy="58536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880" y="589140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DF88809-C6C0-4A69-841A-C1982B80E6D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93CAAC0-0E29-480F-A1B2-EEB03829CAC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DB61721-D372-47DA-923A-7897D4C630B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266F2DD-534E-417B-A9E8-4C38180CDE9C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080" cy="6037200"/>
            <a:chOff x="453960" y="320760"/>
            <a:chExt cx="11278080" cy="603720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20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160" cy="6031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160" cy="60246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44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160" cy="5266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16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425BCE2-92BB-4F2B-A888-C74305E4387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7C21F-F167-4BCE-5E82-D50AC495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12823"/>
          <a:stretch>
            <a:fillRect/>
          </a:stretch>
        </p:blipFill>
        <p:spPr>
          <a:xfrm>
            <a:off x="0" y="0"/>
            <a:ext cx="12194744" cy="6858000"/>
          </a:xfrm>
          <a:prstGeom prst="rect">
            <a:avLst/>
          </a:prstGeom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946BB91-090C-0D21-E2F9-7A4A47B2D8D9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0BC48E7A-64DE-1E07-A96B-3D6BE31070E5}"/>
              </a:ext>
            </a:extLst>
          </p:cNvPr>
          <p:cNvSpPr txBox="1">
            <a:spLocks/>
          </p:cNvSpPr>
          <p:nvPr/>
        </p:nvSpPr>
        <p:spPr>
          <a:xfrm>
            <a:off x="3991897" y="5182487"/>
            <a:ext cx="7569142" cy="612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lang="de-DE" sz="4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89B6C144-40F3-F660-A9C4-87AD53354864}"/>
              </a:ext>
            </a:extLst>
          </p:cNvPr>
          <p:cNvSpPr txBox="1">
            <a:spLocks/>
          </p:cNvSpPr>
          <p:nvPr/>
        </p:nvSpPr>
        <p:spPr>
          <a:xfrm>
            <a:off x="7000568" y="5957207"/>
            <a:ext cx="4579552" cy="2559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800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lang="de-DE" sz="1800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26DA-4288-179E-0D9A-1097D33B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F6649B-3BF0-BD1A-C090-83FD57A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0"/>
            <a:ext cx="6089905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14CFBEAB-2C82-BF63-4616-4B13DD507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12" y="2829861"/>
            <a:ext cx="5390724" cy="119827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Pourquoi des études franco-allemandes ?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C7BCE1E-ED24-2D81-3BCA-77AF097B944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055A32-7DB3-DB5C-1523-657735C8C63E}"/>
              </a:ext>
            </a:extLst>
          </p:cNvPr>
          <p:cNvSpPr txBox="1">
            <a:spLocks/>
          </p:cNvSpPr>
          <p:nvPr/>
        </p:nvSpPr>
        <p:spPr>
          <a:xfrm>
            <a:off x="6666939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858428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uppieren 13"/>
          <p:cNvGrpSpPr/>
          <p:nvPr/>
        </p:nvGrpSpPr>
        <p:grpSpPr>
          <a:xfrm>
            <a:off x="214920" y="2287440"/>
            <a:ext cx="3603600" cy="4066920"/>
            <a:chOff x="214920" y="2287440"/>
            <a:chExt cx="3603600" cy="4066920"/>
          </a:xfrm>
        </p:grpSpPr>
        <p:pic>
          <p:nvPicPr>
            <p:cNvPr id="172" name="Grafik 12"/>
            <p:cNvPicPr/>
            <p:nvPr/>
          </p:nvPicPr>
          <p:blipFill>
            <a:blip r:embed="rId2"/>
            <a:stretch/>
          </p:blipFill>
          <p:spPr>
            <a:xfrm flipH="1">
              <a:off x="36288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3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21492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/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PlaceHolder 1">
            <a:extLst>
              <a:ext uri="{FF2B5EF4-FFF2-40B4-BE49-F238E27FC236}">
                <a16:creationId xmlns:a16="http://schemas.microsoft.com/office/drawing/2014/main" id="{E72F914F-F2C8-7C5D-7C64-BA0EAD89A89D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Vos avantages en un coup d'œil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B851EE26-9A92-1E0E-4377-918E30FC4773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 Box 5"/>
          <p:cNvSpPr/>
          <p:nvPr/>
        </p:nvSpPr>
        <p:spPr>
          <a:xfrm>
            <a:off x="1498320" y="1711440"/>
            <a:ext cx="8098560" cy="38493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    Ateliers interculturels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préparation idéale pour la recherche d’emploi sur le marché </a:t>
            </a:r>
          </a:p>
          <a:p>
            <a:pPr marL="28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du travail international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Prix d’Excellence et Prix de la Meilleure Thèse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récompense pour les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diplômé·es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ayant démontré leur excellence aux niveaux scientifique et interculturel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Relations entreprises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partenariats avec différents acteurs économiques, manifestations communes, bourses d’entreprises, relai d’offres d’emploi pertinentes 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Réseaux de </a:t>
            </a:r>
            <a:r>
              <a:rPr kumimoji="0" lang="fr-FR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diplômé·es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soutien financier et conceptuel pour les associations de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diplômé·es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, large réseau de contacts interdisciplinaires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7" name="Gruppieren 16"/>
          <p:cNvGrpSpPr/>
          <p:nvPr/>
        </p:nvGrpSpPr>
        <p:grpSpPr>
          <a:xfrm>
            <a:off x="483840" y="1711440"/>
            <a:ext cx="742320" cy="3847320"/>
            <a:chOff x="483840" y="1711440"/>
            <a:chExt cx="742320" cy="3847320"/>
          </a:xfrm>
        </p:grpSpPr>
        <p:pic>
          <p:nvPicPr>
            <p:cNvPr id="178" name="Grafik 2"/>
            <p:cNvPicPr/>
            <p:nvPr/>
          </p:nvPicPr>
          <p:blipFill>
            <a:blip r:embed="rId2"/>
            <a:stretch/>
          </p:blipFill>
          <p:spPr>
            <a:xfrm>
              <a:off x="483840" y="4919400"/>
              <a:ext cx="742320" cy="63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9" name="Grafik 4"/>
            <p:cNvPicPr/>
            <p:nvPr/>
          </p:nvPicPr>
          <p:blipFill>
            <a:blip r:embed="rId3"/>
            <a:stretch/>
          </p:blipFill>
          <p:spPr>
            <a:xfrm>
              <a:off x="510120" y="1711440"/>
              <a:ext cx="716040" cy="64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Grafik 5"/>
            <p:cNvPicPr/>
            <p:nvPr/>
          </p:nvPicPr>
          <p:blipFill>
            <a:blip r:embed="rId4"/>
            <a:stretch/>
          </p:blipFill>
          <p:spPr>
            <a:xfrm>
              <a:off x="523080" y="2771640"/>
              <a:ext cx="702720" cy="64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1" name="Grafik 6"/>
            <p:cNvPicPr/>
            <p:nvPr/>
          </p:nvPicPr>
          <p:blipFill>
            <a:blip r:embed="rId5"/>
            <a:stretch/>
          </p:blipFill>
          <p:spPr>
            <a:xfrm>
              <a:off x="483840" y="3831480"/>
              <a:ext cx="742320" cy="656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1">
            <a:extLst>
              <a:ext uri="{FF2B5EF4-FFF2-40B4-BE49-F238E27FC236}">
                <a16:creationId xmlns:a16="http://schemas.microsoft.com/office/drawing/2014/main" id="{13BF718A-D938-1286-FAF3-4DDF9A1B79E5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Nos offres supplémentaires</a:t>
            </a:r>
          </a:p>
        </p:txBody>
      </p:sp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B21E9A86-4D8F-0F0C-76D2-A4451E981AD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85652-FAB1-8CF6-2986-FACED256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7">
            <a:extLst>
              <a:ext uri="{FF2B5EF4-FFF2-40B4-BE49-F238E27FC236}">
                <a16:creationId xmlns:a16="http://schemas.microsoft.com/office/drawing/2014/main" id="{CC0D0C2D-CB64-E420-64DE-AF05E7EECE63}"/>
              </a:ext>
            </a:extLst>
          </p:cNvPr>
          <p:cNvSpPr/>
          <p:nvPr/>
        </p:nvSpPr>
        <p:spPr>
          <a:xfrm>
            <a:off x="459359" y="2015693"/>
            <a:ext cx="5213853" cy="3738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Excellence dans la discipline étudiée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Compétences linguistiques, générales et spécialisées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Expérience à l’étranger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Accès au monde du travail grâce aux stages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Flexibilité &amp; mobilité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Engagement &amp; persévérance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Compétences interculturelles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Esprit d’équipe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En bref : un développement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personnel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+mn-cs"/>
              </a:rPr>
              <a:t> incomparable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1" name="TextBox 8">
            <a:extLst>
              <a:ext uri="{FF2B5EF4-FFF2-40B4-BE49-F238E27FC236}">
                <a16:creationId xmlns:a16="http://schemas.microsoft.com/office/drawing/2014/main" id="{F7BEE8DD-E15F-EB43-A468-47CF4765E029}"/>
              </a:ext>
            </a:extLst>
          </p:cNvPr>
          <p:cNvSpPr/>
          <p:nvPr/>
        </p:nvSpPr>
        <p:spPr>
          <a:xfrm>
            <a:off x="459360" y="1426216"/>
            <a:ext cx="4751737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L’acquisition de compétences bien au-delà des études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D57CC8D0-FF3E-9224-C469-1C6C28669D8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Voie libre pour votre épanouissement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93BA3E62-28EA-5551-E529-3680FF99BFA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7A0E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6DC3F6-5A31-634F-0B64-EAAAAB29E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5924"/>
          <a:stretch>
            <a:fillRect/>
          </a:stretch>
        </p:blipFill>
        <p:spPr>
          <a:xfrm>
            <a:off x="5968181" y="1432255"/>
            <a:ext cx="5764459" cy="4321982"/>
          </a:xfrm>
          <a:prstGeom prst="rect">
            <a:avLst/>
          </a:prstGeom>
        </p:spPr>
      </p:pic>
      <p:sp>
        <p:nvSpPr>
          <p:cNvPr id="3" name="Textplatzhalter 8">
            <a:extLst>
              <a:ext uri="{FF2B5EF4-FFF2-40B4-BE49-F238E27FC236}">
                <a16:creationId xmlns:a16="http://schemas.microsoft.com/office/drawing/2014/main" id="{9F75F8A6-3478-52C1-D16D-9961537F1B3D}"/>
              </a:ext>
            </a:extLst>
          </p:cNvPr>
          <p:cNvSpPr txBox="1">
            <a:spLocks/>
          </p:cNvSpPr>
          <p:nvPr/>
        </p:nvSpPr>
        <p:spPr>
          <a:xfrm>
            <a:off x="10773178" y="5425745"/>
            <a:ext cx="959462" cy="212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80000"/>
              </a:lnSpc>
              <a:spcBef>
                <a:spcPts val="1000"/>
              </a:spcBef>
              <a:buClrTx/>
              <a:buSzPct val="85000"/>
              <a:buFont typeface="Arial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ClrTx/>
              <a:buSzPct val="85000"/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65000"/>
              <a:buFont typeface="Wingdings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0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420974997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4"/>
          <p:cNvSpPr/>
          <p:nvPr/>
        </p:nvSpPr>
        <p:spPr>
          <a:xfrm>
            <a:off x="5138280" y="2604960"/>
            <a:ext cx="656892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 parcours européen certifié par l’UFA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Une qualification idéale pour réussir et vous épanouir sur un marché du travail international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 réseau européen et international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Offre d’ateliers pour booster vos candidatures à l’international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0" name="TextBox 10"/>
          <p:cNvSpPr/>
          <p:nvPr/>
        </p:nvSpPr>
        <p:spPr>
          <a:xfrm>
            <a:off x="1653480" y="2568600"/>
            <a:ext cx="303732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Vos études avec l’UFA : Une plus-value indéniable sur le marché du travail à l’international !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1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FBBB2-329E-4E1F-AC80-A7DD1DCCFBD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92" name="Bild 2"/>
          <p:cNvPicPr/>
          <p:nvPr/>
        </p:nvPicPr>
        <p:blipFill>
          <a:blip r:embed="rId2"/>
          <a:stretch/>
        </p:blipFill>
        <p:spPr>
          <a:xfrm>
            <a:off x="459360" y="3522960"/>
            <a:ext cx="746640" cy="7466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>
            <a:extLst>
              <a:ext uri="{FF2B5EF4-FFF2-40B4-BE49-F238E27FC236}">
                <a16:creationId xmlns:a16="http://schemas.microsoft.com/office/drawing/2014/main" id="{21FDD0FA-23E1-327A-01E4-DBA98F36A57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Votre tremplin professionnel 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5"/>
          <p:cNvSpPr>
            <a:spLocks noGrp="1"/>
          </p:cNvSpPr>
          <p:nvPr>
            <p:ph type="sldNum" idx="4294967295"/>
          </p:nvPr>
        </p:nvSpPr>
        <p:spPr>
          <a:xfrm>
            <a:off x="9350375" y="6356350"/>
            <a:ext cx="2841625" cy="36195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149D91-D5F5-428A-81F7-F2231E11971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42295-5873-EA95-CC96-F482E32E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15194"/>
          <a:stretch>
            <a:fillRect/>
          </a:stretch>
        </p:blipFill>
        <p:spPr>
          <a:xfrm>
            <a:off x="7267500" y="0"/>
            <a:ext cx="4919760" cy="6858000"/>
          </a:xfrm>
          <a:prstGeom prst="rect">
            <a:avLst/>
          </a:prstGeom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77F9B15-3AA5-3CED-5417-71F3A7B7BEF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21D30F56-BD6B-2210-ACD2-B8DA4FEFA3CE}"/>
              </a:ext>
            </a:extLst>
          </p:cNvPr>
          <p:cNvSpPr txBox="1">
            <a:spLocks/>
          </p:cNvSpPr>
          <p:nvPr/>
        </p:nvSpPr>
        <p:spPr>
          <a:xfrm>
            <a:off x="220200" y="228384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000" spc="-1" dirty="0">
                <a:solidFill>
                  <a:schemeClr val="bg1"/>
                </a:solidFill>
                <a:latin typeface="Arial"/>
                <a:ea typeface="Arial Unicode MS"/>
              </a:rPr>
              <a:t>Comment candidater 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1180CC68-771E-BBA1-6499-AD27556CEA40}"/>
              </a:ext>
            </a:extLst>
          </p:cNvPr>
          <p:cNvSpPr txBox="1">
            <a:spLocks/>
          </p:cNvSpPr>
          <p:nvPr/>
        </p:nvSpPr>
        <p:spPr>
          <a:xfrm>
            <a:off x="220200" y="2868840"/>
            <a:ext cx="5458680" cy="1694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code QR 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candidature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pc="-1" dirty="0" err="1">
                <a:solidFill>
                  <a:schemeClr val="bg1"/>
                </a:solidFill>
                <a:latin typeface="Arial"/>
                <a:ea typeface="Arial Unicode MS"/>
              </a:rPr>
              <a:t>interlocuteur·trices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BF198E-4D97-49A5-7846-A6C87BC1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4" name="Textfeld 13"/>
          <p:cNvSpPr/>
          <p:nvPr/>
        </p:nvSpPr>
        <p:spPr>
          <a:xfrm>
            <a:off x="2826635" y="1847468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Instagram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C7F600-2E45-ABAC-FCCB-3BEF58EF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6" y="190004"/>
            <a:ext cx="2568381" cy="2579976"/>
          </a:xfrm>
          <a:prstGeom prst="rect">
            <a:avLst/>
          </a:prstGeom>
        </p:spPr>
      </p:pic>
      <p:sp>
        <p:nvSpPr>
          <p:cNvPr id="5" name="Textplatzhalter 8">
            <a:extLst>
              <a:ext uri="{FF2B5EF4-FFF2-40B4-BE49-F238E27FC236}">
                <a16:creationId xmlns:a16="http://schemas.microsoft.com/office/drawing/2014/main" id="{5F5D9F0F-7F7F-24D4-87F3-2BFA163E6A00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5FCF8-2B84-F2A4-A58C-B3163829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75" y="4126298"/>
            <a:ext cx="2568382" cy="2541698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62A3A4F-3588-FBC6-6201-7A1A416D31BD}"/>
              </a:ext>
            </a:extLst>
          </p:cNvPr>
          <p:cNvSpPr/>
          <p:nvPr/>
        </p:nvSpPr>
        <p:spPr>
          <a:xfrm>
            <a:off x="2826635" y="4488766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TikTok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4589E58F-8FDB-AFEB-6E46-B0049FEB15F6}"/>
              </a:ext>
            </a:extLst>
          </p:cNvPr>
          <p:cNvSpPr txBox="1">
            <a:spLocks/>
          </p:cNvSpPr>
          <p:nvPr/>
        </p:nvSpPr>
        <p:spPr>
          <a:xfrm>
            <a:off x="299219" y="3125301"/>
            <a:ext cx="4471416" cy="60739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>
                <a:solidFill>
                  <a:schemeClr val="bg1"/>
                </a:solidFill>
                <a:latin typeface="Arial"/>
              </a:rPr>
              <a:t>À vos portables 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Merci de </a:t>
            </a:r>
            <a:r>
              <a:rPr lang="de-DE" sz="2400" dirty="0" err="1">
                <a:solidFill>
                  <a:schemeClr val="bg1"/>
                </a:solidFill>
              </a:rPr>
              <a:t>votre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attention</a:t>
            </a:r>
            <a:r>
              <a:rPr lang="de-DE" sz="2400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>
            <a:normAutofit fontScale="55000" lnSpcReduction="20000"/>
          </a:bodyPr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E380E4-9252-1FBE-719E-57C1BE957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0" y="5959616"/>
            <a:ext cx="2108945" cy="5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584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93B3-331D-A2A8-E1D7-8E88649C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2119B1-7A76-D4B7-B79F-96C11F77F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A5B86621-6380-44D7-4E29-5D07E3851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2302079"/>
            <a:ext cx="5356508" cy="2253841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pc="-1" dirty="0">
                <a:solidFill>
                  <a:schemeClr val="lt1"/>
                </a:solidFill>
              </a:rPr>
              <a:t>L’Université franco-allemande (UFA) – bien plus qu’une simple université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B2F6A95-213C-75FC-3C8B-EE2F675BAC3E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3965626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92B45AA9-CD23-BAC1-8D22-8058FA3ABB4D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L‘UFA en bref :</a:t>
            </a:r>
          </a:p>
        </p:txBody>
      </p:sp>
      <p:sp>
        <p:nvSpPr>
          <p:cNvPr id="125" name="TextBox 4"/>
          <p:cNvSpPr/>
          <p:nvPr/>
        </p:nvSpPr>
        <p:spPr>
          <a:xfrm>
            <a:off x="4754520" y="2757240"/>
            <a:ext cx="70142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1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Créée en 1997 </a:t>
            </a:r>
            <a:r>
              <a:rPr kumimoji="0" lang="fr-FR" sz="2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par les gouvernements de France et d’Allemagne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Financée à parts égales par les deux pays partenaires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 </a:t>
            </a:r>
            <a:r>
              <a:rPr kumimoji="0" lang="fr-FR" sz="2000" b="1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réseau de 210 établissements d'enseignement supérieur dans 135 villes</a:t>
            </a:r>
            <a:r>
              <a:rPr kumimoji="0" lang="fr-FR" sz="2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en France, Allemagne, dans toute l'Europe et au delà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61600" y="2918880"/>
            <a:ext cx="303732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L’UFA est une institution internationale unique au monde.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8" name="Bild 2"/>
          <p:cNvPicPr/>
          <p:nvPr/>
        </p:nvPicPr>
        <p:blipFill>
          <a:blip r:embed="rId2"/>
          <a:stretch/>
        </p:blipFill>
        <p:spPr>
          <a:xfrm>
            <a:off x="459360" y="3350160"/>
            <a:ext cx="746640" cy="74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A9681F29-EB2B-3733-D8ED-0A271C037A31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Nos chiffres clés</a:t>
            </a:r>
          </a:p>
        </p:txBody>
      </p:sp>
      <p:grpSp>
        <p:nvGrpSpPr>
          <p:cNvPr id="131" name="Gruppieren 2"/>
          <p:cNvGrpSpPr/>
          <p:nvPr/>
        </p:nvGrpSpPr>
        <p:grpSpPr>
          <a:xfrm>
            <a:off x="446114" y="1487880"/>
            <a:ext cx="11015206" cy="4226344"/>
            <a:chOff x="446114" y="1487880"/>
            <a:chExt cx="11015206" cy="4226344"/>
          </a:xfrm>
        </p:grpSpPr>
        <p:sp>
          <p:nvSpPr>
            <p:cNvPr id="132" name="Textplatzhalter 35"/>
            <p:cNvSpPr/>
            <p:nvPr/>
          </p:nvSpPr>
          <p:spPr>
            <a:xfrm>
              <a:off x="3400200" y="177264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fr-FR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établissements français, allemands et internationaux</a:t>
              </a:r>
              <a:endPara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265752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fr-FR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cursus intégrés dans plus de 20 disciplines</a:t>
              </a:r>
              <a:endPara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4" name="Textplatzhalter 35"/>
            <p:cNvSpPr/>
            <p:nvPr/>
          </p:nvSpPr>
          <p:spPr>
            <a:xfrm>
              <a:off x="3400200" y="349740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fr-FR" sz="16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étudiant·es</a:t>
              </a:r>
              <a:r>
                <a:rPr kumimoji="0" lang="fr-FR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actuellement </a:t>
              </a:r>
              <a:r>
                <a:rPr kumimoji="0" lang="fr-FR" sz="16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inscrit·es</a:t>
              </a:r>
              <a:endPara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5" name="Textplatzhalter 35"/>
            <p:cNvSpPr/>
            <p:nvPr/>
          </p:nvSpPr>
          <p:spPr>
            <a:xfrm>
              <a:off x="3400200" y="438228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fr-FR" sz="16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diplômé·es</a:t>
              </a:r>
              <a:r>
                <a:rPr kumimoji="0" lang="fr-FR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depuis notre fondation</a:t>
              </a:r>
              <a:endPara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6" name="Textplatzhalter 35"/>
            <p:cNvSpPr/>
            <p:nvPr/>
          </p:nvSpPr>
          <p:spPr>
            <a:xfrm>
              <a:off x="3400200" y="526716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fr-FR" sz="16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docteur·es</a:t>
              </a:r>
              <a:r>
                <a:rPr kumimoji="0" lang="fr-FR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bi- et </a:t>
              </a:r>
              <a:r>
                <a:rPr kumimoji="0" lang="fr-FR" sz="16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trinationaux</a:t>
              </a:r>
              <a:endPara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37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9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0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210</a:t>
              </a:r>
              <a:endParaRPr kumimoji="0" lang="de-DE" sz="4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10177" y="23547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183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3" name="TextBox 6"/>
            <p:cNvSpPr/>
            <p:nvPr/>
          </p:nvSpPr>
          <p:spPr>
            <a:xfrm>
              <a:off x="791189" y="3231720"/>
              <a:ext cx="1543051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5.793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4" name="TextBox 6"/>
            <p:cNvSpPr/>
            <p:nvPr/>
          </p:nvSpPr>
          <p:spPr>
            <a:xfrm>
              <a:off x="446114" y="4098600"/>
              <a:ext cx="1885966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29.846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5" name="TextBox 6"/>
            <p:cNvSpPr/>
            <p:nvPr/>
          </p:nvSpPr>
          <p:spPr>
            <a:xfrm>
              <a:off x="1309457" y="49755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603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46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7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8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9" name="Grafik 24"/>
          <p:cNvPicPr/>
          <p:nvPr/>
        </p:nvPicPr>
        <p:blipFill>
          <a:blip r:embed="rId8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03A7DD6E-4AE0-4C2A-8FB8-3127A02CCF4A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25">
            <a:extLst>
              <a:ext uri="{FF2B5EF4-FFF2-40B4-BE49-F238E27FC236}">
                <a16:creationId xmlns:a16="http://schemas.microsoft.com/office/drawing/2014/main" id="{989B74AE-8A52-D869-D47A-128A9047C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6458" r="24561" b="3860"/>
          <a:stretch>
            <a:fillRect/>
          </a:stretch>
        </p:blipFill>
        <p:spPr>
          <a:xfrm>
            <a:off x="458788" y="1215410"/>
            <a:ext cx="5587331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8A9F79-4A2B-D9DE-4943-5D03A0CB1E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85427" y="1888110"/>
            <a:ext cx="5347785" cy="3583988"/>
          </a:xfrm>
        </p:spPr>
        <p:txBody>
          <a:bodyPr>
            <a:noAutofit/>
          </a:bodyPr>
          <a:lstStyle/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Renforcement de la 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coopération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franco-allemande dans les domaines de l’enseignement supérieur et de la recherche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Initiation, évaluation et soutien financier 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de cursus et de programmes de formation doctorale franco-allemands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Soutien à la 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mobilité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étudiante et à 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l’insertion professionnelle internationale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de ses </a:t>
            </a:r>
            <a:r>
              <a:rPr kumimoji="0" lang="fr-FR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diplômé·es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srgbClr val="009CDD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4A04AB-6FF3-3DA2-379B-D5D4995DAA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69060" y="5880110"/>
            <a:ext cx="1230294" cy="264688"/>
          </a:xfr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1A08B1E0-43A7-8867-7C28-921E0329B16C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Notre mission</a:t>
            </a:r>
          </a:p>
        </p:txBody>
      </p:sp>
      <p:sp>
        <p:nvSpPr>
          <p:cNvPr id="14" name="Foliennummernplatzhalter 9">
            <a:extLst>
              <a:ext uri="{FF2B5EF4-FFF2-40B4-BE49-F238E27FC236}">
                <a16:creationId xmlns:a16="http://schemas.microsoft.com/office/drawing/2014/main" id="{39F59228-CA4E-FF4E-7989-C620C432517E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0411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8">
            <a:extLst>
              <a:ext uri="{FF2B5EF4-FFF2-40B4-BE49-F238E27FC236}">
                <a16:creationId xmlns:a16="http://schemas.microsoft.com/office/drawing/2014/main" id="{08C50426-874A-D0E1-DEC2-5EC22D44261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Statut :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année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universitaire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25/26</a:t>
            </a:r>
          </a:p>
        </p:txBody>
      </p:sp>
    </p:spTree>
    <p:extLst>
      <p:ext uri="{BB962C8B-B14F-4D97-AF65-F5344CB8AC3E}">
        <p14:creationId xmlns:p14="http://schemas.microsoft.com/office/powerpoint/2010/main" val="7120395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C147E32F-A8C3-5104-416E-E9214F4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/>
          <a:stretch/>
        </p:blipFill>
        <p:spPr>
          <a:xfrm>
            <a:off x="6102513" y="-1"/>
            <a:ext cx="6089487" cy="68580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body" sz="quarter" idx="10"/>
          </p:nvPr>
        </p:nvSpPr>
        <p:spPr>
          <a:xfrm>
            <a:off x="380685" y="2829860"/>
            <a:ext cx="5255846" cy="119827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EF3D710-0A65-1CFF-E5FE-0856660965B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4653-A77B-52A9-FE42-E2708FFA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3">
            <a:extLst>
              <a:ext uri="{FF2B5EF4-FFF2-40B4-BE49-F238E27FC236}">
                <a16:creationId xmlns:a16="http://schemas.microsoft.com/office/drawing/2014/main" id="{C36CC925-6DC9-0BB4-FF66-564C59493EB4}"/>
              </a:ext>
            </a:extLst>
          </p:cNvPr>
          <p:cNvSpPr txBox="1">
            <a:spLocks/>
          </p:cNvSpPr>
          <p:nvPr/>
        </p:nvSpPr>
        <p:spPr>
          <a:xfrm>
            <a:off x="5391294" y="2427212"/>
            <a:ext cx="6341182" cy="256693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Niveau Licence et Master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 :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9CDD"/>
              </a:buClr>
              <a:buSzPct val="65000"/>
              <a:buFont typeface="Arial"/>
              <a:buChar char="•"/>
              <a:tabLst/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des cursus intégrés bi- et </a:t>
            </a:r>
            <a:r>
              <a:rPr kumimoji="0" lang="fr-FR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trinationaux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 avec double diplôme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3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3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Niveau Doctorat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 : des programmes de soutien aux jeunes </a:t>
            </a:r>
            <a:r>
              <a:rPr kumimoji="0" lang="fr-FR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chercheur·euses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(PhD-Tracks, collèges doctoraux, cotutelles de thèse, manifestations scientifiques)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9C31F15A-20CD-FEE5-C2D4-3B78BA1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 b="4537"/>
          <a:stretch>
            <a:fillRect/>
          </a:stretch>
        </p:blipFill>
        <p:spPr>
          <a:xfrm>
            <a:off x="459524" y="1245986"/>
            <a:ext cx="4585160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854AF-D54B-F245-164E-37FAD085EC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6164" y="5963025"/>
            <a:ext cx="959462" cy="212349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de-DE" sz="800" dirty="0"/>
              <a:t>© Oliver Dietze</a:t>
            </a: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C3FF4081-1B75-D45C-C68F-AB62CDC31BB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un choix immense à tous les niveaux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73A403B1-783B-3DF3-935C-16F483080ACC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377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92B2C1B0-7D07-FC68-4243-EE0265CA6EC1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un large éventail de disciplines</a:t>
            </a:r>
          </a:p>
        </p:txBody>
      </p:sp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20FFB380-2E02-4F82-E60C-A96D45062736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C7995-AC44-444E-9AA8-30B9E50BE1DD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Contents Slide Master">
  <a:themeElements>
    <a:clrScheme name="Benutzerdefiniert 1">
      <a:dk1>
        <a:sysClr val="windowText" lastClr="000000"/>
      </a:dk1>
      <a:lt1>
        <a:sysClr val="window" lastClr="FFFFFF"/>
      </a:lt1>
      <a:dk2>
        <a:srgbClr val="1F5C93"/>
      </a:dk2>
      <a:lt2>
        <a:srgbClr val="681E6E"/>
      </a:lt2>
      <a:accent1>
        <a:srgbClr val="07A0E1"/>
      </a:accent1>
      <a:accent2>
        <a:srgbClr val="746B61"/>
      </a:accent2>
      <a:accent3>
        <a:srgbClr val="EED428"/>
      </a:accent3>
      <a:accent4>
        <a:srgbClr val="5288BF"/>
      </a:accent4>
      <a:accent5>
        <a:srgbClr val="BDD467"/>
      </a:accent5>
      <a:accent6>
        <a:srgbClr val="93B840"/>
      </a:accent6>
      <a:hlink>
        <a:srgbClr val="07A0E1"/>
      </a:hlink>
      <a:folHlink>
        <a:srgbClr val="1F5C93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Fr_De_Neues_Template" id="{69845319-5ACB-416B-80DF-F0A3B6C0993F}" vid="{4A4E0E53-D451-4333-B14C-FBDB7E5973CD}"/>
    </a:ext>
  </a:extLst>
</a:theme>
</file>

<file path=ppt/theme/theme2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0</TotalTime>
  <Words>609</Words>
  <Application>Microsoft Office PowerPoint</Application>
  <PresentationFormat>Breitbild</PresentationFormat>
  <Paragraphs>118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17</vt:i4>
      </vt:variant>
    </vt:vector>
  </HeadingPairs>
  <TitlesOfParts>
    <vt:vector size="42" baseType="lpstr">
      <vt:lpstr>Aptos</vt:lpstr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1_Contents Slide Master</vt:lpstr>
      <vt:lpstr>2_Contents Slide Master</vt:lpstr>
      <vt:lpstr>3_Contents Slide Master</vt:lpstr>
      <vt:lpstr>4_Contents Slide Master</vt:lpstr>
      <vt:lpstr>6_Contents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Kenbougoul Samb [DFH-UFA]</cp:lastModifiedBy>
  <cp:revision>114</cp:revision>
  <cp:lastPrinted>2023-05-02T09:48:39Z</cp:lastPrinted>
  <dcterms:created xsi:type="dcterms:W3CDTF">2023-09-15T08:09:17Z</dcterms:created>
  <dcterms:modified xsi:type="dcterms:W3CDTF">2026-07-01T08:47:08Z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