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74" r:id="rId2"/>
    <p:sldMasterId id="2147483678" r:id="rId3"/>
    <p:sldMasterId id="2147483689" r:id="rId4"/>
    <p:sldMasterId id="2147483692" r:id="rId5"/>
    <p:sldMasterId id="2147483703" r:id="rId6"/>
  </p:sldMasterIdLst>
  <p:notesMasterIdLst>
    <p:notesMasterId r:id="rId24"/>
  </p:notesMasterIdLst>
  <p:sldIdLst>
    <p:sldId id="1010" r:id="rId7"/>
    <p:sldId id="1014" r:id="rId8"/>
    <p:sldId id="1017" r:id="rId9"/>
    <p:sldId id="1021" r:id="rId10"/>
    <p:sldId id="1022" r:id="rId11"/>
    <p:sldId id="1009" r:id="rId12"/>
    <p:sldId id="1011" r:id="rId13"/>
    <p:sldId id="962" r:id="rId14"/>
    <p:sldId id="1023" r:id="rId15"/>
    <p:sldId id="977" r:id="rId16"/>
    <p:sldId id="1024" r:id="rId17"/>
    <p:sldId id="1025" r:id="rId18"/>
    <p:sldId id="1026" r:id="rId19"/>
    <p:sldId id="1027" r:id="rId20"/>
    <p:sldId id="1018" r:id="rId21"/>
    <p:sldId id="1019" r:id="rId22"/>
    <p:sldId id="1028" r:id="rId23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328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>
              <a:solidFill>
                <a:schemeClr val="accent1"/>
              </a:solidFill>
            </a:rPr>
            <a:t>Aide mensuelle à la mobilité </a:t>
          </a:r>
        </a:p>
        <a:p>
          <a:r>
            <a:rPr lang="de-DE" sz="1600" dirty="0">
              <a:solidFill>
                <a:schemeClr val="accent2"/>
              </a:solidFill>
            </a:rPr>
            <a:t>Monatliche Mobilitätsbeihilfe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Expériences interculturelles </a:t>
          </a:r>
          <a:r>
            <a:rPr lang="de-DE" sz="1800" b="1" dirty="0">
              <a:solidFill>
                <a:schemeClr val="tx2"/>
              </a:solidFill>
            </a:rPr>
            <a:t>/ Interkulturelle Erfahrungen</a:t>
          </a:r>
        </a:p>
        <a:p>
          <a:r>
            <a:rPr lang="fr-FR" sz="1600" dirty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r>
            <a:rPr lang="de-DE" sz="1600" dirty="0">
              <a:solidFill>
                <a:schemeClr val="accent2"/>
              </a:solidFill>
            </a:rPr>
            <a:t>Neue Kulturen erleben und Freundschaften fürs Leben schließen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>
              <a:solidFill>
                <a:schemeClr val="accent1"/>
              </a:solidFill>
            </a:rPr>
            <a:t>Pas d’allongement de la durée d’études</a:t>
          </a:r>
        </a:p>
        <a:p>
          <a:r>
            <a:rPr lang="de-DE" sz="1600" dirty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Encadrement</a:t>
          </a:r>
          <a:r>
            <a:rPr lang="de-DE" sz="1800" b="1" dirty="0">
              <a:solidFill>
                <a:schemeClr val="tx2"/>
              </a:solidFill>
            </a:rPr>
            <a:t> / Betreuung</a:t>
          </a:r>
        </a:p>
        <a:p>
          <a:r>
            <a:rPr lang="fr-FR" sz="1600" b="0" noProof="0" dirty="0">
              <a:solidFill>
                <a:schemeClr val="accent1"/>
              </a:solidFill>
            </a:rPr>
            <a:t>Préparation ciblée et </a:t>
          </a:r>
          <a:r>
            <a:rPr lang="fr-FR" sz="1600" b="0" noProof="0" dirty="0" err="1">
              <a:solidFill>
                <a:schemeClr val="accent1"/>
              </a:solidFill>
            </a:rPr>
            <a:t>interlocuteur·trices</a:t>
          </a:r>
          <a:r>
            <a:rPr lang="fr-FR" sz="1600" b="0" noProof="0" dirty="0">
              <a:solidFill>
                <a:schemeClr val="accent1"/>
              </a:solidFill>
            </a:rPr>
            <a:t> </a:t>
          </a:r>
          <a:r>
            <a:rPr lang="fr-FR" sz="1600" b="0" noProof="0" dirty="0" err="1">
              <a:solidFill>
                <a:schemeClr val="accent1"/>
              </a:solidFill>
            </a:rPr>
            <a:t>personnel·les</a:t>
          </a:r>
          <a:r>
            <a:rPr lang="fr-FR" sz="1600" b="0" noProof="0" dirty="0">
              <a:solidFill>
                <a:schemeClr val="accent1"/>
              </a:solidFill>
            </a:rPr>
            <a:t> dans les deux pays</a:t>
          </a:r>
        </a:p>
        <a:p>
          <a:r>
            <a:rPr lang="de-DE" sz="1600" b="0" dirty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1 année</a:t>
          </a:r>
          <a:r>
            <a:rPr lang="de-DE" sz="1800" b="1" dirty="0">
              <a:solidFill>
                <a:schemeClr val="tx2"/>
              </a:solidFill>
            </a:rPr>
            <a:t> / 1 Jahr</a:t>
          </a:r>
        </a:p>
        <a:p>
          <a:r>
            <a:rPr lang="fr-FR" sz="1600" noProof="0" dirty="0">
              <a:solidFill>
                <a:schemeClr val="accent1"/>
              </a:solidFill>
            </a:rPr>
            <a:t>Au minimum passée à l’étranger</a:t>
          </a:r>
        </a:p>
        <a:p>
          <a:r>
            <a:rPr lang="de-DE" sz="1600" dirty="0">
              <a:solidFill>
                <a:schemeClr val="accent2"/>
              </a:solidFill>
            </a:rPr>
            <a:t>Mindestens im Ausland</a:t>
          </a: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88636" custScaleY="158649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88536" custScaleY="122838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4446672" y="-185060"/>
          <a:ext cx="2182838" cy="141028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Aide mensuelle à la mobilité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Monatliche Mobilitätsbeihilfe </a:t>
          </a:r>
        </a:p>
      </dsp:txBody>
      <dsp:txXfrm>
        <a:off x="4515516" y="-116216"/>
        <a:ext cx="2045150" cy="1272598"/>
      </dsp:txXfrm>
    </dsp:sp>
    <dsp:sp modelId="{D574633F-D9C1-4F28-B66A-255E9437A762}">
      <dsp:nvSpPr>
        <dsp:cNvPr id="0" name=""/>
        <dsp:cNvSpPr/>
      </dsp:nvSpPr>
      <dsp:spPr>
        <a:xfrm>
          <a:off x="3117378" y="513530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3522124" y="280426"/>
              </a:moveTo>
              <a:arcTo wR="2397063" hR="2397063" stAng="17879525" swAng="1603813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969754" y="1535435"/>
          <a:ext cx="3786919" cy="17497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Expériences interculturelles </a:t>
          </a:r>
          <a:r>
            <a:rPr lang="de-DE" sz="1800" b="1" kern="1200" dirty="0">
              <a:solidFill>
                <a:schemeClr val="tx2"/>
              </a:solidFill>
            </a:rPr>
            <a:t>/ Interkulturelle Erfahrungen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Neue Kulturen erleben und Freundschaften fürs Leben schließen</a:t>
          </a:r>
        </a:p>
      </dsp:txBody>
      <dsp:txXfrm>
        <a:off x="6055170" y="1620851"/>
        <a:ext cx="3616087" cy="1578914"/>
      </dsp:txXfrm>
    </dsp:sp>
    <dsp:sp modelId="{150FDA99-C239-4A33-916D-26FBE3AF8FD2}">
      <dsp:nvSpPr>
        <dsp:cNvPr id="0" name=""/>
        <dsp:cNvSpPr/>
      </dsp:nvSpPr>
      <dsp:spPr>
        <a:xfrm>
          <a:off x="3142913" y="410911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4745197" y="2878916"/>
              </a:moveTo>
              <a:arcTo wR="2397063" hR="2397063" stAng="695789" swAng="667543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6108566" y="3738245"/>
          <a:ext cx="2403268" cy="14770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Pas d’allongement de la durée d’études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6180671" y="3810350"/>
        <a:ext cx="2259058" cy="1332866"/>
      </dsp:txXfrm>
    </dsp:sp>
    <dsp:sp modelId="{D424AD5B-B878-4801-B80B-D49D04BA3AC7}">
      <dsp:nvSpPr>
        <dsp:cNvPr id="0" name=""/>
        <dsp:cNvSpPr/>
      </dsp:nvSpPr>
      <dsp:spPr>
        <a:xfrm>
          <a:off x="2973217" y="536105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3129083" y="4679619"/>
              </a:moveTo>
              <a:arcTo wR="2397063" hR="2397063" stAng="4333131" swAng="92812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976756" y="3561521"/>
          <a:ext cx="3483662" cy="19044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Encadrement</a:t>
          </a:r>
          <a:r>
            <a:rPr lang="de-DE" sz="1800" b="1" kern="1200" dirty="0">
              <a:solidFill>
                <a:schemeClr val="tx2"/>
              </a:solidFill>
            </a:rPr>
            <a:t> / Betreuung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chemeClr val="accent1"/>
              </a:solidFill>
            </a:rPr>
            <a:t>Préparation ciblée et </a:t>
          </a:r>
          <a:r>
            <a:rPr lang="fr-FR" sz="1600" b="0" kern="1200" noProof="0" dirty="0" err="1">
              <a:solidFill>
                <a:schemeClr val="accent1"/>
              </a:solidFill>
            </a:rPr>
            <a:t>interlocuteur·trices</a:t>
          </a:r>
          <a:r>
            <a:rPr lang="fr-FR" sz="1600" b="0" kern="1200" noProof="0" dirty="0">
              <a:solidFill>
                <a:schemeClr val="accent1"/>
              </a:solidFill>
            </a:rPr>
            <a:t> </a:t>
          </a:r>
          <a:r>
            <a:rPr lang="fr-FR" sz="1600" b="0" kern="1200" noProof="0" dirty="0" err="1">
              <a:solidFill>
                <a:schemeClr val="accent1"/>
              </a:solidFill>
            </a:rPr>
            <a:t>personnel·les</a:t>
          </a:r>
          <a:r>
            <a:rPr lang="fr-FR" sz="1600" b="0" kern="1200" noProof="0" dirty="0">
              <a:solidFill>
                <a:schemeClr val="accent1"/>
              </a:solidFill>
            </a:rPr>
            <a:t> dans les deux pays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2069722" y="3654487"/>
        <a:ext cx="3297730" cy="1718485"/>
      </dsp:txXfrm>
    </dsp:sp>
    <dsp:sp modelId="{5AD4D56A-9BDD-496B-8391-7ECE530B6ED7}">
      <dsp:nvSpPr>
        <dsp:cNvPr id="0" name=""/>
        <dsp:cNvSpPr/>
      </dsp:nvSpPr>
      <dsp:spPr>
        <a:xfrm>
          <a:off x="3129128" y="576755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71572" y="2978444"/>
              </a:moveTo>
              <a:arcTo wR="2397063" hR="2397063" stAng="9957814" swAng="91908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506292" y="1439141"/>
          <a:ext cx="3481815" cy="147454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1 année</a:t>
          </a:r>
          <a:r>
            <a:rPr lang="de-DE" sz="1800" b="1" kern="1200" dirty="0">
              <a:solidFill>
                <a:schemeClr val="tx2"/>
              </a:solidFill>
            </a:rPr>
            <a:t> / 1 Jahr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Au minimum passée à l’étranger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Mindestens im Ausland</a:t>
          </a:r>
        </a:p>
      </dsp:txBody>
      <dsp:txXfrm>
        <a:off x="1578273" y="1511122"/>
        <a:ext cx="3337853" cy="1330581"/>
      </dsp:txXfrm>
    </dsp:sp>
    <dsp:sp modelId="{5F204080-90B0-4401-BA20-5CB230059800}">
      <dsp:nvSpPr>
        <dsp:cNvPr id="0" name=""/>
        <dsp:cNvSpPr/>
      </dsp:nvSpPr>
      <dsp:spPr>
        <a:xfrm>
          <a:off x="3129917" y="520034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516307" y="910904"/>
              </a:moveTo>
              <a:arcTo wR="2397063" hR="2397063" stAng="13098932" swAng="1478862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EE562-72F7-40F8-9206-215A18DFB7BB}" type="datetimeFigureOut">
              <a:rPr lang="de-DE" smtClean="0"/>
              <a:t>01.07.2026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48B07-3E74-4EA5-B975-D677F9F5D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26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3F4CA-43AE-41C7-81A4-642B5E0B71C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4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127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3B922CE-90A7-B230-5C9C-79099A6ECE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861" y="2643922"/>
            <a:ext cx="5281883" cy="1064623"/>
          </a:xfrm>
        </p:spPr>
        <p:txBody>
          <a:bodyPr/>
          <a:lstStyle>
            <a:lvl1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lvl1pPr>
            <a:lvl2pPr>
              <a:buNone/>
              <a:defRPr/>
            </a:lvl2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b="1" spc="-1" dirty="0">
                <a:solidFill>
                  <a:schemeClr val="accent1"/>
                </a:solidFill>
                <a:latin typeface="+mn-lt"/>
                <a:ea typeface="+mn-ea"/>
              </a:rPr>
              <a:t>Votre </a:t>
            </a:r>
            <a:r>
              <a:rPr lang="fr-FR" sz="2000" b="1" spc="-1" dirty="0" err="1">
                <a:solidFill>
                  <a:schemeClr val="accent1"/>
                </a:solidFill>
                <a:latin typeface="+mn-lt"/>
                <a:ea typeface="+mn-ea"/>
              </a:rPr>
              <a:t>intervenant·e</a:t>
            </a:r>
            <a:r>
              <a:rPr lang="fr-FR" sz="2000" b="1" spc="-1" dirty="0">
                <a:solidFill>
                  <a:schemeClr val="accent1"/>
                </a:solidFill>
                <a:latin typeface="+mn-lt"/>
                <a:ea typeface="+mn-ea"/>
              </a:rPr>
              <a:t> :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spc="-1" dirty="0">
                <a:solidFill>
                  <a:schemeClr val="accent1"/>
                </a:solidFill>
                <a:latin typeface="+mn-lt"/>
                <a:ea typeface="+mn-ea"/>
              </a:rPr>
              <a:t>Fonction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spc="-1" dirty="0">
                <a:solidFill>
                  <a:schemeClr val="accent1"/>
                </a:solidFill>
                <a:latin typeface="+mn-lt"/>
                <a:ea typeface="+mn-ea"/>
              </a:rPr>
              <a:t>Université franco-allemande (UFA)</a:t>
            </a:r>
          </a:p>
          <a:p>
            <a:pPr lvl="1"/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8319"/>
            <a:ext cx="496018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1090437" y="1496374"/>
            <a:ext cx="2779314" cy="3881889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4FAF2B-02B7-EA61-D78B-009057B9E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68" y="0"/>
            <a:ext cx="2935876" cy="1452282"/>
          </a:xfrm>
          <a:prstGeom prst="rect">
            <a:avLst/>
          </a:prstGeom>
        </p:spPr>
      </p:pic>
      <p:sp>
        <p:nvSpPr>
          <p:cNvPr id="4" name="PlaceHolder 2">
            <a:extLst>
              <a:ext uri="{FF2B5EF4-FFF2-40B4-BE49-F238E27FC236}">
                <a16:creationId xmlns:a16="http://schemas.microsoft.com/office/drawing/2014/main" id="{000C8151-CF23-1246-CF9E-F14BF8D89F2A}"/>
              </a:ext>
            </a:extLst>
          </p:cNvPr>
          <p:cNvSpPr txBox="1">
            <a:spLocks/>
          </p:cNvSpPr>
          <p:nvPr userDrawn="1"/>
        </p:nvSpPr>
        <p:spPr>
          <a:xfrm>
            <a:off x="5664487" y="4251334"/>
            <a:ext cx="5941430" cy="1126929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de-DE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56A27A14-9A5A-3E91-AB03-15F1D3CE91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5860" y="4313640"/>
            <a:ext cx="5281883" cy="1064623"/>
          </a:xfrm>
        </p:spPr>
        <p:txBody>
          <a:bodyPr/>
          <a:lstStyle>
            <a:lvl1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lvl1pPr>
            <a:lvl2pPr>
              <a:buNone/>
              <a:defRPr/>
            </a:lvl2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b="1" spc="-1" dirty="0">
                <a:solidFill>
                  <a:schemeClr val="accent2"/>
                </a:solidFill>
                <a:latin typeface="+mn-lt"/>
                <a:ea typeface="+mn-ea"/>
              </a:rPr>
              <a:t>Ihr*e Referent*in: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spc="-1" dirty="0">
                <a:solidFill>
                  <a:schemeClr val="accent2"/>
                </a:solidFill>
                <a:latin typeface="+mn-lt"/>
                <a:ea typeface="+mn-ea"/>
              </a:rPr>
              <a:t>Funktion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spc="-1" dirty="0">
                <a:solidFill>
                  <a:schemeClr val="accent2"/>
                </a:solidFill>
                <a:latin typeface="+mn-lt"/>
                <a:ea typeface="+mn-ea"/>
              </a:rPr>
              <a:t>Deutsch-Französischen Hochschule (DFH)</a:t>
            </a:r>
          </a:p>
        </p:txBody>
      </p:sp>
    </p:spTree>
    <p:extLst>
      <p:ext uri="{BB962C8B-B14F-4D97-AF65-F5344CB8AC3E}">
        <p14:creationId xmlns:p14="http://schemas.microsoft.com/office/powerpoint/2010/main" val="64076807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1" t="9398" r="-38" b="6888"/>
          <a:stretch>
            <a:fillRect/>
          </a:stretch>
        </p:blipFill>
        <p:spPr>
          <a:xfrm>
            <a:off x="1" y="1"/>
            <a:ext cx="8246852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136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17654" y="3853963"/>
            <a:ext cx="8364742" cy="614390"/>
          </a:xfrm>
          <a:solidFill>
            <a:schemeClr val="accent1"/>
          </a:solidFill>
          <a:ln>
            <a:noFill/>
          </a:ln>
        </p:spPr>
        <p:txBody>
          <a:bodyPr wrap="square" lIns="72000" tIns="72000" rIns="72000" bIns="0" anchor="ctr" anchorCtr="0">
            <a:sp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909759" y="4539213"/>
            <a:ext cx="4672637" cy="257951"/>
          </a:xfrm>
          <a:solidFill>
            <a:schemeClr val="accent1"/>
          </a:solidFill>
          <a:ln>
            <a:noFill/>
          </a:ln>
        </p:spPr>
        <p:txBody>
          <a:bodyPr wrap="square" lIns="72000" tIns="36000" rIns="72000" bIns="0" anchor="ctr" anchorCtr="0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002657" y="5073037"/>
            <a:ext cx="7579743" cy="614390"/>
          </a:xfrm>
          <a:solidFill>
            <a:schemeClr val="accent2"/>
          </a:solidFill>
          <a:ln>
            <a:noFill/>
          </a:ln>
        </p:spPr>
        <p:txBody>
          <a:bodyPr wrap="square" lIns="72000" tIns="72000" rIns="72000" bIns="0" anchor="ctr" anchorCtr="0"/>
          <a:lstStyle>
            <a:lvl1pPr algn="r"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970144" y="5758287"/>
            <a:ext cx="4612252" cy="257951"/>
          </a:xfrm>
          <a:solidFill>
            <a:schemeClr val="accent2"/>
          </a:solidFill>
          <a:ln>
            <a:noFill/>
          </a:ln>
        </p:spPr>
        <p:txBody>
          <a:bodyPr wrap="square" lIns="72000" tIns="36000" rIns="72000" bIns="0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39451721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5282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2352" y="3934540"/>
            <a:ext cx="5490047" cy="656590"/>
          </a:xfrm>
          <a:solidFill>
            <a:schemeClr val="bg1"/>
          </a:solidFill>
        </p:spPr>
        <p:txBody>
          <a:bodyPr/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092352" y="4573421"/>
            <a:ext cx="5490048" cy="313932"/>
          </a:xfrm>
          <a:solidFill>
            <a:schemeClr val="bg1"/>
          </a:solidFill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99540" y="5146397"/>
            <a:ext cx="4482859" cy="656590"/>
          </a:xfrm>
          <a:solidFill>
            <a:schemeClr val="bg1"/>
          </a:solidFill>
        </p:spPr>
        <p:txBody>
          <a:bodyPr/>
          <a:lstStyle>
            <a:lvl1pPr algn="r"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099534" y="5770856"/>
            <a:ext cx="4482859" cy="313932"/>
          </a:xfrm>
          <a:solidFill>
            <a:schemeClr val="bg1"/>
          </a:solidFill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sp>
        <p:nvSpPr>
          <p:cNvPr id="10" name="Bogen 9"/>
          <p:cNvSpPr/>
          <p:nvPr userDrawn="1"/>
        </p:nvSpPr>
        <p:spPr>
          <a:xfrm rot="16200000" flipH="1">
            <a:off x="2065395" y="880585"/>
            <a:ext cx="731538" cy="620767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3" name="Bogen 12"/>
          <p:cNvSpPr/>
          <p:nvPr userDrawn="1"/>
        </p:nvSpPr>
        <p:spPr>
          <a:xfrm rot="5400000">
            <a:off x="3562507" y="13467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3905059" y="22352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Bogen 16"/>
          <p:cNvSpPr/>
          <p:nvPr userDrawn="1"/>
        </p:nvSpPr>
        <p:spPr>
          <a:xfrm rot="5400000">
            <a:off x="5179777" y="496699"/>
            <a:ext cx="731538" cy="1093611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522329" y="1385152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Bogen 18"/>
          <p:cNvSpPr/>
          <p:nvPr userDrawn="1"/>
        </p:nvSpPr>
        <p:spPr>
          <a:xfrm rot="5400000">
            <a:off x="1348529" y="1681545"/>
            <a:ext cx="731538" cy="1093611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691081" y="2569998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1831594" y="914219"/>
            <a:ext cx="591101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mobil</a:t>
            </a:r>
          </a:p>
        </p:txBody>
      </p:sp>
      <p:sp>
        <p:nvSpPr>
          <p:cNvPr id="22" name="Abgerundetes Rechteck 21"/>
          <p:cNvSpPr/>
          <p:nvPr userDrawn="1"/>
        </p:nvSpPr>
        <p:spPr>
          <a:xfrm>
            <a:off x="1520525" y="1955559"/>
            <a:ext cx="875287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weltoffen</a:t>
            </a:r>
            <a:endParaRPr lang="de-DE" sz="140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3819788" y="1626751"/>
            <a:ext cx="1063800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scientifique</a:t>
            </a:r>
            <a:endParaRPr lang="de-DE" sz="1400" dirty="0"/>
          </a:p>
        </p:txBody>
      </p:sp>
      <p:sp>
        <p:nvSpPr>
          <p:cNvPr id="24" name="Oval 23"/>
          <p:cNvSpPr/>
          <p:nvPr userDrawn="1"/>
        </p:nvSpPr>
        <p:spPr>
          <a:xfrm>
            <a:off x="2408669" y="1532148"/>
            <a:ext cx="48275" cy="4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 userDrawn="1"/>
        </p:nvSpPr>
        <p:spPr>
          <a:xfrm>
            <a:off x="7536284" y="2450299"/>
            <a:ext cx="870514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excellent</a:t>
            </a:r>
            <a:endParaRPr lang="de-DE" sz="1400" dirty="0"/>
          </a:p>
        </p:txBody>
      </p:sp>
      <p:sp>
        <p:nvSpPr>
          <p:cNvPr id="26" name="Bogen 25"/>
          <p:cNvSpPr/>
          <p:nvPr userDrawn="1"/>
        </p:nvSpPr>
        <p:spPr>
          <a:xfrm rot="16200000" flipH="1">
            <a:off x="8260407" y="2294290"/>
            <a:ext cx="706751" cy="805005"/>
          </a:xfrm>
          <a:prstGeom prst="arc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7" name="Abgerundetes Rechteck 26"/>
          <p:cNvSpPr/>
          <p:nvPr userDrawn="1"/>
        </p:nvSpPr>
        <p:spPr>
          <a:xfrm>
            <a:off x="5121506" y="2133666"/>
            <a:ext cx="1040389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europäisch</a:t>
            </a:r>
            <a:endParaRPr lang="de-DE" sz="1400" dirty="0"/>
          </a:p>
        </p:txBody>
      </p:sp>
      <p:sp>
        <p:nvSpPr>
          <p:cNvPr id="28" name="Abgerundetes Rechteck 27"/>
          <p:cNvSpPr/>
          <p:nvPr userDrawn="1"/>
        </p:nvSpPr>
        <p:spPr>
          <a:xfrm>
            <a:off x="5830388" y="770837"/>
            <a:ext cx="503598" cy="283026"/>
          </a:xfrm>
          <a:prstGeom prst="roundRect">
            <a:avLst>
              <a:gd name="adj" fmla="val 1242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/>
              <a:t>dual</a:t>
            </a:r>
          </a:p>
        </p:txBody>
      </p:sp>
      <p:sp>
        <p:nvSpPr>
          <p:cNvPr id="29" name="Abgerundetes Rechteck 28"/>
          <p:cNvSpPr/>
          <p:nvPr userDrawn="1"/>
        </p:nvSpPr>
        <p:spPr>
          <a:xfrm>
            <a:off x="8402322" y="1605290"/>
            <a:ext cx="868816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innovativ</a:t>
            </a:r>
          </a:p>
        </p:txBody>
      </p:sp>
      <p:sp>
        <p:nvSpPr>
          <p:cNvPr id="30" name="Bogen 29"/>
          <p:cNvSpPr/>
          <p:nvPr userDrawn="1"/>
        </p:nvSpPr>
        <p:spPr>
          <a:xfrm rot="5400000" flipV="1">
            <a:off x="5511079" y="1988940"/>
            <a:ext cx="759401" cy="841447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5875082" y="2765243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Bogen 31"/>
          <p:cNvSpPr/>
          <p:nvPr userDrawn="1"/>
        </p:nvSpPr>
        <p:spPr>
          <a:xfrm rot="16200000" flipH="1">
            <a:off x="8565464" y="1550574"/>
            <a:ext cx="731538" cy="620767"/>
          </a:xfrm>
          <a:prstGeom prst="arc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8908738" y="2202137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/>
          <p:cNvSpPr/>
          <p:nvPr userDrawn="1"/>
        </p:nvSpPr>
        <p:spPr>
          <a:xfrm>
            <a:off x="8620109" y="3025239"/>
            <a:ext cx="48275" cy="48275"/>
          </a:xfrm>
          <a:prstGeom prst="ellipse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Abgerundetes Rechteck 34"/>
          <p:cNvSpPr/>
          <p:nvPr userDrawn="1"/>
        </p:nvSpPr>
        <p:spPr>
          <a:xfrm>
            <a:off x="2716050" y="2470144"/>
            <a:ext cx="867183" cy="283026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0" rIns="72000" bIns="46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integriert</a:t>
            </a:r>
            <a:endParaRPr lang="de-DE" sz="1400" dirty="0"/>
          </a:p>
        </p:txBody>
      </p:sp>
      <p:sp>
        <p:nvSpPr>
          <p:cNvPr id="36" name="Bogen 35"/>
          <p:cNvSpPr/>
          <p:nvPr userDrawn="1"/>
        </p:nvSpPr>
        <p:spPr>
          <a:xfrm rot="16200000" flipH="1">
            <a:off x="3438506" y="2333980"/>
            <a:ext cx="706751" cy="805005"/>
          </a:xfrm>
          <a:prstGeom prst="arc">
            <a:avLst/>
          </a:prstGeom>
          <a:ln w="31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37" name="Oval 36"/>
          <p:cNvSpPr/>
          <p:nvPr userDrawn="1"/>
        </p:nvSpPr>
        <p:spPr>
          <a:xfrm>
            <a:off x="3798208" y="3064929"/>
            <a:ext cx="48275" cy="482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03071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12192000" cy="3455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8"/>
            <a:ext cx="10596880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21839414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50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4877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_Alumniclubs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  <p:pic>
        <p:nvPicPr>
          <p:cNvPr id="2" name="Bildplatzhalter 2" descr="alumni-club-logo.png">
            <a:extLst>
              <a:ext uri="{FF2B5EF4-FFF2-40B4-BE49-F238E27FC236}">
                <a16:creationId xmlns:a16="http://schemas.microsoft.com/office/drawing/2014/main" id="{46706D7B-80EB-0A68-07A1-ECA26F949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4" b="9422"/>
          <a:stretch/>
        </p:blipFill>
        <p:spPr>
          <a:xfrm>
            <a:off x="457466" y="1354268"/>
            <a:ext cx="1998344" cy="6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229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_Titelfolie_2 Logos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093630" y="-1"/>
            <a:ext cx="6098369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5958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3598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164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0686" y="5736276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AC4A407-9786-2609-8404-91FBBBEFF0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1322" y="1434144"/>
            <a:ext cx="2320925" cy="75723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18599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1" t="9398" r="-38" b="6888"/>
          <a:stretch>
            <a:fillRect/>
          </a:stretch>
        </p:blipFill>
        <p:spPr>
          <a:xfrm>
            <a:off x="1" y="1"/>
            <a:ext cx="8246852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5546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 userDrawn="1"/>
        </p:nvPicPr>
        <p:blipFill rotWithShape="1">
          <a:blip r:embed="rId2"/>
          <a:srcRect t="9398" b="48669"/>
          <a:stretch/>
        </p:blipFill>
        <p:spPr>
          <a:xfrm>
            <a:off x="797368" y="0"/>
            <a:ext cx="8488145" cy="3435282"/>
          </a:xfrm>
          <a:prstGeom prst="rect">
            <a:avLst/>
          </a:prstGeom>
        </p:spPr>
      </p:pic>
      <p:sp>
        <p:nvSpPr>
          <p:cNvPr id="5" name="Rectangle 8"/>
          <p:cNvSpPr/>
          <p:nvPr userDrawn="1"/>
        </p:nvSpPr>
        <p:spPr>
          <a:xfrm>
            <a:off x="0" y="3430368"/>
            <a:ext cx="12192000" cy="3427632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3"/>
          <a:srcRect t="51219" b="6889"/>
          <a:stretch/>
        </p:blipFill>
        <p:spPr>
          <a:xfrm>
            <a:off x="797368" y="3426145"/>
            <a:ext cx="8488145" cy="3431855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85520" y="3860800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85520" y="4529177"/>
            <a:ext cx="10596880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85520" y="5072657"/>
            <a:ext cx="10596880" cy="656590"/>
          </a:xfrm>
        </p:spPr>
        <p:txBody>
          <a:bodyPr/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86317" y="5741035"/>
            <a:ext cx="10596077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</p:spTree>
    <p:extLst>
      <p:ext uri="{BB962C8B-B14F-4D97-AF65-F5344CB8AC3E}">
        <p14:creationId xmlns:p14="http://schemas.microsoft.com/office/powerpoint/2010/main" val="42419773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0"/>
            <a:ext cx="1792135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9833" y="280220"/>
            <a:ext cx="7091651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99833" y="664586"/>
            <a:ext cx="7091651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E014432-624D-DE4D-304F-ACB3B54A3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912" y="1440316"/>
            <a:ext cx="935949" cy="913595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2F02B82E-0A71-2972-66BB-2BC6E3FFC7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5911" y="2353911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B9EB34B8-5408-7333-000F-FAE6B2B607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910" y="3232463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18" name="Textplatzhalter 14">
            <a:extLst>
              <a:ext uri="{FF2B5EF4-FFF2-40B4-BE49-F238E27FC236}">
                <a16:creationId xmlns:a16="http://schemas.microsoft.com/office/drawing/2014/main" id="{064781FF-2DF9-29AF-AFCC-291800BDBB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09" y="4111016"/>
            <a:ext cx="935949" cy="878552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4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51EE07E1-056D-C160-3347-A060C56CF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908" y="4989567"/>
            <a:ext cx="935949" cy="842393"/>
          </a:xfrm>
        </p:spPr>
        <p:txBody>
          <a:bodyPr lIns="108000" tIns="108000" rIns="108000" bIns="0" anchor="ctr"/>
          <a:lstStyle>
            <a:lvl1pPr algn="ctr">
              <a:defRPr sz="48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5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DFF936C3-2095-7988-BEF7-D747D75F89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99833" y="1536220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1" name="Textplatzhalter 29">
            <a:extLst>
              <a:ext uri="{FF2B5EF4-FFF2-40B4-BE49-F238E27FC236}">
                <a16:creationId xmlns:a16="http://schemas.microsoft.com/office/drawing/2014/main" id="{F73E1529-3F52-9C66-F625-0815E77444F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99833" y="1845356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2" name="Textplatzhalter 29">
            <a:extLst>
              <a:ext uri="{FF2B5EF4-FFF2-40B4-BE49-F238E27FC236}">
                <a16:creationId xmlns:a16="http://schemas.microsoft.com/office/drawing/2014/main" id="{7DEC0480-5BB3-8833-14F4-7720F40DF3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99833" y="2428429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3" name="Textplatzhalter 29">
            <a:extLst>
              <a:ext uri="{FF2B5EF4-FFF2-40B4-BE49-F238E27FC236}">
                <a16:creationId xmlns:a16="http://schemas.microsoft.com/office/drawing/2014/main" id="{E7553ED0-4C84-E040-8487-3B05D6F4AF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99833" y="2737565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4" name="Textplatzhalter 29">
            <a:extLst>
              <a:ext uri="{FF2B5EF4-FFF2-40B4-BE49-F238E27FC236}">
                <a16:creationId xmlns:a16="http://schemas.microsoft.com/office/drawing/2014/main" id="{A2FDA05A-F29B-96D1-AF7A-3607029DE5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99833" y="3320638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5" name="Textplatzhalter 29">
            <a:extLst>
              <a:ext uri="{FF2B5EF4-FFF2-40B4-BE49-F238E27FC236}">
                <a16:creationId xmlns:a16="http://schemas.microsoft.com/office/drawing/2014/main" id="{94F514E0-C88D-C166-84F8-EE84D5E382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99833" y="3629774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6" name="Textplatzhalter 29">
            <a:extLst>
              <a:ext uri="{FF2B5EF4-FFF2-40B4-BE49-F238E27FC236}">
                <a16:creationId xmlns:a16="http://schemas.microsoft.com/office/drawing/2014/main" id="{7ACBD7D8-01E2-9D3C-DB57-417A9A3B60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99833" y="4227661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7" name="Textplatzhalter 29">
            <a:extLst>
              <a:ext uri="{FF2B5EF4-FFF2-40B4-BE49-F238E27FC236}">
                <a16:creationId xmlns:a16="http://schemas.microsoft.com/office/drawing/2014/main" id="{F6B8E1C5-BFBE-050F-8F5A-C260BE4EBF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99833" y="4536797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A6A500A1-0052-D0E2-5FF3-6F97EA8854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99833" y="5116182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1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Französisch</a:t>
            </a:r>
          </a:p>
        </p:txBody>
      </p:sp>
      <p:sp>
        <p:nvSpPr>
          <p:cNvPr id="39" name="Textplatzhalter 29">
            <a:extLst>
              <a:ext uri="{FF2B5EF4-FFF2-40B4-BE49-F238E27FC236}">
                <a16:creationId xmlns:a16="http://schemas.microsoft.com/office/drawing/2014/main" id="{A4610233-D761-829A-AB23-C9647E08DF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99833" y="5425318"/>
            <a:ext cx="5114925" cy="289310"/>
          </a:xfrm>
        </p:spPr>
        <p:txBody>
          <a:bodyPr/>
          <a:lstStyle>
            <a:lvl2pPr>
              <a:buNone/>
              <a:defRPr sz="1600">
                <a:solidFill>
                  <a:schemeClr val="accent2"/>
                </a:solidFill>
              </a:defRPr>
            </a:lvl2pPr>
            <a:lvl5pPr>
              <a:buNone/>
              <a:defRPr/>
            </a:lvl5pPr>
          </a:lstStyle>
          <a:p>
            <a:pPr lvl="1"/>
            <a:r>
              <a:rPr lang="de-DE" dirty="0"/>
              <a:t>Inhaltsverzeichnis Deutsch</a:t>
            </a:r>
          </a:p>
        </p:txBody>
      </p:sp>
    </p:spTree>
    <p:extLst>
      <p:ext uri="{BB962C8B-B14F-4D97-AF65-F5344CB8AC3E}">
        <p14:creationId xmlns:p14="http://schemas.microsoft.com/office/powerpoint/2010/main" val="354353475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3022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98825" y="3471705"/>
            <a:ext cx="7397750" cy="43704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98825" y="2963286"/>
            <a:ext cx="7397750" cy="43704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2093999" y="2955234"/>
            <a:ext cx="570669" cy="1031051"/>
          </a:xfrm>
        </p:spPr>
        <p:txBody>
          <a:bodyPr wrap="none" lIns="0" rIns="0" bIns="0" anchor="ctr" anchorCtr="0"/>
          <a:lstStyle>
            <a:lvl1pPr algn="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0218946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/ Zwischenfolie_Bericht des Präsidi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0" y="0"/>
            <a:ext cx="362728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03507" y="3454287"/>
            <a:ext cx="7397750" cy="43704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03507" y="2945868"/>
            <a:ext cx="7397750" cy="43704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2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7423" y="2955234"/>
            <a:ext cx="2452595" cy="1031051"/>
          </a:xfrm>
        </p:spPr>
        <p:txBody>
          <a:bodyPr wrap="none" lIns="0" rIns="0" bIns="0" anchor="ctr" anchorCtr="0"/>
          <a:lstStyle>
            <a:lvl1pPr algn="r">
              <a:defRPr sz="80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4.1.A</a:t>
            </a:r>
          </a:p>
        </p:txBody>
      </p:sp>
    </p:spTree>
    <p:extLst>
      <p:ext uri="{BB962C8B-B14F-4D97-AF65-F5344CB8AC3E}">
        <p14:creationId xmlns:p14="http://schemas.microsoft.com/office/powerpoint/2010/main" val="270237805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819298" y="630518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570155EA-D72D-0992-260C-E7C98E0C4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4357" y="2676999"/>
            <a:ext cx="3154710" cy="1504001"/>
          </a:xfrm>
        </p:spPr>
        <p:txBody>
          <a:bodyPr wrap="none" lIns="0" rIns="0" bIns="0" anchor="ctr" anchorCtr="0"/>
          <a:lstStyle>
            <a:lvl1pPr algn="ctr">
              <a:defRPr sz="54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Wichtiges</a:t>
            </a:r>
          </a:p>
          <a:p>
            <a:pPr lvl="0"/>
            <a:r>
              <a:rPr lang="de-DE" dirty="0"/>
              <a:t>Statement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A3AE1CE-670E-D749-B04D-565646000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377" y="3086730"/>
            <a:ext cx="737381" cy="1461939"/>
          </a:xfrm>
        </p:spPr>
        <p:txBody>
          <a:bodyPr wrap="none" lIns="0" rIns="0" bIns="0" anchor="ctr" anchorCtr="0"/>
          <a:lstStyle>
            <a:lvl1pPr algn="ctr">
              <a:defRPr sz="115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„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B06D349-E540-1F53-86E9-91AF59D2D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9088" y="2355761"/>
            <a:ext cx="737382" cy="1461939"/>
          </a:xfrm>
        </p:spPr>
        <p:txBody>
          <a:bodyPr wrap="none" lIns="0" rIns="0" bIns="0" anchor="ctr" anchorCtr="0"/>
          <a:lstStyle>
            <a:lvl1pPr algn="ctr">
              <a:defRPr sz="115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3968172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folie - Fachgrupp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61034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DCCFA14-78AF-484A-B03D-5DB9A526DD68}"/>
              </a:ext>
            </a:extLst>
          </p:cNvPr>
          <p:cNvGrpSpPr/>
          <p:nvPr userDrawn="1"/>
        </p:nvGrpSpPr>
        <p:grpSpPr>
          <a:xfrm rot="10800000">
            <a:off x="4819298" y="630518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직사각형 4">
              <a:extLst>
                <a:ext uri="{FF2B5EF4-FFF2-40B4-BE49-F238E27FC236}">
                  <a16:creationId xmlns:a16="http://schemas.microsoft.com/office/drawing/2014/main" id="{B76B0EC3-E080-4BA9-82DD-875CE375664B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5">
              <a:extLst>
                <a:ext uri="{FF2B5EF4-FFF2-40B4-BE49-F238E27FC236}">
                  <a16:creationId xmlns:a16="http://schemas.microsoft.com/office/drawing/2014/main" id="{1BE3A08B-D0A8-4636-B024-860C87DFA350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6">
            <a:extLst>
              <a:ext uri="{FF2B5EF4-FFF2-40B4-BE49-F238E27FC236}">
                <a16:creationId xmlns:a16="http://schemas.microsoft.com/office/drawing/2014/main" id="{F53B918C-F2E3-458F-9073-6D6E6D7F58A6}"/>
              </a:ext>
            </a:extLst>
          </p:cNvPr>
          <p:cNvGrpSpPr/>
          <p:nvPr userDrawn="1"/>
        </p:nvGrpSpPr>
        <p:grpSpPr>
          <a:xfrm>
            <a:off x="678826" y="5597734"/>
            <a:ext cx="587600" cy="587600"/>
            <a:chOff x="546346" y="5762189"/>
            <a:chExt cx="720080" cy="72008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직사각형 7">
              <a:extLst>
                <a:ext uri="{FF2B5EF4-FFF2-40B4-BE49-F238E27FC236}">
                  <a16:creationId xmlns:a16="http://schemas.microsoft.com/office/drawing/2014/main" id="{AABB30E9-0DAA-4772-8CC5-A6FEC253E5AF}"/>
                </a:ext>
              </a:extLst>
            </p:cNvPr>
            <p:cNvSpPr/>
            <p:nvPr/>
          </p:nvSpPr>
          <p:spPr>
            <a:xfrm>
              <a:off x="546346" y="5762189"/>
              <a:ext cx="180000" cy="72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541DDE2A-7C54-4715-8C70-DAACF06648DA}"/>
                </a:ext>
              </a:extLst>
            </p:cNvPr>
            <p:cNvSpPr/>
            <p:nvPr/>
          </p:nvSpPr>
          <p:spPr>
            <a:xfrm rot="5400000">
              <a:off x="906386" y="6122229"/>
              <a:ext cx="180000" cy="5400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6103424" y="0"/>
            <a:ext cx="6088576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570155EA-D72D-0992-260C-E7C98E0C4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19" y="2997086"/>
            <a:ext cx="2500685" cy="863826"/>
          </a:xfrm>
        </p:spPr>
        <p:txBody>
          <a:bodyPr wrap="none" lIns="0" rIns="0" bIns="0" anchor="ctr" anchorCtr="0"/>
          <a:lstStyle>
            <a:lvl1pPr algn="ctr">
              <a:defRPr sz="2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Fachgruppe FR</a:t>
            </a:r>
          </a:p>
          <a:p>
            <a:pPr lvl="0"/>
            <a:r>
              <a:rPr lang="de-DE" dirty="0"/>
              <a:t>Fachgruppe DE</a:t>
            </a:r>
          </a:p>
        </p:txBody>
      </p:sp>
    </p:spTree>
    <p:extLst>
      <p:ext uri="{BB962C8B-B14F-4D97-AF65-F5344CB8AC3E}">
        <p14:creationId xmlns:p14="http://schemas.microsoft.com/office/powerpoint/2010/main" val="411451520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5"/>
          </p:nvPr>
        </p:nvSpPr>
        <p:spPr>
          <a:xfrm>
            <a:off x="462410" y="1446213"/>
            <a:ext cx="11267856" cy="420052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5A2F20-6F2B-545D-DE30-2FD920F0B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636078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5419575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3640" y="1703388"/>
            <a:ext cx="5419575" cy="297517"/>
          </a:xfrm>
        </p:spPr>
        <p:txBody>
          <a:bodyPr/>
          <a:lstStyle>
            <a:lvl1pPr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6308787" y="2177919"/>
            <a:ext cx="5419577" cy="3305833"/>
          </a:xfrm>
        </p:spPr>
        <p:txBody>
          <a:bodyPr/>
          <a:lstStyle>
            <a:lvl1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308786" y="1704085"/>
            <a:ext cx="5419577" cy="297517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9003490-3D54-8A1E-A9C8-08B586560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5E74731-88B8-0955-1348-2AEF8F2FB4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DD7D8EF-EC00-C04B-5458-6A0A7043AC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</p:spTree>
    <p:extLst>
      <p:ext uri="{BB962C8B-B14F-4D97-AF65-F5344CB8AC3E}">
        <p14:creationId xmlns:p14="http://schemas.microsoft.com/office/powerpoint/2010/main" val="66729933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_dr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6"/>
          </p:nvPr>
        </p:nvSpPr>
        <p:spPr>
          <a:xfrm>
            <a:off x="463640" y="2177920"/>
            <a:ext cx="3668413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463640" y="1703388"/>
            <a:ext cx="366841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4261794" y="2177222"/>
            <a:ext cx="3668414" cy="3305833"/>
          </a:xfrm>
        </p:spPr>
        <p:txBody>
          <a:bodyPr/>
          <a:lstStyle>
            <a:lvl1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4261793" y="1703388"/>
            <a:ext cx="3668414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204400E8-B4C7-AC07-AE53-3CEB0F7DDB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9947" y="2177223"/>
            <a:ext cx="3668413" cy="3305834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Fünfte Ebene</a:t>
            </a:r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B4CFED57-AA98-F401-D829-ACE0D4CCD0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59947" y="1702691"/>
            <a:ext cx="3668413" cy="297517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Englischer Text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9EFDD885-2440-2255-2D8A-07A53E04EB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7BA8E2F-F3C9-228F-4323-4C679DA41F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56DCF47-7222-C3A9-6595-778B31ABED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</p:spTree>
    <p:extLst>
      <p:ext uri="{BB962C8B-B14F-4D97-AF65-F5344CB8AC3E}">
        <p14:creationId xmlns:p14="http://schemas.microsoft.com/office/powerpoint/2010/main" val="261486411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Inhalt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11244262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4F78DCD-2C51-079C-FB36-9E17378A6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D1175C5-9AF9-6723-3DFB-9C50DC1B53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3C6BFE8-DE7D-0C9A-C719-F18149610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E7509B-BA77-4EC3-B713-07D815DB4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2756" y="5342148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6643266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abelle mit Beschriftung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11244262" cy="442436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Englisch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556C6170-35B1-ED7D-44C2-6E4EB2EB7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59978FB-0A60-2B62-3EA3-5DE31787B8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D09A35-F2E6-6EDE-93D4-85A91EDC6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40C9F9AD-0B51-A260-4DF0-4896116F47F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2756" y="535188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43551796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Inhalt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5476856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0800467-3F2E-1742-30C8-F7CE3ABFC5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435" y="1192212"/>
            <a:ext cx="5476855" cy="4424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228B71E-DF5A-FC62-E63A-1F6EE74ECE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5351" y="534316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93860-250F-BFC3-AB2F-A86033C5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E36B65-F116-11C5-F1BD-23F39FAA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7B4E07-15F6-7578-7094-54B3DBF48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CA7206-058F-7E55-303B-8C9CFD8828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62443" y="533028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21085666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0"/>
            <a:ext cx="5557571" cy="47967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04839" y="3915283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584E142-D2CD-F065-E561-2B4DE3AB4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78D7BD7-D936-A9E4-7353-D3C1B51FD9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2D74B6A-5DD0-BD79-0FFD-BE42C7C40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115150C7-580E-221B-5CE0-9457523EFE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6796" y="1697421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4CC619A-500A-F3E5-A953-E76D9BF075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04978" y="4224439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266A644-13FE-E10D-CDC6-6569AF69B2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4743" y="590267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44034001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mit Logos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5080692" cy="401085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5710687" y="1387058"/>
            <a:ext cx="343331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5710687" y="3420375"/>
            <a:ext cx="3433313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5710687" y="1694157"/>
            <a:ext cx="3433313" cy="1633273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/>
          </p:nvPr>
        </p:nvSpPr>
        <p:spPr>
          <a:xfrm>
            <a:off x="5710687" y="3735884"/>
            <a:ext cx="3433313" cy="166202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DD1A5BA-36AA-1CCF-FBC4-F5CFEB06389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949023E2-8925-BD13-4AD6-516D8DA34C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28163" y="2478117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40959B1-6BDA-4024-74E3-515CD39EB3D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28163" y="3575464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FA4CCFBB-05A1-42E8-B8EE-64331742E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CC12358-AEE3-5D7D-4849-B417EAD79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C6B9401-5E9D-CFA7-0CFC-23EDE027E5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D464D8-F8A5-FA0B-87F5-3D8A4106B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07865" y="51248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82337043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mit Logos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5813937" cy="40178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427407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649125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Deutsch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3DD1A5BA-36AA-1CCF-FBC4-F5CFEB06389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949023E2-8925-BD13-4AD6-516D8DA34C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428163" y="2478117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540959B1-6BDA-4024-74E3-515CD39EB3D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28163" y="3575464"/>
            <a:ext cx="2306637" cy="976313"/>
          </a:xfrm>
        </p:spPr>
        <p:txBody>
          <a:bodyPr/>
          <a:lstStyle/>
          <a:p>
            <a:endParaRPr lang="de-DE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52FAF53-4221-B772-70B1-575FDBB25692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383547" y="1371672"/>
            <a:ext cx="2760453" cy="40178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0046E590-F396-E714-B17F-04B9CFC1A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12978B4-2CF8-0898-7933-521C0E93F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7DEEA9-3342-DE51-AE43-BD0FEF14EB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A4C1C784-159D-4F32-7F22-8EAB94449C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41110" y="5124874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F111929F-1748-EC9A-D5D5-E8BFEBA384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13706" y="5124874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51565079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hochkant mit Logo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03E2AA2-4436-ADE5-F8DC-25A3B2AAD8C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043180" y="1378711"/>
            <a:ext cx="3381288" cy="459076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7" y="1378711"/>
            <a:ext cx="3381288" cy="459076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E702F17-4552-BD51-49D5-B8781B4B7A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0346" y="4254214"/>
            <a:ext cx="428418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Französisch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F2714FB4-5EB5-CD47-28FB-3E06C779EE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50345" y="4895009"/>
            <a:ext cx="4284187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Bildbeschreibung Deutsch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83557DEE-09BF-9FD7-6BFE-68F70DFB679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428163" y="1377950"/>
            <a:ext cx="2306637" cy="1632669"/>
          </a:xfrm>
        </p:spPr>
        <p:txBody>
          <a:bodyPr/>
          <a:lstStyle/>
          <a:p>
            <a:endParaRPr lang="de-DE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1A96ABF-E562-90DA-4F78-7BE4C70D3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C70F677-D99D-6D67-13A5-AEB9A0260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C09E840-AED0-57A9-C59A-C091A1C181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86668A-E51B-FA72-2C0F-216BD3F3F1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08461" y="57047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E84283D9-96E7-7C1F-F305-71D82E757E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94174" y="57047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69572884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Bild und Bulletpoints Engl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1"/>
            <a:ext cx="5557571" cy="401085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e-DE" dirty="0"/>
              <a:t>Titel Englisch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84574"/>
            <a:ext cx="5531357" cy="37332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Formatvorlagen des Textmasters bearbeiten</a:t>
            </a:r>
          </a:p>
          <a:p>
            <a:pPr marL="0" marR="0" lvl="1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Zweite Ebene</a:t>
            </a:r>
          </a:p>
          <a:p>
            <a:pPr marL="0" marR="0" lvl="2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Dritte Ebene</a:t>
            </a:r>
          </a:p>
          <a:p>
            <a:pPr marL="0" marR="0" lvl="3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Vierte Ebene</a:t>
            </a:r>
          </a:p>
          <a:p>
            <a:pPr marL="0" marR="0" lvl="4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478F31B9-4917-BFBE-B1A1-2877D764A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87DBE1F-B913-D9E0-D4C1-7FB03E8BA1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4743" y="51248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58447832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vertikal mit Text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DBD23A6-3E86-CF9B-0E57-C331DFE6214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4025" y="3783845"/>
            <a:ext cx="5557838" cy="229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887979-E160-9CC5-C4D3-4F9C629C1A3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4025" y="1387475"/>
            <a:ext cx="5557838" cy="22987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Französischer Titel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198829" y="3783845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Deutscher Titel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/>
          </p:nvPr>
        </p:nvSpPr>
        <p:spPr>
          <a:xfrm>
            <a:off x="6198681" y="1693375"/>
            <a:ext cx="5531357" cy="695741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9" hasCustomPrompt="1"/>
          </p:nvPr>
        </p:nvSpPr>
        <p:spPr>
          <a:xfrm>
            <a:off x="6198628" y="4104767"/>
            <a:ext cx="5525400" cy="264688"/>
          </a:xfrm>
        </p:spPr>
        <p:txBody>
          <a:bodyPr/>
          <a:lstStyle>
            <a:lvl1pPr>
              <a:defRPr sz="1400" i="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149C953B-DDA1-BE4B-FC90-4C93BEA0D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5DAD24-EEC1-3524-C8E2-57FFFCD1A8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BB5B327-932D-686F-B4CB-588BCFAF2C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135A6A4E-4DF6-DFD1-4379-0C9F2A8991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1569" y="3429000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965CAAC-0D1C-1A37-089C-16D82EC035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1569" y="581785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38426261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Bilder horizontal mit Text zweisprachig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26FB6F9-ED85-6B76-4772-0298E28542B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174780" y="1384299"/>
            <a:ext cx="5542669" cy="25921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41C44B-CBF0-3FB1-1D88-6B99D3C09C3B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57200" y="1384375"/>
            <a:ext cx="5557838" cy="259240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7433" y="4153362"/>
            <a:ext cx="5559790" cy="2969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163629" y="4137247"/>
            <a:ext cx="5560059" cy="297517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9"/>
          </p:nvPr>
        </p:nvSpPr>
        <p:spPr>
          <a:xfrm>
            <a:off x="457200" y="4465760"/>
            <a:ext cx="5560061" cy="1491364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6163629" y="4465759"/>
            <a:ext cx="5560060" cy="1491363"/>
          </a:xfrm>
        </p:spPr>
        <p:txBody>
          <a:bodyPr/>
          <a:lstStyle>
            <a:lvl1pPr>
              <a:defRPr sz="1400" i="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72A25803-C4EB-3784-1A2C-6E83BF82F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E58B8A-BFF7-F77F-C88E-431DF19500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6E3700B-0B2B-C8BD-1418-4E55B7D488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876194C-6D49-C306-A1B8-6D833663B1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4744" y="371171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1554ED0-7442-65E8-1211-1B31A4C915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87155" y="371171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78909615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vier BIlder mit Text zweisprachig 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/>
          <p:cNvSpPr>
            <a:spLocks noGrp="1"/>
          </p:cNvSpPr>
          <p:nvPr>
            <p:ph type="pic" sz="quarter" idx="23"/>
          </p:nvPr>
        </p:nvSpPr>
        <p:spPr>
          <a:xfrm>
            <a:off x="460938" y="1247196"/>
            <a:ext cx="2776213" cy="2397704"/>
          </a:xfrm>
        </p:spPr>
        <p:txBody>
          <a:bodyPr/>
          <a:lstStyle/>
          <a:p>
            <a:endParaRPr lang="de-DE"/>
          </a:p>
        </p:txBody>
      </p:sp>
      <p:sp>
        <p:nvSpPr>
          <p:cNvPr id="21" name="Bildplatzhalter 19"/>
          <p:cNvSpPr>
            <a:spLocks noGrp="1"/>
          </p:cNvSpPr>
          <p:nvPr>
            <p:ph type="pic" sz="quarter" idx="24"/>
          </p:nvPr>
        </p:nvSpPr>
        <p:spPr>
          <a:xfrm>
            <a:off x="3277066" y="3658516"/>
            <a:ext cx="2793701" cy="2412712"/>
          </a:xfrm>
        </p:spPr>
        <p:txBody>
          <a:bodyPr/>
          <a:lstStyle/>
          <a:p>
            <a:endParaRPr lang="de-DE"/>
          </a:p>
        </p:txBody>
      </p:sp>
      <p:sp>
        <p:nvSpPr>
          <p:cNvPr id="22" name="Bildplatzhalter 19"/>
          <p:cNvSpPr>
            <a:spLocks noGrp="1"/>
          </p:cNvSpPr>
          <p:nvPr>
            <p:ph type="pic" sz="quarter" idx="25"/>
          </p:nvPr>
        </p:nvSpPr>
        <p:spPr>
          <a:xfrm>
            <a:off x="6103867" y="1234716"/>
            <a:ext cx="2783125" cy="2397963"/>
          </a:xfrm>
        </p:spPr>
        <p:txBody>
          <a:bodyPr/>
          <a:lstStyle/>
          <a:p>
            <a:endParaRPr lang="de-DE"/>
          </a:p>
        </p:txBody>
      </p:sp>
      <p:sp>
        <p:nvSpPr>
          <p:cNvPr id="23" name="Bildplatzhalter 19"/>
          <p:cNvSpPr>
            <a:spLocks noGrp="1"/>
          </p:cNvSpPr>
          <p:nvPr>
            <p:ph type="pic" sz="quarter" idx="26"/>
          </p:nvPr>
        </p:nvSpPr>
        <p:spPr>
          <a:xfrm>
            <a:off x="8900823" y="3658515"/>
            <a:ext cx="2816225" cy="2397849"/>
          </a:xfrm>
        </p:spPr>
        <p:txBody>
          <a:bodyPr/>
          <a:lstStyle/>
          <a:p>
            <a:endParaRPr lang="de-DE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7" hasCustomPrompt="1"/>
          </p:nvPr>
        </p:nvSpPr>
        <p:spPr>
          <a:xfrm>
            <a:off x="3421626" y="1238250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8" hasCustomPrompt="1"/>
          </p:nvPr>
        </p:nvSpPr>
        <p:spPr>
          <a:xfrm>
            <a:off x="3432229" y="2304540"/>
            <a:ext cx="2521974" cy="264688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34" name="Textplatzhalter 24"/>
          <p:cNvSpPr>
            <a:spLocks noGrp="1"/>
          </p:cNvSpPr>
          <p:nvPr>
            <p:ph type="body" sz="quarter" idx="36" hasCustomPrompt="1"/>
          </p:nvPr>
        </p:nvSpPr>
        <p:spPr>
          <a:xfrm>
            <a:off x="9027977" y="1247704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35" name="Textplatzhalter 24"/>
          <p:cNvSpPr>
            <a:spLocks noGrp="1"/>
          </p:cNvSpPr>
          <p:nvPr>
            <p:ph type="body" sz="quarter" idx="37" hasCustomPrompt="1"/>
          </p:nvPr>
        </p:nvSpPr>
        <p:spPr>
          <a:xfrm>
            <a:off x="9038580" y="2313994"/>
            <a:ext cx="2521974" cy="264688"/>
          </a:xfrm>
        </p:spPr>
        <p:txBody>
          <a:bodyPr/>
          <a:lstStyle>
            <a:lvl1pPr>
              <a:defRPr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Deutscher Text</a:t>
            </a:r>
          </a:p>
        </p:txBody>
      </p:sp>
      <p:sp>
        <p:nvSpPr>
          <p:cNvPr id="37" name="Textplatzhalter 24"/>
          <p:cNvSpPr>
            <a:spLocks noGrp="1"/>
          </p:cNvSpPr>
          <p:nvPr>
            <p:ph type="body" sz="quarter" idx="39" hasCustomPrompt="1"/>
          </p:nvPr>
        </p:nvSpPr>
        <p:spPr>
          <a:xfrm>
            <a:off x="623267" y="3675132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38" name="Textplatzhalter 24"/>
          <p:cNvSpPr>
            <a:spLocks noGrp="1"/>
          </p:cNvSpPr>
          <p:nvPr>
            <p:ph type="body" sz="quarter" idx="40" hasCustomPrompt="1"/>
          </p:nvPr>
        </p:nvSpPr>
        <p:spPr>
          <a:xfrm>
            <a:off x="623267" y="4727980"/>
            <a:ext cx="2521974" cy="264688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de-DE" dirty="0"/>
              <a:t>Deutscher Text</a:t>
            </a:r>
          </a:p>
        </p:txBody>
      </p:sp>
      <p:sp>
        <p:nvSpPr>
          <p:cNvPr id="40" name="Textplatzhalter 24"/>
          <p:cNvSpPr>
            <a:spLocks noGrp="1"/>
          </p:cNvSpPr>
          <p:nvPr>
            <p:ph type="body" sz="quarter" idx="42" hasCustomPrompt="1"/>
          </p:nvPr>
        </p:nvSpPr>
        <p:spPr>
          <a:xfrm>
            <a:off x="6222355" y="3675132"/>
            <a:ext cx="2521974" cy="2646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Französischer Text</a:t>
            </a:r>
          </a:p>
        </p:txBody>
      </p:sp>
      <p:sp>
        <p:nvSpPr>
          <p:cNvPr id="41" name="Textplatzhalter 24"/>
          <p:cNvSpPr>
            <a:spLocks noGrp="1"/>
          </p:cNvSpPr>
          <p:nvPr>
            <p:ph type="body" sz="quarter" idx="43" hasCustomPrompt="1"/>
          </p:nvPr>
        </p:nvSpPr>
        <p:spPr>
          <a:xfrm>
            <a:off x="6227261" y="4725924"/>
            <a:ext cx="2521974" cy="264688"/>
          </a:xfrm>
        </p:spPr>
        <p:txBody>
          <a:bodyPr/>
          <a:lstStyle>
            <a:lvl1pPr>
              <a:defRPr i="1"/>
            </a:lvl1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Deutscher 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FEC292-8D85-BF85-AD46-D34654FE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793DAB9-340C-6BDC-25A9-8BBE9F051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6BE6949-0480-97E0-B133-157D957C8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34D11D38-D8F7-F4BC-461A-7376E2AA9E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006857" y="33679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2A0A34D-BA6B-B606-7069-50D75492DD2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56698" y="3367991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53DBBEC1-8876-F747-709A-113104F8DB8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40473" y="5806540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8B160EC7-FC30-E708-59B7-2F2A9711A54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486754" y="579167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2902155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lie nu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DF150F34-963C-6B47-B141-BA9CEFEB4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6240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eine Tabell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3EC9F7-9E0B-AE32-D12C-0CAA606F302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6174" y="1188990"/>
            <a:ext cx="11249115" cy="442758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Tabelle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Tabelle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17FE3FE-5264-5A5F-62D9-B89EAAF2D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A66A72B-13CA-2328-6D01-E64D1F37F7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EDBAECC-EF5A-1505-F354-FBF7FC91E6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DFF5195A-52F3-DA7B-59D3-1627A7221D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79924" y="5330403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1571437257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wei Diagramm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5B7C6B5-DA7B-239D-D510-32D7E45DBDF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59523" y="1212850"/>
            <a:ext cx="5488839" cy="44037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3900" y="5640066"/>
            <a:ext cx="54950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3900" y="5861784"/>
            <a:ext cx="54983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Deutsch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0A49F65C-EED4-AA72-D5F6-19A1B5CAA5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9776" y="5640066"/>
            <a:ext cx="54950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Französisch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3469D50A-2B0A-417D-67F2-71F30BA853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9776" y="5861784"/>
            <a:ext cx="5498326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Diagramm Deutsch</a:t>
            </a:r>
          </a:p>
        </p:txBody>
      </p:sp>
      <p:sp>
        <p:nvSpPr>
          <p:cNvPr id="10" name="Inhaltsplatzhalter 8">
            <a:extLst>
              <a:ext uri="{FF2B5EF4-FFF2-40B4-BE49-F238E27FC236}">
                <a16:creationId xmlns:a16="http://schemas.microsoft.com/office/drawing/2014/main" id="{D2431A0C-7297-C8B9-44DE-1773580DC57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244537" y="1212735"/>
            <a:ext cx="5494338" cy="44037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CC115192-34C0-D9C9-C742-4E9BC248A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A2658E6-9736-9BB5-061C-8DEAA00AE7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33943B1-D189-8DA4-5DC9-A67F939CD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1BF7695-A593-792E-B9EF-20F989D20A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17170" y="535177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24DA46D-9ACC-FFA3-5F3D-4E9B80DF99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508581" y="5363575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6776360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leer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58224" y="3506541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8224" y="2998122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33927704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um fertig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-262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uppierung 10">
            <a:extLst>
              <a:ext uri="{FF2B5EF4-FFF2-40B4-BE49-F238E27FC236}">
                <a16:creationId xmlns:a16="http://schemas.microsoft.com/office/drawing/2014/main" id="{F0CE4234-3B2A-C325-853F-7E5CA009729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3" name="Bild 8">
              <a:extLst>
                <a:ext uri="{FF2B5EF4-FFF2-40B4-BE49-F238E27FC236}">
                  <a16:creationId xmlns:a16="http://schemas.microsoft.com/office/drawing/2014/main" id="{2D172FB8-FE7B-6A76-C14A-549AA69DF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6" name="Bild 9">
              <a:extLst>
                <a:ext uri="{FF2B5EF4-FFF2-40B4-BE49-F238E27FC236}">
                  <a16:creationId xmlns:a16="http://schemas.microsoft.com/office/drawing/2014/main" id="{73C73FF1-4A31-BDEC-C0E1-9D0372A19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30A61CE2-8134-C8F0-D1A0-F30F1247B136}"/>
              </a:ext>
            </a:extLst>
          </p:cNvPr>
          <p:cNvSpPr txBox="1"/>
          <p:nvPr userDrawn="1"/>
        </p:nvSpPr>
        <p:spPr>
          <a:xfrm>
            <a:off x="656463" y="4731633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i="0" dirty="0">
                <a:solidFill>
                  <a:schemeClr val="bg1"/>
                </a:solidFill>
              </a:rPr>
              <a:t>Merci de </a:t>
            </a:r>
            <a:r>
              <a:rPr lang="de-DE" sz="2400" i="0" dirty="0" err="1">
                <a:solidFill>
                  <a:schemeClr val="bg1"/>
                </a:solidFill>
              </a:rPr>
              <a:t>votre</a:t>
            </a:r>
            <a:r>
              <a:rPr lang="de-DE" sz="2400" i="0" dirty="0">
                <a:solidFill>
                  <a:schemeClr val="bg1"/>
                </a:solidFill>
              </a:rPr>
              <a:t> </a:t>
            </a:r>
            <a:r>
              <a:rPr lang="de-DE" sz="2400" i="0" dirty="0" err="1">
                <a:solidFill>
                  <a:schemeClr val="bg1"/>
                </a:solidFill>
              </a:rPr>
              <a:t>attention</a:t>
            </a:r>
            <a:r>
              <a:rPr lang="de-DE" sz="2400" i="0" dirty="0">
                <a:solidFill>
                  <a:schemeClr val="bg1"/>
                </a:solidFill>
              </a:rPr>
              <a:t> !</a:t>
            </a:r>
          </a:p>
        </p:txBody>
      </p:sp>
      <p:pic>
        <p:nvPicPr>
          <p:cNvPr id="9" name="Bild 6">
            <a:extLst>
              <a:ext uri="{FF2B5EF4-FFF2-40B4-BE49-F238E27FC236}">
                <a16:creationId xmlns:a16="http://schemas.microsoft.com/office/drawing/2014/main" id="{D867F399-8F65-B237-2664-99E6032509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10" name="Bild 7" descr="qr-code.png">
            <a:extLst>
              <a:ext uri="{FF2B5EF4-FFF2-40B4-BE49-F238E27FC236}">
                <a16:creationId xmlns:a16="http://schemas.microsoft.com/office/drawing/2014/main" id="{BD7C3629-3698-CDFC-E8C3-498346EE36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D80EAA4-DEB9-1F42-B427-A29C2E464718}"/>
              </a:ext>
            </a:extLst>
          </p:cNvPr>
          <p:cNvSpPr txBox="1"/>
          <p:nvPr userDrawn="1"/>
        </p:nvSpPr>
        <p:spPr>
          <a:xfrm>
            <a:off x="656463" y="5296140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Vielen Dank für Ihre Aufmerksamkeit!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B31D312-F45B-94FA-26EF-B4794F5881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660" y="3912086"/>
            <a:ext cx="4848075" cy="2045224"/>
          </a:xfrm>
        </p:spPr>
        <p:txBody>
          <a:bodyPr/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C79D0FD-3022-83B6-54F7-BD74604C9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908"/>
          <a:stretch/>
        </p:blipFill>
        <p:spPr>
          <a:xfrm>
            <a:off x="6398406" y="5957310"/>
            <a:ext cx="1778943" cy="53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3430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EC13080-75D5-001E-FE5F-FDD8DCBF52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605AD81-62B1-FCFD-0DE1-910162283C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</p:spTree>
    <p:extLst>
      <p:ext uri="{BB962C8B-B14F-4D97-AF65-F5344CB8AC3E}">
        <p14:creationId xmlns:p14="http://schemas.microsoft.com/office/powerpoint/2010/main" val="96168582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9141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564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2213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zwei Inhalt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5476856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0800467-3F2E-1742-30C8-F7CE3ABFC5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435" y="1192212"/>
            <a:ext cx="5476855" cy="4424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228B71E-DF5A-FC62-E63A-1F6EE74ECE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5351" y="534316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93860-250F-BFC3-AB2F-A86033C5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E36B65-F116-11C5-F1BD-23F39FAA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7B4E07-15F6-7578-7094-54B3DBF48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CA7206-058F-7E55-303B-8C9CFD8828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62443" y="533028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49411441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688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4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0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ild 17"/>
          <p:cNvPicPr/>
          <p:nvPr/>
        </p:nvPicPr>
        <p:blipFill>
          <a:blip r:embed="rId4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87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4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134625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7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77527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  <p:sldLayoutId id="2147483697" r:id="rId4"/>
    <p:sldLayoutId id="214748369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57467" y="1406769"/>
            <a:ext cx="11252751" cy="121776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59387" y="324329"/>
            <a:ext cx="8619760" cy="37446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46" y="-68888"/>
            <a:ext cx="2935876" cy="1452282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49C4D7-4A0F-5AB3-59E7-3B6D836FF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9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</p:sldLayoutIdLst>
  <p:transition spd="slow">
    <p:push dir="u"/>
  </p:transition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80000"/>
        </a:lnSpc>
        <a:spcBef>
          <a:spcPts val="1000"/>
        </a:spcBef>
        <a:buClrTx/>
        <a:buSzPct val="85000"/>
        <a:buFont typeface="Arial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8000" indent="-108000" algn="l" defTabSz="914377" rtl="0" eaLnBrk="1" latinLnBrk="0" hangingPunct="1">
        <a:lnSpc>
          <a:spcPct val="80000"/>
        </a:lnSpc>
        <a:spcBef>
          <a:spcPts val="500"/>
        </a:spcBef>
        <a:buClrTx/>
        <a:buSzPct val="85000"/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88000" indent="-108000" algn="l" defTabSz="914377" rtl="0" eaLnBrk="1" latinLnBrk="0" hangingPunct="1">
        <a:lnSpc>
          <a:spcPct val="80000"/>
        </a:lnSpc>
        <a:spcBef>
          <a:spcPts val="500"/>
        </a:spcBef>
        <a:buSzPct val="65000"/>
        <a:buFont typeface="Wingdings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0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84000" indent="-144000" algn="l" defTabSz="914377" rtl="0" eaLnBrk="1" latinLnBrk="0" hangingPunct="1">
        <a:lnSpc>
          <a:spcPct val="80000"/>
        </a:lnSpc>
        <a:spcBef>
          <a:spcPts val="500"/>
        </a:spcBef>
        <a:buSzPct val="85000"/>
        <a:buFont typeface="Symbol" charset="2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2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D7C21F-F167-4BCE-5E82-D50AC4959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" b="12823"/>
          <a:stretch>
            <a:fillRect/>
          </a:stretch>
        </p:blipFill>
        <p:spPr>
          <a:xfrm>
            <a:off x="0" y="0"/>
            <a:ext cx="12194744" cy="6858000"/>
          </a:xfrm>
          <a:prstGeom prst="rect">
            <a:avLst/>
          </a:prstGeom>
        </p:spPr>
      </p:pic>
      <p:sp>
        <p:nvSpPr>
          <p:cNvPr id="112" name="PlaceHolder 1"/>
          <p:cNvSpPr>
            <a:spLocks noGrp="1"/>
          </p:cNvSpPr>
          <p:nvPr>
            <p:ph idx="4294967295"/>
          </p:nvPr>
        </p:nvSpPr>
        <p:spPr>
          <a:xfrm>
            <a:off x="4031226" y="4244400"/>
            <a:ext cx="7548174" cy="611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L’Université franco-allemande 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idx="4294967295"/>
          </p:nvPr>
        </p:nvSpPr>
        <p:spPr>
          <a:xfrm>
            <a:off x="7016760" y="4910040"/>
            <a:ext cx="4562280" cy="2548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36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Un cursus – deux</a:t>
            </a:r>
            <a:r>
              <a:rPr lang="fr-FR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pays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idx="4294967295"/>
          </p:nvPr>
        </p:nvSpPr>
        <p:spPr>
          <a:xfrm>
            <a:off x="1789470" y="5456160"/>
            <a:ext cx="9789569" cy="6112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Die Deutsch-Französische Hochschule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idx="4294967295"/>
          </p:nvPr>
        </p:nvSpPr>
        <p:spPr>
          <a:xfrm>
            <a:off x="6451560" y="6124320"/>
            <a:ext cx="5127480" cy="2548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tIns="36000" rIns="72000" bIns="0" anchor="t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Ein Studium – Zwei Länder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Zwei Zeugnisse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946BB91-090C-0D21-E2F9-7A4A47B2D8D9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26DA-4288-179E-0D9A-1097D33B0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F6649B-3BF0-BD1A-C090-83FD57A4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5" y="0"/>
            <a:ext cx="6089905" cy="6858000"/>
          </a:xfrm>
          <a:prstGeom prst="rect">
            <a:avLst/>
          </a:prstGeom>
        </p:spPr>
      </p:pic>
      <p:sp>
        <p:nvSpPr>
          <p:cNvPr id="172" name="PlaceHolder 1">
            <a:extLst>
              <a:ext uri="{FF2B5EF4-FFF2-40B4-BE49-F238E27FC236}">
                <a16:creationId xmlns:a16="http://schemas.microsoft.com/office/drawing/2014/main" id="{14CFBEAB-2C82-BF63-4616-4B13DD5070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968" y="2646639"/>
            <a:ext cx="5390724" cy="1198277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Pourquoi des études franco-allemandes 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0586C0-2032-DE2C-6856-186123AD56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pc="-1" dirty="0">
                <a:solidFill>
                  <a:schemeClr val="lt1"/>
                </a:solidFill>
              </a:rPr>
              <a:t>Warum deutsch-französisch studieren?</a:t>
            </a: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C7BCE1E-ED24-2D81-3BCA-77AF097B944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F055A32-7DB3-DB5C-1523-657735C8C63E}"/>
              </a:ext>
            </a:extLst>
          </p:cNvPr>
          <p:cNvSpPr txBox="1">
            <a:spLocks/>
          </p:cNvSpPr>
          <p:nvPr/>
        </p:nvSpPr>
        <p:spPr>
          <a:xfrm>
            <a:off x="6666939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8584285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uppieren 13"/>
          <p:cNvGrpSpPr/>
          <p:nvPr/>
        </p:nvGrpSpPr>
        <p:grpSpPr>
          <a:xfrm>
            <a:off x="0" y="2287440"/>
            <a:ext cx="3602520" cy="4065840"/>
            <a:chOff x="0" y="2287440"/>
            <a:chExt cx="3602520" cy="4065840"/>
          </a:xfrm>
        </p:grpSpPr>
        <p:pic>
          <p:nvPicPr>
            <p:cNvPr id="192" name="Grafik 12"/>
            <p:cNvPicPr/>
            <p:nvPr/>
          </p:nvPicPr>
          <p:blipFill>
            <a:blip r:embed="rId2"/>
            <a:stretch/>
          </p:blipFill>
          <p:spPr>
            <a:xfrm flipH="1">
              <a:off x="149040" y="2287440"/>
              <a:ext cx="2508120" cy="406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3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0" y="4194360"/>
              <a:ext cx="3602520" cy="2158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7" name="Rechteck 9"/>
          <p:cNvSpPr/>
          <p:nvPr/>
        </p:nvSpPr>
        <p:spPr>
          <a:xfrm>
            <a:off x="0" y="2148840"/>
            <a:ext cx="4773168" cy="470592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aphicFrame>
        <p:nvGraphicFramePr>
          <p:cNvPr id="2" name="Diagram1"/>
          <p:cNvGraphicFramePr/>
          <p:nvPr/>
        </p:nvGraphicFramePr>
        <p:xfrm>
          <a:off x="982440" y="964440"/>
          <a:ext cx="11206440" cy="562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F9E81F-83FB-B11B-38BE-54DAC4BE1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fr-FR" spc="-1" dirty="0"/>
              <a:t>Vos avantages en un coup d'œil</a:t>
            </a:r>
            <a:endParaRPr lang="de-DE" b="0" spc="-1" dirty="0">
              <a:solidFill>
                <a:srgbClr val="000000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32120D-3BD1-8367-24F9-508D5DE72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spc="-1" dirty="0"/>
              <a:t>Eure Vorteile auf einen Blick</a:t>
            </a:r>
            <a:endParaRPr lang="de-DE" b="0" spc="-1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80B430ED-E900-82BD-88BA-518AA4418A1A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369E-9826-49A3-A4C0-968278446CB5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uppieren 33"/>
          <p:cNvGrpSpPr/>
          <p:nvPr/>
        </p:nvGrpSpPr>
        <p:grpSpPr>
          <a:xfrm>
            <a:off x="5738340" y="1671451"/>
            <a:ext cx="715320" cy="3830760"/>
            <a:chOff x="5803920" y="1674000"/>
            <a:chExt cx="715320" cy="3830760"/>
          </a:xfrm>
        </p:grpSpPr>
        <p:pic>
          <p:nvPicPr>
            <p:cNvPr id="197" name="Grafik 12"/>
            <p:cNvPicPr/>
            <p:nvPr/>
          </p:nvPicPr>
          <p:blipFill>
            <a:blip r:embed="rId2"/>
            <a:stretch/>
          </p:blipFill>
          <p:spPr>
            <a:xfrm>
              <a:off x="5803920" y="167400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" name="Grafik 13"/>
            <p:cNvPicPr/>
            <p:nvPr/>
          </p:nvPicPr>
          <p:blipFill>
            <a:blip r:embed="rId3"/>
            <a:stretch/>
          </p:blipFill>
          <p:spPr>
            <a:xfrm>
              <a:off x="5814720" y="274572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9" name="Grafik 10"/>
            <p:cNvPicPr/>
            <p:nvPr/>
          </p:nvPicPr>
          <p:blipFill>
            <a:blip r:embed="rId4"/>
            <a:stretch/>
          </p:blipFill>
          <p:spPr>
            <a:xfrm>
              <a:off x="5825520" y="381708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0" name="Grafik 14"/>
            <p:cNvPicPr/>
            <p:nvPr/>
          </p:nvPicPr>
          <p:blipFill>
            <a:blip r:embed="rId5"/>
            <a:stretch/>
          </p:blipFill>
          <p:spPr>
            <a:xfrm>
              <a:off x="5803920" y="4888800"/>
              <a:ext cx="696240" cy="615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62C80BD-4AD8-4040-9866-FA8D9E838A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Unsere Zusatzangebote</a:t>
            </a:r>
          </a:p>
        </p:txBody>
      </p:sp>
      <p:sp>
        <p:nvSpPr>
          <p:cNvPr id="201" name="Text Box 6"/>
          <p:cNvSpPr/>
          <p:nvPr/>
        </p:nvSpPr>
        <p:spPr>
          <a:xfrm>
            <a:off x="6692040" y="1570320"/>
            <a:ext cx="4832640" cy="39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Interkulturelle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</a:t>
            </a: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Workshops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ideale Vorbereitung auf die Arbeitssuche auf dem internationalen Arbeitsmarkt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Exzellenz- und Dissertationspreise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Auszeichnung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von Absolvent*innen, die fachliche und interkulturelle Exzellenz bewiesen haben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Wirtschaftskontakte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Kooperationen mit diversen Wirtschaftsakteuren, gemeinsame Veranstaltungen, Finanzierung von Stipendien, Weiterleitung relevanter Stellenangebote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Alumni-Netzwerke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finanzielle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2736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und inhaltliche Förderung von Alumni-Vereinen, breites Netzwerk fächerübergreifender Kontakte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2" name="Text Box 5"/>
          <p:cNvSpPr/>
          <p:nvPr/>
        </p:nvSpPr>
        <p:spPr>
          <a:xfrm>
            <a:off x="459524" y="1569804"/>
            <a:ext cx="5147640" cy="40340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Ateliers interculturels :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préparation idéale pour la recherche d’emploi sur le marché du travail international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Prix d’Excellence et Prix de la Meilleure Thèse :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récompense pour les </a:t>
            </a:r>
            <a:r>
              <a:rPr kumimoji="0" lang="fr-FR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diplômé·es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ayant démontré leur excellence aux niveaux scientifique et interculturel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Relations entreprises :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partenariats avec différents acteurs économiques, manifestations communes, bourses d’entreprises, relai d’offres d’emploi pertinentes 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Réseaux de </a:t>
            </a:r>
            <a:r>
              <a:rPr kumimoji="0" lang="fr-FR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diplômé·es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: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soutien financier et conceptuel pour les associations de </a:t>
            </a:r>
            <a:r>
              <a:rPr kumimoji="0" lang="fr-FR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diplômé·es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, large réseau de contacts interdisciplinaires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814B9CF-A08D-D69E-148D-304F2F701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de-DE" dirty="0"/>
              <a:t>Nos </a:t>
            </a:r>
            <a:r>
              <a:rPr lang="de-DE" dirty="0" err="1"/>
              <a:t>offres</a:t>
            </a:r>
            <a:r>
              <a:rPr lang="de-DE" dirty="0"/>
              <a:t> </a:t>
            </a:r>
            <a:r>
              <a:rPr lang="de-DE" dirty="0" err="1"/>
              <a:t>supplémentaires</a:t>
            </a:r>
            <a:endParaRPr lang="de-DE" dirty="0"/>
          </a:p>
        </p:txBody>
      </p:sp>
      <p:sp>
        <p:nvSpPr>
          <p:cNvPr id="3" name="Foliennummernplatzhalter 9">
            <a:extLst>
              <a:ext uri="{FF2B5EF4-FFF2-40B4-BE49-F238E27FC236}">
                <a16:creationId xmlns:a16="http://schemas.microsoft.com/office/drawing/2014/main" id="{5D756172-5CE0-2F1E-A10A-FBAFF67A60CC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369E-9826-49A3-A4C0-968278446CB5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95964-4293-3825-F3FC-F9E6A9922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3">
            <a:extLst>
              <a:ext uri="{FF2B5EF4-FFF2-40B4-BE49-F238E27FC236}">
                <a16:creationId xmlns:a16="http://schemas.microsoft.com/office/drawing/2014/main" id="{CB21D925-8501-5B15-93CB-72CE4C722B7D}"/>
              </a:ext>
            </a:extLst>
          </p:cNvPr>
          <p:cNvSpPr/>
          <p:nvPr/>
        </p:nvSpPr>
        <p:spPr>
          <a:xfrm>
            <a:off x="459360" y="2230200"/>
            <a:ext cx="5293440" cy="37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Excellence dans la discipline étudiée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Compétences linguistiques, générales et spécialisées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Expérience à l’étranger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Accès au monde du travail grâce aux stages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Flexibilité &amp; mobilité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Engagement &amp; persévérance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Compétences interculturelles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Esprit d’équipe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En bref : un développement </a:t>
            </a:r>
            <a:r>
              <a:rPr kumimoji="0" lang="fr-FR" sz="1600" b="1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personnel</a:t>
            </a: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incomparable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7" name="TextBox 4">
            <a:extLst>
              <a:ext uri="{FF2B5EF4-FFF2-40B4-BE49-F238E27FC236}">
                <a16:creationId xmlns:a16="http://schemas.microsoft.com/office/drawing/2014/main" id="{8C3C8005-A896-DA6A-18F8-0E8F113E4791}"/>
              </a:ext>
            </a:extLst>
          </p:cNvPr>
          <p:cNvSpPr/>
          <p:nvPr/>
        </p:nvSpPr>
        <p:spPr>
          <a:xfrm>
            <a:off x="459360" y="1603080"/>
            <a:ext cx="529344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L’acquisition de compétences bien au-delà des études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CA5729A-D902-4DF7-5855-CC91EAAFA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Weg frei für Eure Entfaltung</a:t>
            </a:r>
          </a:p>
        </p:txBody>
      </p:sp>
      <p:sp>
        <p:nvSpPr>
          <p:cNvPr id="208" name="TextBox 7">
            <a:extLst>
              <a:ext uri="{FF2B5EF4-FFF2-40B4-BE49-F238E27FC236}">
                <a16:creationId xmlns:a16="http://schemas.microsoft.com/office/drawing/2014/main" id="{4B062B2A-9AFF-64AC-41A9-F940FAB22A4D}"/>
              </a:ext>
            </a:extLst>
          </p:cNvPr>
          <p:cNvSpPr/>
          <p:nvPr/>
        </p:nvSpPr>
        <p:spPr>
          <a:xfrm>
            <a:off x="6132960" y="2191680"/>
            <a:ext cx="5446080" cy="41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Ausgezeichnetes Fachwissen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Sprachkompetenz allgemein &amp; spezifisch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Auslandserfahrung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Berufserfahrung durch Praktika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Flexibilität &amp; Mobilität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Engagement &amp; Belastbarkeit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Interkulturelle Kompetenz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Teamfähigkeit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Kurz gesagt: eine unvergleichliche </a:t>
            </a:r>
            <a:r>
              <a:rPr kumimoji="0" lang="de-DE" sz="1600" b="1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Persönlichkeitsentwicklung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73BA7A-CE59-FFF0-92AE-309D2156F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fr-FR" dirty="0"/>
              <a:t>Voie libre pour votre épanouissement</a:t>
            </a:r>
          </a:p>
        </p:txBody>
      </p:sp>
      <p:sp>
        <p:nvSpPr>
          <p:cNvPr id="209" name="TextBox 8">
            <a:extLst>
              <a:ext uri="{FF2B5EF4-FFF2-40B4-BE49-F238E27FC236}">
                <a16:creationId xmlns:a16="http://schemas.microsoft.com/office/drawing/2014/main" id="{1635CA6C-947A-5B6E-1EA0-80EA8CFDC37B}"/>
              </a:ext>
            </a:extLst>
          </p:cNvPr>
          <p:cNvSpPr/>
          <p:nvPr/>
        </p:nvSpPr>
        <p:spPr>
          <a:xfrm>
            <a:off x="6132960" y="1603080"/>
            <a:ext cx="5446080" cy="3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Kompetenzerwerb weit über das Studium hinaus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liennummernplatzhalter 9">
            <a:extLst>
              <a:ext uri="{FF2B5EF4-FFF2-40B4-BE49-F238E27FC236}">
                <a16:creationId xmlns:a16="http://schemas.microsoft.com/office/drawing/2014/main" id="{BB8872B5-DBC9-0DFC-5D8B-F17FCD9224F7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369E-9826-49A3-A4C0-968278446CB5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59859"/>
      </p:ext>
    </p:extLst>
  </p:cSld>
  <p:clrMapOvr>
    <a:masterClrMapping/>
  </p:clrMapOvr>
  <p:transition spd="slow" advTm="4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04945-2919-C1E5-7B09-67FF894E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11F268-F4EE-E5B1-EAD7-D45412F6A5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Euer Karrieresprungbrett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096E1115-B7A5-B32D-5FB6-AE5C1D2AD9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fr-FR" spc="-1" dirty="0"/>
              <a:t>Votre tremplin professionnel </a:t>
            </a:r>
            <a:endParaRPr lang="de-DE" b="0" spc="-1" dirty="0">
              <a:solidFill>
                <a:srgbClr val="000000"/>
              </a:solidFill>
            </a:endParaRPr>
          </a:p>
        </p:txBody>
      </p:sp>
      <p:sp>
        <p:nvSpPr>
          <p:cNvPr id="212" name="TextBox 4">
            <a:extLst>
              <a:ext uri="{FF2B5EF4-FFF2-40B4-BE49-F238E27FC236}">
                <a16:creationId xmlns:a16="http://schemas.microsoft.com/office/drawing/2014/main" id="{E1D1A35C-6C55-6E2D-C77C-07F1F2204DAD}"/>
              </a:ext>
            </a:extLst>
          </p:cNvPr>
          <p:cNvSpPr/>
          <p:nvPr/>
        </p:nvSpPr>
        <p:spPr>
          <a:xfrm>
            <a:off x="4692960" y="1495080"/>
            <a:ext cx="7013160" cy="18636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 parcours européen certifié par l’UFA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Une qualification idéale pour réussir et vous épanouir sur un marché du travail international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 réseau européen et international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Offre d’ateliers pour booster vos candidatures à l’international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3" name="TextBox 10">
            <a:extLst>
              <a:ext uri="{FF2B5EF4-FFF2-40B4-BE49-F238E27FC236}">
                <a16:creationId xmlns:a16="http://schemas.microsoft.com/office/drawing/2014/main" id="{C86CCC20-0AA7-F246-8450-94823500A3DD}"/>
              </a:ext>
            </a:extLst>
          </p:cNvPr>
          <p:cNvSpPr/>
          <p:nvPr/>
        </p:nvSpPr>
        <p:spPr>
          <a:xfrm>
            <a:off x="1477800" y="164628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Vos études avec l’UFA : Une plus-value indéniable sur le marché du travail à l’international !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4" name="Foliennummernplatzhalter 9">
            <a:extLst>
              <a:ext uri="{FF2B5EF4-FFF2-40B4-BE49-F238E27FC236}">
                <a16:creationId xmlns:a16="http://schemas.microsoft.com/office/drawing/2014/main" id="{26B8AC94-E49B-9ADC-8ABD-688F2975C91E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AB818-D986-4F7D-99E2-1C5D0FCFB466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5" name="TextBox 4">
            <a:extLst>
              <a:ext uri="{FF2B5EF4-FFF2-40B4-BE49-F238E27FC236}">
                <a16:creationId xmlns:a16="http://schemas.microsoft.com/office/drawing/2014/main" id="{D60D33D3-734F-70F1-869D-45C866389FEE}"/>
              </a:ext>
            </a:extLst>
          </p:cNvPr>
          <p:cNvSpPr/>
          <p:nvPr/>
        </p:nvSpPr>
        <p:spPr>
          <a:xfrm>
            <a:off x="4685760" y="3656160"/>
            <a:ext cx="7013160" cy="22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Ein durch die DFH zertifizierter europäischer Bildungsweg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Eine perfekte Ausbildung, um in einem internationalen Arbeitsmarkt erfolgreich zu sein und sich zu entfalten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Ein europäisches und internationales Netzwerk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Angebot von interkulturellen Workshops, um Eure internationalen Bewerbungen zu unterstützen</a:t>
            </a:r>
            <a:endParaRPr kumimoji="0" lang="de-DE" sz="1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6" name="TextBox 10">
            <a:extLst>
              <a:ext uri="{FF2B5EF4-FFF2-40B4-BE49-F238E27FC236}">
                <a16:creationId xmlns:a16="http://schemas.microsoft.com/office/drawing/2014/main" id="{84D85303-89D2-C708-C3A0-7D619100AF72}"/>
              </a:ext>
            </a:extLst>
          </p:cNvPr>
          <p:cNvSpPr/>
          <p:nvPr/>
        </p:nvSpPr>
        <p:spPr>
          <a:xfrm>
            <a:off x="1470600" y="400032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-1" normalizeH="0" baseline="0" noProof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Euer Studium bei der DFH: Ein Plus auf dem internationalen Arbeitsmarkt!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7" name="Bild 30">
            <a:extLst>
              <a:ext uri="{FF2B5EF4-FFF2-40B4-BE49-F238E27FC236}">
                <a16:creationId xmlns:a16="http://schemas.microsoft.com/office/drawing/2014/main" id="{BE78F3D8-29C3-6745-17F1-9B02147726A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52960" y="443520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218" name="Bild 2">
            <a:extLst>
              <a:ext uri="{FF2B5EF4-FFF2-40B4-BE49-F238E27FC236}">
                <a16:creationId xmlns:a16="http://schemas.microsoft.com/office/drawing/2014/main" id="{0AC9FBC2-4495-F32A-C3EA-7058B6C0FEA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52960" y="2058840"/>
            <a:ext cx="745560" cy="7455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80559734"/>
      </p:ext>
    </p:extLst>
  </p:cSld>
  <p:clrMapOvr>
    <a:masterClrMapping/>
  </p:clrMapOvr>
  <p:transition spd="slow" advTm="5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5"/>
          <p:cNvSpPr>
            <a:spLocks noGrp="1"/>
          </p:cNvSpPr>
          <p:nvPr>
            <p:ph type="sldNum" idx="4294967295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de-DE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kern="1200" spc="-1">
                <a:solidFill>
                  <a:schemeClr val="accent1"/>
                </a:solidFill>
                <a:latin typeface="Arial"/>
                <a:ea typeface="Arial Unicode M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mtClean="0"/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15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A42295-5873-EA95-CC96-F482E32EC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r="15194"/>
          <a:stretch>
            <a:fillRect/>
          </a:stretch>
        </p:blipFill>
        <p:spPr>
          <a:xfrm>
            <a:off x="7267500" y="0"/>
            <a:ext cx="4919760" cy="6858000"/>
          </a:xfrm>
          <a:prstGeom prst="rect">
            <a:avLst/>
          </a:prstGeom>
        </p:spPr>
      </p:pic>
      <p:pic>
        <p:nvPicPr>
          <p:cNvPr id="230" name="Grafik 13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77F9B15-3AA5-3CED-5417-71F3A7B7BEF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33E71200-AB0E-CEF7-3A32-28B07B710836}"/>
              </a:ext>
            </a:extLst>
          </p:cNvPr>
          <p:cNvSpPr txBox="1">
            <a:spLocks/>
          </p:cNvSpPr>
          <p:nvPr/>
        </p:nvSpPr>
        <p:spPr>
          <a:xfrm>
            <a:off x="235080" y="1473829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000" spc="-1" dirty="0">
                <a:solidFill>
                  <a:schemeClr val="bg1"/>
                </a:solidFill>
                <a:latin typeface="Arial"/>
                <a:ea typeface="Arial Unicode MS"/>
              </a:rPr>
              <a:t>Comment candidater ?</a:t>
            </a:r>
            <a:endParaRPr lang="de-DE" sz="4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76FE27D9-0D0D-4CFB-4127-51C2407232C5}"/>
              </a:ext>
            </a:extLst>
          </p:cNvPr>
          <p:cNvSpPr txBox="1">
            <a:spLocks/>
          </p:cNvSpPr>
          <p:nvPr/>
        </p:nvSpPr>
        <p:spPr>
          <a:xfrm>
            <a:off x="235080" y="2055229"/>
            <a:ext cx="5458680" cy="1694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Scannez simplement ce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code QR 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pour accéder à notre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guide des études interactif en ligne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candidature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, le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déroulement des études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, leur contenu et, bien sûr, les bons </a:t>
            </a:r>
            <a:r>
              <a:rPr lang="fr-FR" sz="1600" b="1" spc="-1" dirty="0" err="1">
                <a:solidFill>
                  <a:schemeClr val="bg1"/>
                </a:solidFill>
                <a:latin typeface="Arial"/>
                <a:ea typeface="Arial Unicode MS"/>
              </a:rPr>
              <a:t>interlocuteur·trices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 dans nos institutions partenaires.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" name="PlaceHolder 3">
            <a:extLst>
              <a:ext uri="{FF2B5EF4-FFF2-40B4-BE49-F238E27FC236}">
                <a16:creationId xmlns:a16="http://schemas.microsoft.com/office/drawing/2014/main" id="{C19C7F29-E1E5-DD56-459F-5130E5E4F291}"/>
              </a:ext>
            </a:extLst>
          </p:cNvPr>
          <p:cNvSpPr txBox="1">
            <a:spLocks/>
          </p:cNvSpPr>
          <p:nvPr/>
        </p:nvSpPr>
        <p:spPr>
          <a:xfrm>
            <a:off x="235080" y="3903818"/>
            <a:ext cx="5458680" cy="94853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4000" spc="-1" dirty="0">
                <a:solidFill>
                  <a:schemeClr val="bg1"/>
                </a:solidFill>
                <a:latin typeface="Arial"/>
                <a:ea typeface="Arial Unicode MS"/>
              </a:rPr>
              <a:t>Wie bewerbe ich mich?</a:t>
            </a:r>
            <a:endParaRPr lang="de-DE" sz="4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PlaceHolder 4">
            <a:extLst>
              <a:ext uri="{FF2B5EF4-FFF2-40B4-BE49-F238E27FC236}">
                <a16:creationId xmlns:a16="http://schemas.microsoft.com/office/drawing/2014/main" id="{D228D137-382F-E49C-7933-FACE98BD0088}"/>
              </a:ext>
            </a:extLst>
          </p:cNvPr>
          <p:cNvSpPr txBox="1">
            <a:spLocks/>
          </p:cNvSpPr>
          <p:nvPr/>
        </p:nvSpPr>
        <p:spPr>
          <a:xfrm>
            <a:off x="235080" y="4852348"/>
            <a:ext cx="5458680" cy="1685072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Einfach diesen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QR-Code einscannen 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und schon landet ihr in unserem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interaktiven Online-Studienführer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Dort findet ihr alle Informationen zu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Bewerbung, Studienverlauf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Ansprechpartner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 an unseren Partnerinstitutionen.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BF198E-4D97-49A5-7846-A6C87BC12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4" name="Textfeld 13"/>
          <p:cNvSpPr/>
          <p:nvPr/>
        </p:nvSpPr>
        <p:spPr>
          <a:xfrm>
            <a:off x="2826635" y="1847468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Instagram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C7F600-2E45-ABAC-FCCB-3BEF58EFC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6" y="190004"/>
            <a:ext cx="2568381" cy="2579976"/>
          </a:xfrm>
          <a:prstGeom prst="rect">
            <a:avLst/>
          </a:prstGeom>
        </p:spPr>
      </p:pic>
      <p:sp>
        <p:nvSpPr>
          <p:cNvPr id="5" name="Textplatzhalter 8">
            <a:extLst>
              <a:ext uri="{FF2B5EF4-FFF2-40B4-BE49-F238E27FC236}">
                <a16:creationId xmlns:a16="http://schemas.microsoft.com/office/drawing/2014/main" id="{5F5D9F0F-7F7F-24D4-87F3-2BFA163E6A00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55FCF8-2B84-F2A4-A58C-B31638298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375" y="4126298"/>
            <a:ext cx="2568382" cy="2541698"/>
          </a:xfrm>
          <a:prstGeom prst="rect">
            <a:avLst/>
          </a:prstGeom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C62A3A4F-3588-FBC6-6201-7A1A416D31BD}"/>
              </a:ext>
            </a:extLst>
          </p:cNvPr>
          <p:cNvSpPr/>
          <p:nvPr/>
        </p:nvSpPr>
        <p:spPr>
          <a:xfrm>
            <a:off x="2826635" y="4488766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TikTok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A1CEBA87-4C89-7C00-ECE6-9FD802184163}"/>
              </a:ext>
            </a:extLst>
          </p:cNvPr>
          <p:cNvSpPr txBox="1">
            <a:spLocks/>
          </p:cNvSpPr>
          <p:nvPr/>
        </p:nvSpPr>
        <p:spPr>
          <a:xfrm>
            <a:off x="219456" y="2649267"/>
            <a:ext cx="4471416" cy="737929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>
                <a:solidFill>
                  <a:schemeClr val="bg1"/>
                </a:solidFill>
                <a:latin typeface="Arial"/>
              </a:rPr>
              <a:t>À vos portables !</a:t>
            </a:r>
            <a:endParaRPr lang="de-DE" sz="44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PlaceHolder 1">
            <a:extLst>
              <a:ext uri="{FF2B5EF4-FFF2-40B4-BE49-F238E27FC236}">
                <a16:creationId xmlns:a16="http://schemas.microsoft.com/office/drawing/2014/main" id="{E6F0E068-184A-AB7E-DA22-63061BE54174}"/>
              </a:ext>
            </a:extLst>
          </p:cNvPr>
          <p:cNvSpPr txBox="1">
            <a:spLocks/>
          </p:cNvSpPr>
          <p:nvPr/>
        </p:nvSpPr>
        <p:spPr>
          <a:xfrm>
            <a:off x="545932" y="3703710"/>
            <a:ext cx="4144940" cy="737928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 dirty="0" err="1">
                <a:solidFill>
                  <a:schemeClr val="bg1"/>
                </a:solidFill>
                <a:latin typeface="Arial"/>
              </a:rPr>
              <a:t>Handys</a:t>
            </a:r>
            <a:r>
              <a:rPr lang="fr-FR" sz="44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fr-FR" sz="4400" spc="-1" dirty="0" err="1">
                <a:solidFill>
                  <a:schemeClr val="bg1"/>
                </a:solidFill>
                <a:latin typeface="Arial"/>
              </a:rPr>
              <a:t>raus</a:t>
            </a:r>
            <a:r>
              <a:rPr lang="fr-FR" sz="4400" spc="-1" dirty="0">
                <a:solidFill>
                  <a:schemeClr val="bg1"/>
                </a:solidFill>
                <a:latin typeface="Arial"/>
              </a:rPr>
              <a:t>!</a:t>
            </a:r>
            <a:endParaRPr lang="de-DE" sz="44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656463" y="4731633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Merci de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votre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attention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 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8" name="Bild 7" descr="qr-co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6C9B46E-49D5-E944-8521-350376CC87CD}"/>
              </a:ext>
            </a:extLst>
          </p:cNvPr>
          <p:cNvSpPr txBox="1"/>
          <p:nvPr/>
        </p:nvSpPr>
        <p:spPr>
          <a:xfrm>
            <a:off x="656462" y="5296140"/>
            <a:ext cx="5083285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Vielen Dank für ihre Aufmerksamkeit!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6E1D02E-B05F-7242-A453-ADEBBBD60F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660" y="3912086"/>
            <a:ext cx="4848075" cy="2045224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E380E4-9252-1FBE-719E-57C1BE957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40" y="5959616"/>
            <a:ext cx="2108945" cy="5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73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693B3-331D-A2A8-E1D7-8E88649CF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2119B1-7A76-D4B7-B79F-96C11F77F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72" name="PlaceHolder 1">
            <a:extLst>
              <a:ext uri="{FF2B5EF4-FFF2-40B4-BE49-F238E27FC236}">
                <a16:creationId xmlns:a16="http://schemas.microsoft.com/office/drawing/2014/main" id="{A5B86621-6380-44D7-4E29-5D07E3851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84" y="1633798"/>
            <a:ext cx="5356508" cy="1973304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3500" spc="-1" dirty="0">
                <a:solidFill>
                  <a:schemeClr val="lt1"/>
                </a:solidFill>
              </a:rPr>
              <a:t>L’Université franco-allemande (UFA) – bien plus qu’une simple université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CFD795-EC29-E0E0-27A8-A017021672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9184" y="4025925"/>
            <a:ext cx="5356508" cy="1198277"/>
          </a:xfrm>
        </p:spPr>
        <p:txBody>
          <a:bodyPr>
            <a:noAutofit/>
          </a:bodyPr>
          <a:lstStyle/>
          <a:p>
            <a:pPr indent="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3500" spc="-1" dirty="0">
                <a:solidFill>
                  <a:schemeClr val="lt1"/>
                </a:solidFill>
              </a:rPr>
              <a:t>Die Deutsch-Französische Hochschule (DFH) – mehr als nur eine Hochschule</a:t>
            </a:r>
          </a:p>
          <a:p>
            <a:endParaRPr lang="de-DE" sz="3500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1B2F6A95-213C-75FC-3C8B-EE2F675BAC3E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3965626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2426A96-D4CD-FC64-F478-8FB232B94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de-DE" dirty="0"/>
              <a:t>L’UFA en </a:t>
            </a:r>
            <a:r>
              <a:rPr lang="de-DE" dirty="0" err="1"/>
              <a:t>bref</a:t>
            </a:r>
            <a:r>
              <a:rPr lang="de-DE" dirty="0"/>
              <a:t> :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7BAE987-8646-BD53-4227-A15B053F3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Die DFH auf einen Blick:</a:t>
            </a:r>
          </a:p>
        </p:txBody>
      </p:sp>
      <p:sp>
        <p:nvSpPr>
          <p:cNvPr id="122" name="TextBox 4"/>
          <p:cNvSpPr/>
          <p:nvPr/>
        </p:nvSpPr>
        <p:spPr>
          <a:xfrm>
            <a:off x="4692960" y="1753200"/>
            <a:ext cx="7013160" cy="14204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Créée en 1997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par les gouvernements de France et d’Allemagne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Financée à parts égales par les deux pays partenaires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CDD"/>
              </a:buClr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 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réseau de 210 établissements d’enseignement supérieur dans 134 villes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en France, Allemagne, dans toute l’Europe et au delà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3" name="TextBox 10"/>
          <p:cNvSpPr/>
          <p:nvPr/>
        </p:nvSpPr>
        <p:spPr>
          <a:xfrm>
            <a:off x="1477800" y="165852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L’UFA est une institution internationale unique au monde.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5B122-F1E9-4F6D-B2EE-FB346FE32667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692960" y="3706560"/>
            <a:ext cx="701316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Gründung 1997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durch die Regierungen Deutschlands </a:t>
            </a:r>
            <a:b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</a:b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und Frankreichs 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Finanzierung zu gleichen Teilen durch beide Partnerländer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725E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Ein </a:t>
            </a: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Netzwerk aus 210 Hochschulen in 134 Städten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 Deutschland, Frankreich, ganz Europa und darüber hinaus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1477800" y="380844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-1" normalizeH="0" baseline="0" noProof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Die DFH ist eine internationale Organisation wie keine Andere.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7" name="Bild 30"/>
          <p:cNvPicPr/>
          <p:nvPr/>
        </p:nvPicPr>
        <p:blipFill>
          <a:blip r:embed="rId2"/>
          <a:stretch/>
        </p:blipFill>
        <p:spPr>
          <a:xfrm>
            <a:off x="567360" y="424332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128" name="Bild 2"/>
          <p:cNvPicPr/>
          <p:nvPr/>
        </p:nvPicPr>
        <p:blipFill>
          <a:blip r:embed="rId3"/>
          <a:stretch/>
        </p:blipFill>
        <p:spPr>
          <a:xfrm>
            <a:off x="560160" y="199512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EAF66C5-B825-816B-80EE-F621A5EBA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de-DE" dirty="0"/>
              <a:t>Nos </a:t>
            </a:r>
            <a:r>
              <a:rPr lang="de-DE" dirty="0" err="1"/>
              <a:t>chiffres</a:t>
            </a:r>
            <a:r>
              <a:rPr lang="de-DE" dirty="0"/>
              <a:t> </a:t>
            </a:r>
            <a:r>
              <a:rPr lang="de-DE" dirty="0" err="1"/>
              <a:t>clés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6E9A06C-5A3E-A7BF-AAB0-72553B01B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spc="-1" dirty="0"/>
              <a:t>Unsere Kennzahlen</a:t>
            </a:r>
          </a:p>
        </p:txBody>
      </p:sp>
      <p:sp>
        <p:nvSpPr>
          <p:cNvPr id="131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369E-9826-49A3-A4C0-968278446CB5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32" name="Gruppieren 2"/>
          <p:cNvGrpSpPr/>
          <p:nvPr/>
        </p:nvGrpSpPr>
        <p:grpSpPr>
          <a:xfrm>
            <a:off x="446114" y="1487880"/>
            <a:ext cx="11014126" cy="4226344"/>
            <a:chOff x="446114" y="1487880"/>
            <a:chExt cx="11014126" cy="4226344"/>
          </a:xfrm>
        </p:grpSpPr>
        <p:grpSp>
          <p:nvGrpSpPr>
            <p:cNvPr id="133" name="Gruppierung 13"/>
            <p:cNvGrpSpPr/>
            <p:nvPr/>
          </p:nvGrpSpPr>
          <p:grpSpPr>
            <a:xfrm>
              <a:off x="3400920" y="1576800"/>
              <a:ext cx="8059320" cy="600480"/>
              <a:chOff x="3400920" y="1576800"/>
              <a:chExt cx="8059320" cy="600480"/>
            </a:xfrm>
          </p:grpSpPr>
          <p:sp>
            <p:nvSpPr>
              <p:cNvPr id="134" name="Textplatzhalter 35"/>
              <p:cNvSpPr/>
              <p:nvPr/>
            </p:nvSpPr>
            <p:spPr>
              <a:xfrm>
                <a:off x="3400920" y="15768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fr-FR" sz="1600" b="0" i="0" u="none" strike="noStrike" kern="1200" cap="none" spc="-1" normalizeH="0" baseline="0" noProof="0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établissements français, allemands et internationaux</a:t>
                </a:r>
                <a:endPara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5" name="Textplatzhalter 35"/>
              <p:cNvSpPr/>
              <p:nvPr/>
            </p:nvSpPr>
            <p:spPr>
              <a:xfrm>
                <a:off x="3400920" y="188316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de-DE" sz="1600" b="0" i="0" u="none" strike="noStrike" kern="1200" cap="none" spc="-1" normalizeH="0" baseline="0" noProof="0">
                    <a:ln>
                      <a:noFill/>
                    </a:ln>
                    <a:solidFill>
                      <a:srgbClr val="746B6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deutsche, französische sowie internationale Hochschuleinrichtungen</a:t>
                </a:r>
                <a:endPara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6" name="Gruppierung 16"/>
            <p:cNvGrpSpPr/>
            <p:nvPr/>
          </p:nvGrpSpPr>
          <p:grpSpPr>
            <a:xfrm>
              <a:off x="3400920" y="2453040"/>
              <a:ext cx="8059320" cy="600480"/>
              <a:chOff x="3400920" y="2453040"/>
              <a:chExt cx="8059320" cy="600480"/>
            </a:xfrm>
          </p:grpSpPr>
          <p:sp>
            <p:nvSpPr>
              <p:cNvPr id="137" name="Textplatzhalter 35"/>
              <p:cNvSpPr/>
              <p:nvPr/>
            </p:nvSpPr>
            <p:spPr>
              <a:xfrm>
                <a:off x="3400920" y="24530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fr-FR" sz="1600" b="0" i="0" u="none" strike="noStrike" kern="1200" cap="none" spc="-1" normalizeH="0" baseline="0" noProof="0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cursus intégrés dans plus de 20 disciplines</a:t>
                </a:r>
                <a:endPara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8" name="Textplatzhalter 35"/>
              <p:cNvSpPr/>
              <p:nvPr/>
            </p:nvSpPr>
            <p:spPr>
              <a:xfrm>
                <a:off x="3400920" y="27594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de-DE" sz="1600" b="0" i="0" u="none" strike="noStrike" kern="1200" cap="none" spc="-1" normalizeH="0" baseline="0" noProof="0">
                    <a:ln>
                      <a:noFill/>
                    </a:ln>
                    <a:solidFill>
                      <a:srgbClr val="746B6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integrierte Studiengänge in über 20 Fachbereichen</a:t>
                </a:r>
                <a:endPara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9" name="Gruppierung 19"/>
            <p:cNvGrpSpPr/>
            <p:nvPr/>
          </p:nvGrpSpPr>
          <p:grpSpPr>
            <a:xfrm>
              <a:off x="3400920" y="3329280"/>
              <a:ext cx="8059320" cy="600480"/>
              <a:chOff x="3400920" y="3329280"/>
              <a:chExt cx="8059320" cy="600480"/>
            </a:xfrm>
          </p:grpSpPr>
          <p:sp>
            <p:nvSpPr>
              <p:cNvPr id="140" name="Textplatzhalter 35"/>
              <p:cNvSpPr/>
              <p:nvPr/>
            </p:nvSpPr>
            <p:spPr>
              <a:xfrm>
                <a:off x="3400920" y="33292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fr-FR" sz="16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étudiant·es</a:t>
                </a:r>
                <a:r>
                  <a:rPr kumimoji="0" lang="fr-FR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 actuellement </a:t>
                </a:r>
                <a:r>
                  <a:rPr kumimoji="0" lang="fr-FR" sz="16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inscrit·es</a:t>
                </a:r>
                <a:endParaRPr kumimoji="0" lang="de-DE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1" name="Textplatzhalter 35"/>
              <p:cNvSpPr/>
              <p:nvPr/>
            </p:nvSpPr>
            <p:spPr>
              <a:xfrm>
                <a:off x="3400920" y="36356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de-DE" sz="1600" b="0" i="0" u="none" strike="noStrike" kern="1200" cap="none" spc="-1" normalizeH="0" baseline="0" noProof="0">
                    <a:ln>
                      <a:noFill/>
                    </a:ln>
                    <a:solidFill>
                      <a:srgbClr val="746B6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aktuell eingeschriebene Studierende</a:t>
                </a:r>
                <a:endPara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2" name="Gruppierung 22"/>
            <p:cNvGrpSpPr/>
            <p:nvPr/>
          </p:nvGrpSpPr>
          <p:grpSpPr>
            <a:xfrm>
              <a:off x="3400200" y="4205520"/>
              <a:ext cx="8060040" cy="600480"/>
              <a:chOff x="3400200" y="4205520"/>
              <a:chExt cx="8060040" cy="600480"/>
            </a:xfrm>
          </p:grpSpPr>
          <p:sp>
            <p:nvSpPr>
              <p:cNvPr id="143" name="Textplatzhalter 35"/>
              <p:cNvSpPr/>
              <p:nvPr/>
            </p:nvSpPr>
            <p:spPr>
              <a:xfrm>
                <a:off x="3400200" y="420552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fr-FR" sz="16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diplômé·es</a:t>
                </a:r>
                <a:r>
                  <a:rPr kumimoji="0" lang="fr-FR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 depuis notre fondation</a:t>
                </a:r>
                <a:endParaRPr kumimoji="0" lang="de-DE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4" name="Textplatzhalter 35"/>
              <p:cNvSpPr/>
              <p:nvPr/>
            </p:nvSpPr>
            <p:spPr>
              <a:xfrm>
                <a:off x="3400200" y="451188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de-DE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746B6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Absolvent*innen seit unserer Gründung</a:t>
                </a:r>
                <a:endParaRPr kumimoji="0" lang="de-DE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5" name="Gruppierung 34"/>
            <p:cNvGrpSpPr/>
            <p:nvPr/>
          </p:nvGrpSpPr>
          <p:grpSpPr>
            <a:xfrm>
              <a:off x="3400920" y="5082120"/>
              <a:ext cx="8059320" cy="600480"/>
              <a:chOff x="3400920" y="5082120"/>
              <a:chExt cx="8059320" cy="600480"/>
            </a:xfrm>
          </p:grpSpPr>
          <p:sp>
            <p:nvSpPr>
              <p:cNvPr id="146" name="Textplatzhalter 35"/>
              <p:cNvSpPr/>
              <p:nvPr/>
            </p:nvSpPr>
            <p:spPr>
              <a:xfrm>
                <a:off x="3400920" y="508212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fr-FR" sz="16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docteur·es</a:t>
                </a:r>
                <a:r>
                  <a:rPr kumimoji="0" lang="fr-FR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 bi- et </a:t>
                </a:r>
                <a:r>
                  <a:rPr kumimoji="0" lang="fr-FR" sz="16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07A0E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trinationaux</a:t>
                </a:r>
                <a:endParaRPr kumimoji="0" lang="de-DE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7" name="Textplatzhalter 35"/>
              <p:cNvSpPr/>
              <p:nvPr/>
            </p:nvSpPr>
            <p:spPr>
              <a:xfrm>
                <a:off x="3400920" y="53884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de-DE" sz="1600" b="0" i="0" u="none" strike="noStrike" kern="1200" cap="none" spc="-1" normalizeH="0" baseline="0" noProof="0">
                    <a:ln>
                      <a:noFill/>
                    </a:ln>
                    <a:solidFill>
                      <a:srgbClr val="746B61"/>
                    </a:solidFill>
                    <a:effectLst/>
                    <a:uLnTx/>
                    <a:uFillTx/>
                    <a:latin typeface="Arial"/>
                    <a:ea typeface="Arial Unicode MS"/>
                    <a:cs typeface="+mn-cs"/>
                  </a:rPr>
                  <a:t>bi- und Trinationale Promovierte</a:t>
                </a:r>
                <a:endParaRPr kumimoji="0" lang="de-DE" sz="16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pic>
          <p:nvPicPr>
            <p:cNvPr id="148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9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0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1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210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3" name="TextBox 6"/>
            <p:cNvSpPr/>
            <p:nvPr/>
          </p:nvSpPr>
          <p:spPr>
            <a:xfrm>
              <a:off x="1309817" y="23547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183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4" name="TextBox 6"/>
            <p:cNvSpPr/>
            <p:nvPr/>
          </p:nvSpPr>
          <p:spPr>
            <a:xfrm>
              <a:off x="791189" y="3231720"/>
              <a:ext cx="1543051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5.793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5" name="TextBox 6"/>
            <p:cNvSpPr/>
            <p:nvPr/>
          </p:nvSpPr>
          <p:spPr>
            <a:xfrm>
              <a:off x="446114" y="4098600"/>
              <a:ext cx="1885966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29.846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6" name="TextBox 6"/>
            <p:cNvSpPr/>
            <p:nvPr/>
          </p:nvSpPr>
          <p:spPr>
            <a:xfrm>
              <a:off x="1309457" y="49755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-1" normalizeH="0" baseline="0" noProof="0" dirty="0">
                  <a:ln>
                    <a:noFill/>
                  </a:ln>
                  <a:solidFill>
                    <a:srgbClr val="07A0E1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rPr>
                <a:t>603</a:t>
              </a:r>
              <a:endParaRPr kumimoji="0" lang="de-DE" sz="4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7" name="Gruppierung 10"/>
          <p:cNvGrpSpPr/>
          <p:nvPr/>
        </p:nvGrpSpPr>
        <p:grpSpPr>
          <a:xfrm>
            <a:off x="3945600" y="3706920"/>
            <a:ext cx="7722720" cy="2340000"/>
            <a:chOff x="3945600" y="3706920"/>
            <a:chExt cx="7722720" cy="2340000"/>
          </a:xfrm>
        </p:grpSpPr>
        <p:pic>
          <p:nvPicPr>
            <p:cNvPr id="158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811280" y="3706920"/>
              <a:ext cx="3857040" cy="234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9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945600" y="3706920"/>
              <a:ext cx="3862440" cy="2340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0" name="Grafik 37"/>
          <p:cNvPicPr/>
          <p:nvPr/>
        </p:nvPicPr>
        <p:blipFill>
          <a:blip r:embed="rId8"/>
          <a:stretch/>
        </p:blipFill>
        <p:spPr>
          <a:xfrm>
            <a:off x="2590920" y="2394360"/>
            <a:ext cx="693720" cy="69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402760B-86B0-A75A-74CE-EF8268EB0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Unsere Mission</a:t>
            </a:r>
          </a:p>
        </p:txBody>
      </p:sp>
      <p:pic>
        <p:nvPicPr>
          <p:cNvPr id="15" name="Inhaltsplatzhalter 25">
            <a:extLst>
              <a:ext uri="{FF2B5EF4-FFF2-40B4-BE49-F238E27FC236}">
                <a16:creationId xmlns:a16="http://schemas.microsoft.com/office/drawing/2014/main" id="{989B74AE-8A52-D869-D47A-128A9047C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6458" r="24561" b="3860"/>
          <a:stretch>
            <a:fillRect/>
          </a:stretch>
        </p:blipFill>
        <p:spPr>
          <a:xfrm>
            <a:off x="458788" y="1215410"/>
            <a:ext cx="5587331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9E062A8-4326-2442-D2E0-555F92626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de-DE" dirty="0"/>
              <a:t>Notre Mission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8A9F79-4A2B-D9DE-4943-5D03A0CB1E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85427" y="1312916"/>
            <a:ext cx="5347785" cy="4848120"/>
          </a:xfrm>
        </p:spPr>
        <p:txBody>
          <a:bodyPr>
            <a:normAutofit lnSpcReduction="10000"/>
          </a:bodyPr>
          <a:lstStyle/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Renforcement de la 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coopération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franco-allemande dans les domaines de l’enseignement supérieur et de la recherche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Initiation, évaluation et soutien financier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de cursus et de programmes de formation doctorale franco-allemands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Soutien à la 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mobilité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étudiante et à 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l’insertion professionnelle internationale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de ses </a:t>
            </a:r>
            <a:r>
              <a:rPr kumimoji="0" lang="fr-FR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diplômé</a:t>
            </a:r>
            <a:r>
              <a:rPr kumimoji="0" lang="fr-FR" sz="1600" b="0" i="0" u="none" strike="noStrike" kern="1200" cap="none" spc="-1" normalizeH="0" baseline="0" noProof="0" err="1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·</a:t>
            </a: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es</a:t>
            </a:r>
            <a:endParaRPr kumimoji="0" lang="fr-FR" sz="1600" b="0" i="0" u="none" strike="noStrike" kern="1200" cap="none" spc="-1" normalizeH="0" baseline="0" noProof="0" dirty="0">
              <a:ln>
                <a:noFill/>
              </a:ln>
              <a:solidFill>
                <a:srgbClr val="009CDD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Stärkung der </a:t>
            </a: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Zusammenarbeit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zwischen Deutschland und Frankreich in den Bereichen Hochschule &amp; Forschung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Initiierung, Evaluierung und finanzielle Förderung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von deutsch-französischen Studiengängen und Doktorandenprogrammen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Förderung der </a:t>
            </a: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Mobilität und internationaler Karrierechancen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für Studierende und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</a:b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Junge Wissenschaftler*innen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14A04AB-6FF3-3DA2-379B-D5D4995DAA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69060" y="5880110"/>
            <a:ext cx="1230294" cy="264688"/>
          </a:xfr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17" name="Foliennummernplatzhalter 9">
            <a:extLst>
              <a:ext uri="{FF2B5EF4-FFF2-40B4-BE49-F238E27FC236}">
                <a16:creationId xmlns:a16="http://schemas.microsoft.com/office/drawing/2014/main" id="{4224AF5B-20FA-4615-59F9-648B78A935B4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369E-9826-49A3-A4C0-968278446CB5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38399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8C50426-874A-D0E1-DEC2-5EC22D44261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Statut :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année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universitaire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25/26 / Stand: Studienjahr 25/26</a:t>
            </a:r>
          </a:p>
        </p:txBody>
      </p:sp>
    </p:spTree>
    <p:extLst>
      <p:ext uri="{BB962C8B-B14F-4D97-AF65-F5344CB8AC3E}">
        <p14:creationId xmlns:p14="http://schemas.microsoft.com/office/powerpoint/2010/main" val="7120395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7">
            <a:extLst>
              <a:ext uri="{FF2B5EF4-FFF2-40B4-BE49-F238E27FC236}">
                <a16:creationId xmlns:a16="http://schemas.microsoft.com/office/drawing/2014/main" id="{C147E32F-A8C3-5104-416E-E9214F4D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/>
          <a:stretch/>
        </p:blipFill>
        <p:spPr>
          <a:xfrm>
            <a:off x="6102513" y="-1"/>
            <a:ext cx="6089487" cy="685800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C09FB-876C-5810-3CF9-7C1ADA2C8E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pc="-1" dirty="0">
                <a:solidFill>
                  <a:schemeClr val="lt1"/>
                </a:solidFill>
              </a:rPr>
              <a:t>Unser Studienangebot…</a:t>
            </a:r>
            <a:endParaRPr lang="de-DE" spc="-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4EF3D710-0A65-1CFF-E5FE-0856660965B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4653-A77B-52A9-FE42-E2708FFA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3">
            <a:extLst>
              <a:ext uri="{FF2B5EF4-FFF2-40B4-BE49-F238E27FC236}">
                <a16:creationId xmlns:a16="http://schemas.microsoft.com/office/drawing/2014/main" id="{C36CC925-6DC9-0BB4-FF66-564C59493EB4}"/>
              </a:ext>
            </a:extLst>
          </p:cNvPr>
          <p:cNvSpPr txBox="1">
            <a:spLocks/>
          </p:cNvSpPr>
          <p:nvPr/>
        </p:nvSpPr>
        <p:spPr>
          <a:xfrm>
            <a:off x="5427406" y="1377949"/>
            <a:ext cx="6341182" cy="4797425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Niveau Licence et Master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 :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9CDD"/>
              </a:buClr>
              <a:buSzPct val="65000"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des cursus intégrés bi- et </a:t>
            </a:r>
            <a:r>
              <a:rPr kumimoji="0" lang="fr-FR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trinationaux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 avec double diplôme</a:t>
            </a:r>
          </a:p>
          <a:p>
            <a:pPr marL="288000" marR="0" lvl="2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9CDD"/>
              </a:buClr>
              <a:buSzPct val="65000"/>
              <a:buFont typeface="Arial" panose="020B0604020202020204" pitchFamily="34" charset="0"/>
              <a:buNone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Bachelor- und Masterniveau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81725E"/>
              </a:buClr>
              <a:buSzPct val="65000"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integrierte Studiengänge (bi- und </a:t>
            </a:r>
            <a:r>
              <a:rPr kumimoji="0" lang="de-DE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trinational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) mit Doppelabschluss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Niveau Doctorat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 : des programmes de soutien aux jeunes </a:t>
            </a:r>
            <a:r>
              <a:rPr kumimoji="0" lang="fr-FR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chercheur·euses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cs typeface="+mn-cs"/>
              </a:rPr>
              <a:t>(PhD-Tracks, collèges doctoraux, cotutelles de thèse, manifestations scientifiques)</a:t>
            </a:r>
          </a:p>
          <a:p>
            <a:pPr marL="288000" marR="0" lvl="2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9CDD"/>
              </a:buClr>
              <a:buSzPct val="65000"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Promotion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: Programme zur Förderung von Jungen Wissenschaftler*innen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81725E"/>
              </a:buClr>
              <a:buSzPct val="6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(PhD-Tracks, Doktorandenkollegs, </a:t>
            </a:r>
            <a:r>
              <a:rPr kumimoji="0" lang="de-DE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Cotutelles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 de </a:t>
            </a:r>
            <a:r>
              <a:rPr kumimoji="0" lang="de-DE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thèse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746B61"/>
                </a:solidFill>
                <a:effectLst/>
                <a:uLnTx/>
                <a:uFillTx/>
                <a:latin typeface="Arial"/>
                <a:cs typeface="+mn-cs"/>
              </a:rPr>
              <a:t>, Wissenschaftliche Veranstaltungen)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5A54C523-FA5B-B136-D1F0-5A6B2DE03E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fr-FR" dirty="0"/>
              <a:t>… un choix immense à tous les niveaux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473C22EC-8C98-F84F-C1F8-1FA4775DE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… eine Riesenauswahl auf allen Ebenen</a:t>
            </a:r>
          </a:p>
        </p:txBody>
      </p:sp>
      <p:pic>
        <p:nvPicPr>
          <p:cNvPr id="2" name="Bildplatzhalter 7">
            <a:extLst>
              <a:ext uri="{FF2B5EF4-FFF2-40B4-BE49-F238E27FC236}">
                <a16:creationId xmlns:a16="http://schemas.microsoft.com/office/drawing/2014/main" id="{9C31F15A-20CD-FEE5-C2D4-3B78BA1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 b="4537"/>
          <a:stretch>
            <a:fillRect/>
          </a:stretch>
        </p:blipFill>
        <p:spPr>
          <a:xfrm>
            <a:off x="459524" y="1245986"/>
            <a:ext cx="4585160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854AF-D54B-F245-164E-37FAD085EC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6164" y="5963025"/>
            <a:ext cx="959462" cy="212349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de-DE" sz="800" dirty="0"/>
              <a:t>© Oliver Dietze</a:t>
            </a:r>
          </a:p>
        </p:txBody>
      </p:sp>
      <p:sp>
        <p:nvSpPr>
          <p:cNvPr id="4" name="Foliennummernplatzhalter 9">
            <a:extLst>
              <a:ext uri="{FF2B5EF4-FFF2-40B4-BE49-F238E27FC236}">
                <a16:creationId xmlns:a16="http://schemas.microsoft.com/office/drawing/2014/main" id="{EF37C3E7-3B47-6428-269B-8D7B334B48EF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369E-9826-49A3-A4C0-968278446CB5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69753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E76EF4D-F4C7-5AC7-0EFC-FFE19F7AD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fr-FR" spc="-1" dirty="0"/>
              <a:t>… un large éventail de disciplines</a:t>
            </a:r>
            <a:endParaRPr lang="de-DE" b="0" spc="-1" dirty="0">
              <a:solidFill>
                <a:srgbClr val="000000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6FB3FF-F9D5-874C-BFFE-8A2064848A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spc="-1" dirty="0"/>
              <a:t>… eine breite Auswahl an Disziplinen</a:t>
            </a:r>
            <a:endParaRPr lang="de-DE" b="0" spc="-1" dirty="0">
              <a:solidFill>
                <a:srgbClr val="000000"/>
              </a:solidFill>
            </a:endParaRPr>
          </a:p>
        </p:txBody>
      </p:sp>
      <p:pic>
        <p:nvPicPr>
          <p:cNvPr id="180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7680" cy="5248080"/>
          </a:xfrm>
          <a:prstGeom prst="rect">
            <a:avLst/>
          </a:prstGeom>
          <a:ln w="0">
            <a:noFill/>
          </a:ln>
        </p:spPr>
      </p:pic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5B171860-AD76-1711-74B7-27BBEB3D6B56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D0369E-9826-49A3-A4C0-968278446CB5}" type="slidenum">
              <a:rPr kumimoji="0" lang="de-DE" sz="1000" b="0" i="0" u="none" strike="noStrike" kern="1200" cap="none" spc="-1" normalizeH="0" baseline="0" noProof="0">
                <a:ln>
                  <a:noFill/>
                </a:ln>
                <a:solidFill>
                  <a:srgbClr val="07A0E1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ontents Slide Master">
  <a:themeElements>
    <a:clrScheme name="Benutzerdefiniert 1">
      <a:dk1>
        <a:sysClr val="windowText" lastClr="000000"/>
      </a:dk1>
      <a:lt1>
        <a:sysClr val="window" lastClr="FFFFFF"/>
      </a:lt1>
      <a:dk2>
        <a:srgbClr val="1F5C93"/>
      </a:dk2>
      <a:lt2>
        <a:srgbClr val="681E6E"/>
      </a:lt2>
      <a:accent1>
        <a:srgbClr val="07A0E1"/>
      </a:accent1>
      <a:accent2>
        <a:srgbClr val="746B61"/>
      </a:accent2>
      <a:accent3>
        <a:srgbClr val="EED428"/>
      </a:accent3>
      <a:accent4>
        <a:srgbClr val="5288BF"/>
      </a:accent4>
      <a:accent5>
        <a:srgbClr val="BDD467"/>
      </a:accent5>
      <a:accent6>
        <a:srgbClr val="93B840"/>
      </a:accent6>
      <a:hlink>
        <a:srgbClr val="07A0E1"/>
      </a:hlink>
      <a:folHlink>
        <a:srgbClr val="1F5C93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t" anchorCtr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FH_Vorlage_Fr_De_Neues_Template" id="{69845319-5ACB-416B-80DF-F0A3B6C0993F}" vid="{4A4E0E53-D451-4333-B14C-FBDB7E5973CD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DFH_Vorlage_Fr_De_Neues_Template</Template>
  <TotalTime>0</TotalTime>
  <Words>1040</Words>
  <Application>Microsoft Office PowerPoint</Application>
  <PresentationFormat>Breitbild</PresentationFormat>
  <Paragraphs>180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17</vt:i4>
      </vt:variant>
    </vt:vector>
  </HeadingPairs>
  <TitlesOfParts>
    <vt:vector size="28" baseType="lpstr">
      <vt:lpstr>Aptos</vt:lpstr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1_Contents Slide Master</vt:lpstr>
      <vt:lpstr>3_Contents Slide Master</vt:lpstr>
      <vt:lpstr>2_Contents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Maximilian Koenigs</dc:creator>
  <dc:description/>
  <cp:lastModifiedBy>Kenbougoul Samb [DFH-UFA]</cp:lastModifiedBy>
  <cp:revision>167</cp:revision>
  <cp:lastPrinted>2023-05-02T09:48:39Z</cp:lastPrinted>
  <dcterms:created xsi:type="dcterms:W3CDTF">2023-09-04T16:35:15Z</dcterms:created>
  <dcterms:modified xsi:type="dcterms:W3CDTF">2026-07-01T09:21:18Z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