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omments/modernComment_3FB_5702D415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85" r:id="rId2"/>
    <p:sldMasterId id="2147483717" r:id="rId3"/>
    <p:sldMasterId id="2147483724" r:id="rId4"/>
    <p:sldMasterId id="2147483727" r:id="rId5"/>
    <p:sldMasterId id="2147483760" r:id="rId6"/>
  </p:sldMasterIdLst>
  <p:notesMasterIdLst>
    <p:notesMasterId r:id="rId30"/>
  </p:notesMasterIdLst>
  <p:sldIdLst>
    <p:sldId id="1010" r:id="rId7"/>
    <p:sldId id="1019" r:id="rId8"/>
    <p:sldId id="1014" r:id="rId9"/>
    <p:sldId id="1021" r:id="rId10"/>
    <p:sldId id="1022" r:id="rId11"/>
    <p:sldId id="1005" r:id="rId12"/>
    <p:sldId id="261" r:id="rId13"/>
    <p:sldId id="1199" r:id="rId14"/>
    <p:sldId id="988" r:id="rId15"/>
    <p:sldId id="264" r:id="rId16"/>
    <p:sldId id="265" r:id="rId17"/>
    <p:sldId id="1198" r:id="rId18"/>
    <p:sldId id="1020" r:id="rId19"/>
    <p:sldId id="989" r:id="rId20"/>
    <p:sldId id="1200" r:id="rId21"/>
    <p:sldId id="1206" r:id="rId22"/>
    <p:sldId id="270" r:id="rId23"/>
    <p:sldId id="271" r:id="rId24"/>
    <p:sldId id="272" r:id="rId25"/>
    <p:sldId id="273" r:id="rId26"/>
    <p:sldId id="1203" r:id="rId27"/>
    <p:sldId id="1204" r:id="rId28"/>
    <p:sldId id="1029" r:id="rId29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B2466C-8772-5A6A-59AA-B8464A768377}" name="Kenbougoul Samb [DFH-UFA]" initials="KS" userId="S::samb@dfh-ufa.org::f53d37f4-d730-4816-9fa1-e403aac191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h-fileserver2\user_und_pool\pool\referat3\1_Steuerungsgremien\2_HSR\Sitzungen\Sitzungen%202026\HSR_Sitzung_2026.04.09.-10\5_PPT\MHD-Leistungsschau\DFH_Tabellen_Excel-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E-45F1-BFE1-FA3FB7787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E-45F1-BFE1-FA3FB7787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E-45F1-BFE1-FA3FB7787B5B}"/>
              </c:ext>
            </c:extLst>
          </c:dPt>
          <c:dLbls>
            <c:dLbl>
              <c:idx val="0"/>
              <c:layout>
                <c:manualLayout>
                  <c:x val="1.7825568678915136E-2"/>
                  <c:y val="2.7257217847769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E-45F1-BFE1-FA3FB7787B5B}"/>
                </c:ext>
              </c:extLst>
            </c:dLbl>
            <c:dLbl>
              <c:idx val="1"/>
              <c:layout>
                <c:manualLayout>
                  <c:x val="-5.8198818897637797E-2"/>
                  <c:y val="-4.015529308836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E-45F1-BFE1-FA3FB7787B5B}"/>
                </c:ext>
              </c:extLst>
            </c:dLbl>
            <c:dLbl>
              <c:idx val="2"/>
              <c:layout>
                <c:manualLayout>
                  <c:x val="-2.3416994750656169E-2"/>
                  <c:y val="1.031459609215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FE-45F1-BFE1-FA3FB7787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Insertion!$A$2:$A$4</c:f>
              <c:strCache>
                <c:ptCount val="3"/>
                <c:pt idx="0">
                  <c:v>Promesse d'embauche pendant les études | Einstellungszusage während des Studiums</c:v>
                </c:pt>
                <c:pt idx="1">
                  <c:v>Moins de 6 mois | Weniger als 6 Monate</c:v>
                </c:pt>
                <c:pt idx="2">
                  <c:v>Plus de 6 mois | Mehr als 6 Monate</c:v>
                </c:pt>
              </c:strCache>
            </c:strRef>
          </c:cat>
          <c:val>
            <c:numRef>
              <c:f>Insertion!$B$2:$B$4</c:f>
              <c:numCache>
                <c:formatCode>0%</c:formatCode>
                <c:ptCount val="3"/>
                <c:pt idx="0">
                  <c:v>0.26</c:v>
                </c:pt>
                <c:pt idx="1">
                  <c:v>0.62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FE-45F1-BFE1-FA3FB7787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69482023951206"/>
          <c:y val="0.25220140806441116"/>
          <c:w val="0.3629471631540383"/>
          <c:h val="0.60514810476110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1725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Arial"/>
                    <a:ea typeface="Arial Unicode M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A-447B-B71C-A932297B4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437503"/>
        <c:axId val="93514599"/>
      </c:barChart>
      <c:catAx>
        <c:axId val="7543750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93514599"/>
        <c:crosses val="autoZero"/>
        <c:auto val="1"/>
        <c:lblAlgn val="ctr"/>
        <c:lblOffset val="100"/>
        <c:noMultiLvlLbl val="0"/>
      </c:catAx>
      <c:valAx>
        <c:axId val="9351459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7543750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3FB_5702D4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9A9A01-C3A0-4E01-9300-95AD403F0590}" authorId="{A2B2466C-8772-5A6A-59AA-B8464A768377}" created="2026-07-06T09:14:40.365">
    <pc:sldMkLst xmlns:pc="http://schemas.microsoft.com/office/powerpoint/2013/main/command">
      <pc:docMk/>
      <pc:sldMk cId="1459803157" sldId="1019"/>
    </pc:sldMkLst>
    <p188:txBody>
      <a:bodyPr/>
      <a:lstStyle/>
      <a:p>
        <a:r>
          <a:rPr lang="de-DE"/>
          <a:t>Vérifier termes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D8E7-B977-4527-80DF-7C4A0065A855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82B2-C6E7-49EA-9B28-B752B0F2B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5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03629-CD3D-E53D-41EC-E53C0E24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343784-E570-5CF9-944D-D31CB769D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F7D8D6-68F0-C463-AF50-5227060DE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6D2FF8-9545-4CDA-A562-38797165F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3F4CA-43AE-41C7-81A4-642B5E0B71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0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758B9-955F-C94F-A470-19CA6F14695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73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3F4CA-43AE-41C7-81A4-642B5E0B71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34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openxmlformats.org/officeDocument/2006/relationships/hyperlink" Target="http://www.dfh-ufa.org/" TargetMode="Externa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hyperlink" Target="mailto:info@dfh-ufa.or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openxmlformats.org/officeDocument/2006/relationships/hyperlink" Target="http://www.dfh-ufa.org/" TargetMode="Externa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6" Type="http://schemas.openxmlformats.org/officeDocument/2006/relationships/hyperlink" Target="mailto:info@dfh-ufa.or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1792135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99833" y="280220"/>
            <a:ext cx="709165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99833" y="664586"/>
            <a:ext cx="709165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E014432-624D-DE4D-304F-ACB3B54A3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5912" y="1440316"/>
            <a:ext cx="935949" cy="913595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F02B82E-0A71-2972-66BB-2BC6E3FFC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911" y="2353911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2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B9EB34B8-5408-7333-000F-FAE6B2B607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910" y="3232463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3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064781FF-2DF9-29AF-AFCC-291800BDBB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09" y="4111016"/>
            <a:ext cx="935949" cy="878552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4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51EE07E1-056D-C160-3347-A060C56CF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908" y="4989567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5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FF936C3-2095-7988-BEF7-D747D75F89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99833" y="1536220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F73E1529-3F52-9C66-F625-0815E7744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99833" y="1845356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7DEC0480-5BB3-8833-14F4-7720F40DF3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99833" y="2428429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E7553ED0-4C84-E040-8487-3B05D6F4AF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99833" y="2737565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  <p:sp>
        <p:nvSpPr>
          <p:cNvPr id="34" name="Textplatzhalter 29">
            <a:extLst>
              <a:ext uri="{FF2B5EF4-FFF2-40B4-BE49-F238E27FC236}">
                <a16:creationId xmlns:a16="http://schemas.microsoft.com/office/drawing/2014/main" id="{A2FDA05A-F29B-96D1-AF7A-3607029DE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99833" y="3320638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5" name="Textplatzhalter 29">
            <a:extLst>
              <a:ext uri="{FF2B5EF4-FFF2-40B4-BE49-F238E27FC236}">
                <a16:creationId xmlns:a16="http://schemas.microsoft.com/office/drawing/2014/main" id="{94F514E0-C88D-C166-84F8-EE84D5E382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99833" y="3629774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7ACBD7D8-01E2-9D3C-DB57-417A9A3B60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99833" y="4227661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7" name="Textplatzhalter 29">
            <a:extLst>
              <a:ext uri="{FF2B5EF4-FFF2-40B4-BE49-F238E27FC236}">
                <a16:creationId xmlns:a16="http://schemas.microsoft.com/office/drawing/2014/main" id="{F6B8E1C5-BFBE-050F-8F5A-C260BE4EBF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9833" y="4536797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A6A500A1-0052-D0E2-5FF3-6F97EA8854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99833" y="5116182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A4610233-D761-829A-AB23-C9647E08DF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99833" y="5425318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</p:spTree>
    <p:extLst>
      <p:ext uri="{BB962C8B-B14F-4D97-AF65-F5344CB8AC3E}">
        <p14:creationId xmlns:p14="http://schemas.microsoft.com/office/powerpoint/2010/main" val="29228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3022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98825" y="3471705"/>
            <a:ext cx="7397750" cy="4370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98825" y="2963286"/>
            <a:ext cx="7397750" cy="43704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93999" y="2955234"/>
            <a:ext cx="570669" cy="1031051"/>
          </a:xfrm>
        </p:spPr>
        <p:txBody>
          <a:bodyPr wrap="none" lIns="0" rIns="0" bIns="0" anchor="ctr" anchorCtr="0"/>
          <a:lstStyle>
            <a:lvl1pPr algn="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412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_Bericht des Präsidi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0"/>
            <a:ext cx="36272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3507" y="3454287"/>
            <a:ext cx="7397750" cy="4370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03507" y="2945868"/>
            <a:ext cx="7397750" cy="43704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7423" y="2955234"/>
            <a:ext cx="2452595" cy="1031051"/>
          </a:xfrm>
        </p:spPr>
        <p:txBody>
          <a:bodyPr wrap="none" lIns="0" rIns="0" bIns="0" anchor="ctr" anchorCtr="0"/>
          <a:lstStyle>
            <a:lvl1pPr algn="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4.1.A</a:t>
            </a:r>
          </a:p>
        </p:txBody>
      </p:sp>
    </p:spTree>
    <p:extLst>
      <p:ext uri="{BB962C8B-B14F-4D97-AF65-F5344CB8AC3E}">
        <p14:creationId xmlns:p14="http://schemas.microsoft.com/office/powerpoint/2010/main" val="328932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819298" y="630518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0155EA-D72D-0992-260C-E7C98E0C4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4357" y="2676999"/>
            <a:ext cx="3154710" cy="1504001"/>
          </a:xfrm>
        </p:spPr>
        <p:txBody>
          <a:bodyPr wrap="none" lIns="0" rIns="0" bIns="0" anchor="ctr" anchorCtr="0"/>
          <a:lstStyle>
            <a:lvl1pPr algn="ctr">
              <a:defRPr sz="54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Wichtiges</a:t>
            </a:r>
          </a:p>
          <a:p>
            <a:pPr lvl="0"/>
            <a:r>
              <a:rPr lang="de-DE"/>
              <a:t>Statement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4A3AE1CE-670E-D749-B04D-565646000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377" y="3086730"/>
            <a:ext cx="737381" cy="1461939"/>
          </a:xfrm>
        </p:spPr>
        <p:txBody>
          <a:bodyPr wrap="none" lIns="0" rIns="0" bIns="0" anchor="ctr" anchorCtr="0"/>
          <a:lstStyle>
            <a:lvl1pPr algn="ctr">
              <a:defRPr sz="115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„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06D349-E540-1F53-86E9-91AF59D2D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088" y="2355761"/>
            <a:ext cx="737382" cy="1461939"/>
          </a:xfrm>
        </p:spPr>
        <p:txBody>
          <a:bodyPr wrap="none" lIns="0" rIns="0" bIns="0" anchor="ctr" anchorCtr="0"/>
          <a:lstStyle>
            <a:lvl1pPr algn="ctr">
              <a:defRPr sz="115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1217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 - Fachgrupp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819298" y="630518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0155EA-D72D-0992-260C-E7C98E0C4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19" y="2997086"/>
            <a:ext cx="2500685" cy="863826"/>
          </a:xfrm>
        </p:spPr>
        <p:txBody>
          <a:bodyPr wrap="none" lIns="0" rIns="0" bIns="0" anchor="ctr" anchorCtr="0"/>
          <a:lstStyle>
            <a:lvl1pPr algn="ctr"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Fachgruppe FR</a:t>
            </a:r>
          </a:p>
          <a:p>
            <a:pPr lvl="0"/>
            <a:r>
              <a:rPr lang="de-DE"/>
              <a:t>Fachgruppe DE</a:t>
            </a:r>
          </a:p>
        </p:txBody>
      </p:sp>
    </p:spTree>
    <p:extLst>
      <p:ext uri="{BB962C8B-B14F-4D97-AF65-F5344CB8AC3E}">
        <p14:creationId xmlns:p14="http://schemas.microsoft.com/office/powerpoint/2010/main" val="3813915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/>
          </p:nvPr>
        </p:nvSpPr>
        <p:spPr>
          <a:xfrm>
            <a:off x="462410" y="1446213"/>
            <a:ext cx="11267856" cy="420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5A2F20-6F2B-545D-DE30-2FD920F0B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15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5419575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0" y="1703388"/>
            <a:ext cx="5419575" cy="297517"/>
          </a:xfrm>
        </p:spPr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308787" y="2177919"/>
            <a:ext cx="5419577" cy="3305833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308786" y="1704085"/>
            <a:ext cx="5419577" cy="297517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Deutscher Text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79003490-3D54-8A1E-A9C8-08B586560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5E74731-88B8-0955-1348-2AEF8F2FB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DD7D8EF-EC00-C04B-5458-6A0A7043AC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</p:spTree>
    <p:extLst>
      <p:ext uri="{BB962C8B-B14F-4D97-AF65-F5344CB8AC3E}">
        <p14:creationId xmlns:p14="http://schemas.microsoft.com/office/powerpoint/2010/main" val="138570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dr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3668413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0" y="1703388"/>
            <a:ext cx="366841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261794" y="2177222"/>
            <a:ext cx="3668414" cy="3305833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261793" y="1703388"/>
            <a:ext cx="3668414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Deutscher Text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204400E8-B4C7-AC07-AE53-3CEB0F7DD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9947" y="2177223"/>
            <a:ext cx="3668413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B4CFED57-AA98-F401-D829-ACE0D4CCD0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9947" y="1702691"/>
            <a:ext cx="3668413" cy="297517"/>
          </a:xfrm>
        </p:spPr>
        <p:txBody>
          <a:bodyPr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/>
              <a:t>Englischer Text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EFDD885-2440-2255-2D8A-07A53E04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7BA8E2F-F3C9-228F-4323-4C679DA41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56DCF47-7222-C3A9-6595-778B31ABE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</p:spTree>
    <p:extLst>
      <p:ext uri="{BB962C8B-B14F-4D97-AF65-F5344CB8AC3E}">
        <p14:creationId xmlns:p14="http://schemas.microsoft.com/office/powerpoint/2010/main" val="2220653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11244262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Deutsch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4F78DCD-2C51-079C-FB36-9E17378A6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D1175C5-9AF9-6723-3DFB-9C50DC1B53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3C6BFE8-DE7D-0C9A-C719-F18149610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E7509B-BA77-4EC3-B713-07D815DB4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2756" y="5342148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235991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abelle mit Beschriftung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11244262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Englisch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56C6170-35B1-ED7D-44C2-6E4EB2EB7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59978FB-0A60-2B62-3EA3-5DE31787B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1D09A35-F2E6-6EDE-93D4-85A91EDC6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0C9F9AD-0B51-A260-4DF0-4896116F47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2756" y="535188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32637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17654" y="3853963"/>
            <a:ext cx="8364742" cy="614390"/>
          </a:xfrm>
          <a:solidFill>
            <a:schemeClr val="accent1"/>
          </a:solidFill>
          <a:ln>
            <a:noFill/>
          </a:ln>
        </p:spPr>
        <p:txBody>
          <a:bodyPr wrap="square" lIns="72000" tIns="72000" rIns="72000" bIns="0" anchor="ctr" anchorCtr="0">
            <a:sp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09759" y="4539213"/>
            <a:ext cx="4672637" cy="257951"/>
          </a:xfrm>
          <a:solidFill>
            <a:schemeClr val="accent1"/>
          </a:solidFill>
          <a:ln>
            <a:noFill/>
          </a:ln>
        </p:spPr>
        <p:txBody>
          <a:bodyPr wrap="square" lIns="72000" tIns="36000" rIns="72000" bIns="0" anchor="ctr" anchorCtr="0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002657" y="5073037"/>
            <a:ext cx="7579743" cy="614390"/>
          </a:xfrm>
          <a:solidFill>
            <a:schemeClr val="accent2"/>
          </a:solidFill>
          <a:ln>
            <a:noFill/>
          </a:ln>
        </p:spPr>
        <p:txBody>
          <a:bodyPr wrap="square" lIns="72000" tIns="72000" rIns="72000" bIns="0" anchor="ctr" anchorCtr="0"/>
          <a:lstStyle>
            <a:lvl1pPr algn="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70144" y="5758287"/>
            <a:ext cx="4612252" cy="257951"/>
          </a:xfrm>
          <a:solidFill>
            <a:schemeClr val="accent2"/>
          </a:solidFill>
          <a:ln>
            <a:noFill/>
          </a:ln>
        </p:spPr>
        <p:txBody>
          <a:bodyPr wrap="square" lIns="72000" tIns="36000" rIns="72000" bIns="0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2868685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Inhalt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5476856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Deutsch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10800467-3F2E-1742-30C8-F7CE3ABFC51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8435" y="1192212"/>
            <a:ext cx="5476855" cy="44242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228B71E-DF5A-FC62-E63A-1F6EE74ECE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05351" y="534316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93860-250F-BFC3-AB2F-A86033C5A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E36B65-F116-11C5-F1BD-23F39FAA6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67B4E07-15F6-7578-7094-54B3DBF48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8CA7206-058F-7E55-303B-8C9CFD8828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62443" y="533028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405696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0"/>
            <a:ext cx="5557571" cy="47967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04839" y="3915283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584E142-D2CD-F065-E561-2B4DE3AB4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8D7BD7-D936-A9E4-7353-D3C1B51FD9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2D74B6A-5DD0-BD79-0FFD-BE42C7C40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115150C7-580E-221B-5CE0-9457523EFE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96796" y="1697421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4CC619A-500A-F3E5-A953-E76D9BF075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4978" y="4224439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266A644-13FE-E10D-CDC6-6569AF69B2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743" y="590267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321996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mit Logos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5080692" cy="4010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10687" y="1387058"/>
            <a:ext cx="343331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710687" y="3420375"/>
            <a:ext cx="3433313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 Deutsch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5710687" y="1694157"/>
            <a:ext cx="3433313" cy="1633273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/>
          </p:nvPr>
        </p:nvSpPr>
        <p:spPr>
          <a:xfrm>
            <a:off x="5710687" y="3735884"/>
            <a:ext cx="3433313" cy="166202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D1A5BA-36AA-1CCF-FBC4-F5CFEB0638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949023E2-8925-BD13-4AD6-516D8DA34C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163" y="2478117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40959B1-6BDA-4024-74E3-515CD39EB3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8163" y="3575464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A4CCFBB-05A1-42E8-B8EE-64331742E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CC12358-AEE3-5D7D-4849-B417EAD79C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C6B9401-5E9D-CFA7-0CFC-23EDE027E5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3D464D8-F8A5-FA0B-87F5-3D8A4106B7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7865" y="51248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999398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mit Logos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5813937" cy="40178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427407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Bildbeschreibung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649125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Bildbeschreibung Deutsch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D1A5BA-36AA-1CCF-FBC4-F5CFEB0638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949023E2-8925-BD13-4AD6-516D8DA34C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163" y="2478117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40959B1-6BDA-4024-74E3-515CD39EB3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8163" y="3575464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52FAF53-4221-B772-70B1-575FDBB2569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83547" y="1371672"/>
            <a:ext cx="2760453" cy="40178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046E590-F396-E714-B17F-04B9CFC1A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2978B4-2CF8-0898-7933-521C0E93F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7DEEA9-3342-DE51-AE43-BD0FEF14E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4C1C784-159D-4F32-7F22-8EAB94449C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41110" y="5124874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111929F-1748-EC9A-D5D5-E8BFEBA384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3706" y="5124874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025367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hochkant mit Logo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03E2AA2-4436-ADE5-F8DC-25A3B2AAD8C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043180" y="1378711"/>
            <a:ext cx="3381288" cy="45907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3381288" cy="45907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E702F17-4552-BD51-49D5-B8781B4B7A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50346" y="4254214"/>
            <a:ext cx="428418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Bildbeschreibung Französisch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2714FB4-5EB5-CD47-28FB-3E06C779EE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50345" y="4895009"/>
            <a:ext cx="4284187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Bildbeschreibung Deutsch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83557DEE-09BF-9FD7-6BFE-68F70DFB679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16326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A96ABF-E562-90DA-4F78-7BE4C70D3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C70F677-D99D-6D67-13A5-AEB9A0260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C09E840-AED0-57A9-C59A-C091A1C18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86668A-E51B-FA72-2C0F-216BD3F3F1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08461" y="57047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4283D9-96E7-7C1F-F305-71D82E757E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4174" y="57047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530089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Bulletpoints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1"/>
            <a:ext cx="5557571" cy="4010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/>
              <a:t>Titel Englisch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684574"/>
            <a:ext cx="5531357" cy="37332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478F31B9-4917-BFBE-B1A1-2877D764A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87DBE1F-B913-D9E0-D4C1-7FB03E8BA1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743" y="51248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594546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vertikal mit Text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DBD23A6-3E86-CF9B-0E57-C331DFE6214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4025" y="3783845"/>
            <a:ext cx="5557838" cy="22987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87979-E160-9CC5-C4D3-4F9C629C1A3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4025" y="1387475"/>
            <a:ext cx="5557838" cy="22987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Französischer Titel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98829" y="3783845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Deutscher 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693375"/>
            <a:ext cx="5531357" cy="69574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6198628" y="4104767"/>
            <a:ext cx="5525400" cy="264688"/>
          </a:xfrm>
        </p:spPr>
        <p:txBody>
          <a:bodyPr/>
          <a:lstStyle>
            <a:lvl1pPr>
              <a:defRPr sz="1400" i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49C953B-DDA1-BE4B-FC90-4C93BEA0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5DAD24-EEC1-3524-C8E2-57FFFCD1A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BB5B327-932D-686F-B4CB-588BCFAF2C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5A6A4E-4DF6-DFD1-4379-0C9F2A8991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1569" y="3429000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965CAAC-0D1C-1A37-089C-16D82EC035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1569" y="581785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4112525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horizontal mit Text zweisprachi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6FB6F9-ED85-6B76-4772-0298E28542B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74780" y="1384299"/>
            <a:ext cx="5542669" cy="2592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41C44B-CBF0-3FB1-1D88-6B99D3C09C3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7200" y="1384375"/>
            <a:ext cx="5557838" cy="25924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433" y="4153362"/>
            <a:ext cx="5559790" cy="2969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Französisch</a:t>
            </a: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63629" y="4137247"/>
            <a:ext cx="5560059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 Deutsch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>
            <a:off x="457200" y="4465760"/>
            <a:ext cx="5560061" cy="149136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6163629" y="4465759"/>
            <a:ext cx="5560060" cy="1491363"/>
          </a:xfrm>
        </p:spPr>
        <p:txBody>
          <a:bodyPr/>
          <a:lstStyle>
            <a:lvl1pPr>
              <a:defRPr sz="1400" i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2A25803-C4EB-3784-1A2C-6E83BF82F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8E58B8A-BFF7-F77F-C88E-431DF19500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6E3700B-0B2B-C8BD-1418-4E55B7D488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876194C-6D49-C306-A1B8-6D833663B1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744" y="371171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1554ED0-7442-65E8-1211-1B31A4C915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87155" y="371171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882006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vier BIlder mit Text zweisprachi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23"/>
          </p:nvPr>
        </p:nvSpPr>
        <p:spPr>
          <a:xfrm>
            <a:off x="460938" y="1247196"/>
            <a:ext cx="2776213" cy="2397704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19"/>
          <p:cNvSpPr>
            <a:spLocks noGrp="1"/>
          </p:cNvSpPr>
          <p:nvPr>
            <p:ph type="pic" sz="quarter" idx="24"/>
          </p:nvPr>
        </p:nvSpPr>
        <p:spPr>
          <a:xfrm>
            <a:off x="3277066" y="3658516"/>
            <a:ext cx="2793701" cy="2412712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19"/>
          <p:cNvSpPr>
            <a:spLocks noGrp="1"/>
          </p:cNvSpPr>
          <p:nvPr>
            <p:ph type="pic" sz="quarter" idx="25"/>
          </p:nvPr>
        </p:nvSpPr>
        <p:spPr>
          <a:xfrm>
            <a:off x="6103867" y="1234716"/>
            <a:ext cx="2783125" cy="2397963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19"/>
          <p:cNvSpPr>
            <a:spLocks noGrp="1"/>
          </p:cNvSpPr>
          <p:nvPr>
            <p:ph type="pic" sz="quarter" idx="26"/>
          </p:nvPr>
        </p:nvSpPr>
        <p:spPr>
          <a:xfrm>
            <a:off x="8900823" y="3658515"/>
            <a:ext cx="2816225" cy="2397849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3421626" y="1238250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3432229" y="2304540"/>
            <a:ext cx="2521974" cy="264688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de-DE"/>
              <a:t>Deutscher Text</a:t>
            </a:r>
          </a:p>
        </p:txBody>
      </p:sp>
      <p:sp>
        <p:nvSpPr>
          <p:cNvPr id="34" name="Textplatzhalt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027977" y="1247704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35" name="Textplatzhalter 24"/>
          <p:cNvSpPr>
            <a:spLocks noGrp="1"/>
          </p:cNvSpPr>
          <p:nvPr>
            <p:ph type="body" sz="quarter" idx="37" hasCustomPrompt="1"/>
          </p:nvPr>
        </p:nvSpPr>
        <p:spPr>
          <a:xfrm>
            <a:off x="9038580" y="2313994"/>
            <a:ext cx="2521974" cy="264688"/>
          </a:xfr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Deutscher Text</a:t>
            </a:r>
          </a:p>
        </p:txBody>
      </p:sp>
      <p:sp>
        <p:nvSpPr>
          <p:cNvPr id="37" name="Textplatzhalter 24"/>
          <p:cNvSpPr>
            <a:spLocks noGrp="1"/>
          </p:cNvSpPr>
          <p:nvPr>
            <p:ph type="body" sz="quarter" idx="39" hasCustomPrompt="1"/>
          </p:nvPr>
        </p:nvSpPr>
        <p:spPr>
          <a:xfrm>
            <a:off x="623267" y="3675132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38" name="Textplatzhalter 24"/>
          <p:cNvSpPr>
            <a:spLocks noGrp="1"/>
          </p:cNvSpPr>
          <p:nvPr>
            <p:ph type="body" sz="quarter" idx="40" hasCustomPrompt="1"/>
          </p:nvPr>
        </p:nvSpPr>
        <p:spPr>
          <a:xfrm>
            <a:off x="623267" y="4727980"/>
            <a:ext cx="2521974" cy="264688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de-DE"/>
              <a:t>Deutscher Text</a:t>
            </a:r>
          </a:p>
        </p:txBody>
      </p:sp>
      <p:sp>
        <p:nvSpPr>
          <p:cNvPr id="40" name="Textplatzhalter 24"/>
          <p:cNvSpPr>
            <a:spLocks noGrp="1"/>
          </p:cNvSpPr>
          <p:nvPr>
            <p:ph type="body" sz="quarter" idx="42" hasCustomPrompt="1"/>
          </p:nvPr>
        </p:nvSpPr>
        <p:spPr>
          <a:xfrm>
            <a:off x="6222355" y="3675132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41" name="Textplatzhalter 24"/>
          <p:cNvSpPr>
            <a:spLocks noGrp="1"/>
          </p:cNvSpPr>
          <p:nvPr>
            <p:ph type="body" sz="quarter" idx="43" hasCustomPrompt="1"/>
          </p:nvPr>
        </p:nvSpPr>
        <p:spPr>
          <a:xfrm>
            <a:off x="6227261" y="4725924"/>
            <a:ext cx="2521974" cy="264688"/>
          </a:xfr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Deutscher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FEC292-8D85-BF85-AD46-D34654FE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793DAB9-340C-6BDC-25A9-8BBE9F051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6BE6949-0480-97E0-B133-157D957C8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4D11D38-D8F7-F4BC-461A-7376E2AA9E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006857" y="33679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2A0A34D-BA6B-B606-7069-50D75492DD2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56698" y="33679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3DBBEC1-8876-F747-709A-113104F8DB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40473" y="5806540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B160EC7-FC30-E708-59B7-2F2A9711A5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486754" y="579167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514082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eine Tabell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3EC9F7-9E0B-AE32-D12C-0CAA606F3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6174" y="1188990"/>
            <a:ext cx="11249115" cy="4427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Tabelle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Tabelle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7FE3FE-5264-5A5F-62D9-B89EAAF2D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A66A72B-13CA-2328-6D01-E64D1F37F7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EDBAECC-EF5A-1505-F354-FBF7FC91E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DFF5195A-52F3-DA7B-59D3-1627A7221D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9924" y="5330403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41578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5282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2352" y="3934540"/>
            <a:ext cx="5490047" cy="65659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2352" y="4573421"/>
            <a:ext cx="5490048" cy="313932"/>
          </a:xfrm>
          <a:solidFill>
            <a:schemeClr val="bg1"/>
          </a:solidFill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99540" y="5146397"/>
            <a:ext cx="4482859" cy="65659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099534" y="5770856"/>
            <a:ext cx="4482859" cy="313932"/>
          </a:xfrm>
          <a:solidFill>
            <a:schemeClr val="bg1"/>
          </a:solidFill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sp>
        <p:nvSpPr>
          <p:cNvPr id="10" name="Bogen 9"/>
          <p:cNvSpPr/>
          <p:nvPr userDrawn="1"/>
        </p:nvSpPr>
        <p:spPr>
          <a:xfrm rot="16200000" flipH="1">
            <a:off x="2065395" y="880585"/>
            <a:ext cx="731538" cy="620767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Bogen 12"/>
          <p:cNvSpPr/>
          <p:nvPr userDrawn="1"/>
        </p:nvSpPr>
        <p:spPr>
          <a:xfrm rot="5400000">
            <a:off x="3562507" y="13467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905059" y="22352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 userDrawn="1"/>
        </p:nvSpPr>
        <p:spPr>
          <a:xfrm rot="5400000">
            <a:off x="5179777" y="4966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522329" y="13851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 userDrawn="1"/>
        </p:nvSpPr>
        <p:spPr>
          <a:xfrm rot="5400000">
            <a:off x="1348529" y="1681545"/>
            <a:ext cx="731538" cy="1093611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691081" y="2569998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1831594" y="914219"/>
            <a:ext cx="591101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/>
              <a:t>mobil</a:t>
            </a:r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520525" y="1955559"/>
            <a:ext cx="875287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weltoffen</a:t>
            </a:r>
            <a:endParaRPr lang="de-DE" sz="1400"/>
          </a:p>
        </p:txBody>
      </p:sp>
      <p:sp>
        <p:nvSpPr>
          <p:cNvPr id="23" name="Abgerundetes Rechteck 22"/>
          <p:cNvSpPr/>
          <p:nvPr userDrawn="1"/>
        </p:nvSpPr>
        <p:spPr>
          <a:xfrm>
            <a:off x="3819788" y="1626751"/>
            <a:ext cx="1063800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scientifique</a:t>
            </a:r>
            <a:endParaRPr lang="de-DE" sz="1400"/>
          </a:p>
        </p:txBody>
      </p:sp>
      <p:sp>
        <p:nvSpPr>
          <p:cNvPr id="24" name="Oval 23"/>
          <p:cNvSpPr/>
          <p:nvPr userDrawn="1"/>
        </p:nvSpPr>
        <p:spPr>
          <a:xfrm>
            <a:off x="2408669" y="1532148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 userDrawn="1"/>
        </p:nvSpPr>
        <p:spPr>
          <a:xfrm>
            <a:off x="7536284" y="2450299"/>
            <a:ext cx="870514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err="1">
                <a:solidFill>
                  <a:schemeClr val="bg1"/>
                </a:solidFill>
              </a:rPr>
              <a:t>excellent</a:t>
            </a:r>
            <a:endParaRPr lang="de-DE" sz="1400"/>
          </a:p>
        </p:txBody>
      </p:sp>
      <p:sp>
        <p:nvSpPr>
          <p:cNvPr id="26" name="Bogen 25"/>
          <p:cNvSpPr/>
          <p:nvPr userDrawn="1"/>
        </p:nvSpPr>
        <p:spPr>
          <a:xfrm rot="16200000" flipH="1">
            <a:off x="8260407" y="2294290"/>
            <a:ext cx="706751" cy="805005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7" name="Abgerundetes Rechteck 26"/>
          <p:cNvSpPr/>
          <p:nvPr userDrawn="1"/>
        </p:nvSpPr>
        <p:spPr>
          <a:xfrm>
            <a:off x="5121506" y="2133666"/>
            <a:ext cx="1040389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europäisch</a:t>
            </a:r>
            <a:endParaRPr lang="de-DE" sz="1400"/>
          </a:p>
        </p:txBody>
      </p:sp>
      <p:sp>
        <p:nvSpPr>
          <p:cNvPr id="28" name="Abgerundetes Rechteck 27"/>
          <p:cNvSpPr/>
          <p:nvPr userDrawn="1"/>
        </p:nvSpPr>
        <p:spPr>
          <a:xfrm>
            <a:off x="5830388" y="770837"/>
            <a:ext cx="503598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/>
              <a:t>dual</a:t>
            </a:r>
          </a:p>
        </p:txBody>
      </p:sp>
      <p:sp>
        <p:nvSpPr>
          <p:cNvPr id="29" name="Abgerundetes Rechteck 28"/>
          <p:cNvSpPr/>
          <p:nvPr userDrawn="1"/>
        </p:nvSpPr>
        <p:spPr>
          <a:xfrm>
            <a:off x="8402322" y="1605290"/>
            <a:ext cx="868816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innovativ</a:t>
            </a:r>
          </a:p>
        </p:txBody>
      </p:sp>
      <p:sp>
        <p:nvSpPr>
          <p:cNvPr id="30" name="Bogen 29"/>
          <p:cNvSpPr/>
          <p:nvPr userDrawn="1"/>
        </p:nvSpPr>
        <p:spPr>
          <a:xfrm rot="5400000" flipV="1">
            <a:off x="5511079" y="1988940"/>
            <a:ext cx="759401" cy="841447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875082" y="2765243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 userDrawn="1"/>
        </p:nvSpPr>
        <p:spPr>
          <a:xfrm rot="16200000" flipH="1">
            <a:off x="8565464" y="1550574"/>
            <a:ext cx="731538" cy="620767"/>
          </a:xfrm>
          <a:prstGeom prst="arc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908738" y="2202137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 userDrawn="1"/>
        </p:nvSpPr>
        <p:spPr>
          <a:xfrm>
            <a:off x="8620109" y="3025239"/>
            <a:ext cx="48275" cy="48275"/>
          </a:xfrm>
          <a:prstGeom prst="ellipse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 userDrawn="1"/>
        </p:nvSpPr>
        <p:spPr>
          <a:xfrm>
            <a:off x="2716050" y="2470144"/>
            <a:ext cx="867183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integriert</a:t>
            </a:r>
            <a:endParaRPr lang="de-DE" sz="1400"/>
          </a:p>
        </p:txBody>
      </p:sp>
      <p:sp>
        <p:nvSpPr>
          <p:cNvPr id="36" name="Bogen 35"/>
          <p:cNvSpPr/>
          <p:nvPr userDrawn="1"/>
        </p:nvSpPr>
        <p:spPr>
          <a:xfrm rot="16200000" flipH="1">
            <a:off x="3438506" y="2333980"/>
            <a:ext cx="706751" cy="805005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3798208" y="3064929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240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Diagramm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5B7C6B5-DA7B-239D-D510-32D7E45DBDF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59523" y="1212850"/>
            <a:ext cx="5488839" cy="44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3900" y="5640066"/>
            <a:ext cx="54950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Diagramm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3900" y="5861784"/>
            <a:ext cx="54983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Diagramm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0A49F65C-EED4-AA72-D5F6-19A1B5CAA5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9776" y="5640066"/>
            <a:ext cx="54950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Diagramm Französisch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3469D50A-2B0A-417D-67F2-71F30BA853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9776" y="5861784"/>
            <a:ext cx="54983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Diagramm Deutsch</a:t>
            </a:r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D2431A0C-7297-C8B9-44DE-1773580DC5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44537" y="1212735"/>
            <a:ext cx="5494338" cy="44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C115192-34C0-D9C9-C742-4E9BC248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A2658E6-9736-9BB5-061C-8DEAA00AE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33943B1-D189-8DA4-5DC9-A67F939CD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1BF7695-A593-792E-B9EF-20F989D20A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17170" y="535177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24DA46D-9ACC-FFA3-5F3D-4E9B80DF99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08581" y="53635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825510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leer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0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58224" y="3506541"/>
            <a:ext cx="4075363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58224" y="2998122"/>
            <a:ext cx="4075363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9761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fertig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-262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uppierung 10">
            <a:extLst>
              <a:ext uri="{FF2B5EF4-FFF2-40B4-BE49-F238E27FC236}">
                <a16:creationId xmlns:a16="http://schemas.microsoft.com/office/drawing/2014/main" id="{F0CE4234-3B2A-C325-853F-7E5CA00972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23989" y="1206692"/>
            <a:ext cx="7725938" cy="2343150"/>
            <a:chOff x="939800" y="2433407"/>
            <a:chExt cx="10301245" cy="3124200"/>
          </a:xfrm>
        </p:grpSpPr>
        <p:pic>
          <p:nvPicPr>
            <p:cNvPr id="3" name="Bild 8">
              <a:extLst>
                <a:ext uri="{FF2B5EF4-FFF2-40B4-BE49-F238E27FC236}">
                  <a16:creationId xmlns:a16="http://schemas.microsoft.com/office/drawing/2014/main" id="{2D172FB8-FE7B-6A76-C14A-549AA69DF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6" name="Bild 9">
              <a:extLst>
                <a:ext uri="{FF2B5EF4-FFF2-40B4-BE49-F238E27FC236}">
                  <a16:creationId xmlns:a16="http://schemas.microsoft.com/office/drawing/2014/main" id="{73C73FF1-4A31-BDEC-C0E1-9D0372A19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30A61CE2-8134-C8F0-D1A0-F30F1247B136}"/>
              </a:ext>
            </a:extLst>
          </p:cNvPr>
          <p:cNvSpPr txBox="1"/>
          <p:nvPr userDrawn="1"/>
        </p:nvSpPr>
        <p:spPr>
          <a:xfrm>
            <a:off x="656463" y="4731633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>
                <a:solidFill>
                  <a:schemeClr val="bg1"/>
                </a:solidFill>
              </a:rPr>
              <a:t>Merci de </a:t>
            </a:r>
            <a:r>
              <a:rPr lang="de-DE" sz="2400" i="0" err="1">
                <a:solidFill>
                  <a:schemeClr val="bg1"/>
                </a:solidFill>
              </a:rPr>
              <a:t>votre</a:t>
            </a:r>
            <a:r>
              <a:rPr lang="de-DE" sz="2400" i="0">
                <a:solidFill>
                  <a:schemeClr val="bg1"/>
                </a:solidFill>
              </a:rPr>
              <a:t> </a:t>
            </a:r>
            <a:r>
              <a:rPr lang="de-DE" sz="2400" i="0" err="1">
                <a:solidFill>
                  <a:schemeClr val="bg1"/>
                </a:solidFill>
              </a:rPr>
              <a:t>attention</a:t>
            </a:r>
            <a:r>
              <a:rPr lang="de-DE" sz="2400" i="0">
                <a:solidFill>
                  <a:schemeClr val="bg1"/>
                </a:solidFill>
              </a:rPr>
              <a:t> !</a:t>
            </a:r>
          </a:p>
        </p:txBody>
      </p:sp>
      <p:pic>
        <p:nvPicPr>
          <p:cNvPr id="9" name="Bild 6">
            <a:extLst>
              <a:ext uri="{FF2B5EF4-FFF2-40B4-BE49-F238E27FC236}">
                <a16:creationId xmlns:a16="http://schemas.microsoft.com/office/drawing/2014/main" id="{D867F399-8F65-B237-2664-99E6032509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463" y="3912086"/>
            <a:ext cx="597577" cy="571595"/>
          </a:xfrm>
          <a:prstGeom prst="rect">
            <a:avLst/>
          </a:prstGeom>
        </p:spPr>
      </p:pic>
      <p:pic>
        <p:nvPicPr>
          <p:cNvPr id="10" name="Bild 7" descr="qr-code.png">
            <a:extLst>
              <a:ext uri="{FF2B5EF4-FFF2-40B4-BE49-F238E27FC236}">
                <a16:creationId xmlns:a16="http://schemas.microsoft.com/office/drawing/2014/main" id="{BD7C3629-3698-CDFC-E8C3-498346EE36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45" y="5543072"/>
            <a:ext cx="921922" cy="9219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D80EAA4-DEB9-1F42-B427-A29C2E464718}"/>
              </a:ext>
            </a:extLst>
          </p:cNvPr>
          <p:cNvSpPr txBox="1"/>
          <p:nvPr userDrawn="1"/>
        </p:nvSpPr>
        <p:spPr>
          <a:xfrm>
            <a:off x="656463" y="5296140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z="2400">
                <a:solidFill>
                  <a:schemeClr val="bg1"/>
                </a:solidFill>
              </a:rPr>
              <a:t>Vielen Dank für Ihre Aufmerksamkeit!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B31D312-F45B-94FA-26EF-B4794F5881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0660" y="3912086"/>
            <a:ext cx="4848075" cy="2045224"/>
          </a:xfrm>
        </p:spPr>
        <p:txBody>
          <a:bodyPr/>
          <a:lstStyle/>
          <a:p>
            <a:r>
              <a:rPr lang="de-DE" err="1"/>
              <a:t>Université</a:t>
            </a:r>
            <a:r>
              <a:rPr lang="de-DE"/>
              <a:t> franco-allemande</a:t>
            </a:r>
          </a:p>
          <a:p>
            <a:r>
              <a:rPr lang="de-DE"/>
              <a:t>Deutsch-Französische Hochschule </a:t>
            </a:r>
          </a:p>
          <a:p>
            <a:endParaRPr lang="de-DE"/>
          </a:p>
          <a:p>
            <a:r>
              <a:rPr lang="de-DE"/>
              <a:t>Villa Europa · </a:t>
            </a:r>
            <a:r>
              <a:rPr lang="de-DE" err="1"/>
              <a:t>Kohlweg</a:t>
            </a:r>
            <a:r>
              <a:rPr lang="de-DE"/>
              <a:t> 7 · 66123 Saarbrücken</a:t>
            </a:r>
          </a:p>
          <a:p>
            <a:r>
              <a:rPr lang="cs-CZ"/>
              <a:t>Tel.: +49 681 93812 - 100</a:t>
            </a:r>
          </a:p>
          <a:p>
            <a:r>
              <a:rPr lang="cs-CZ">
                <a:hlinkClick r:id="rId6"/>
              </a:rPr>
              <a:t>info@dfh-ufa.org</a:t>
            </a:r>
            <a:endParaRPr lang="cs-CZ"/>
          </a:p>
          <a:p>
            <a:r>
              <a:rPr lang="cs-CZ">
                <a:hlinkClick r:id="rId7"/>
              </a:rPr>
              <a:t>www.dfh-ufa.org</a:t>
            </a:r>
            <a:endParaRPr lang="cs-CZ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C79D0FD-3022-83B6-54F7-BD74604C9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08"/>
          <a:stretch/>
        </p:blipFill>
        <p:spPr>
          <a:xfrm>
            <a:off x="6398406" y="5957310"/>
            <a:ext cx="1778943" cy="5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2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1E8AF53-4DD7-405A-A8C6-7082542B955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89921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1E8AF53-4DD7-405A-A8C6-7082542B955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000963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Bild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0"/>
            <a:ext cx="5557571" cy="47967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04839" y="3915283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584E142-D2CD-F065-E561-2B4DE3AB4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8D7BD7-D936-A9E4-7353-D3C1B51FD9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2D74B6A-5DD0-BD79-0FFD-BE42C7C40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115150C7-580E-221B-5CE0-9457523EFE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96796" y="1697421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4CC619A-500A-F3E5-A953-E76D9BF075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4978" y="4224439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266A644-13FE-E10D-CDC6-6569AF69B2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743" y="590267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90495068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zwei Inhalt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5476856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Deutsch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10800467-3F2E-1742-30C8-F7CE3ABFC51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8435" y="1192212"/>
            <a:ext cx="5476855" cy="44242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228B71E-DF5A-FC62-E63A-1F6EE74ECE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05351" y="534316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93860-250F-BFC3-AB2F-A86033C5A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E36B65-F116-11C5-F1BD-23F39FAA6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67B4E07-15F6-7578-7094-54B3DBF48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8CA7206-058F-7E55-303B-8C9CFD8828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62443" y="533028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768360335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926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3B922CE-90A7-B230-5C9C-79099A6EC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55861" y="2643922"/>
            <a:ext cx="5281883" cy="1064623"/>
          </a:xfrm>
        </p:spPr>
        <p:txBody>
          <a:bodyPr/>
          <a:lstStyle>
            <a:lvl1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lvl1pPr>
            <a:lvl2pPr>
              <a:buNone/>
              <a:defRPr/>
            </a:lvl2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b="1" spc="-1" dirty="0">
                <a:solidFill>
                  <a:schemeClr val="accent1"/>
                </a:solidFill>
                <a:latin typeface="+mn-lt"/>
                <a:ea typeface="+mn-ea"/>
              </a:rPr>
              <a:t>Votre </a:t>
            </a:r>
            <a:r>
              <a:rPr lang="fr-FR" sz="2000" b="1" spc="-1" dirty="0" err="1">
                <a:solidFill>
                  <a:schemeClr val="accent1"/>
                </a:solidFill>
                <a:latin typeface="+mn-lt"/>
                <a:ea typeface="+mn-ea"/>
              </a:rPr>
              <a:t>intervenant·e</a:t>
            </a:r>
            <a:r>
              <a:rPr lang="fr-FR" sz="2000" b="1" spc="-1" dirty="0">
                <a:solidFill>
                  <a:schemeClr val="accent1"/>
                </a:solidFill>
                <a:latin typeface="+mn-lt"/>
                <a:ea typeface="+mn-ea"/>
              </a:rPr>
              <a:t> :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spc="-1" dirty="0">
                <a:solidFill>
                  <a:schemeClr val="accent1"/>
                </a:solidFill>
                <a:latin typeface="+mn-lt"/>
                <a:ea typeface="+mn-ea"/>
              </a:rPr>
              <a:t>Fonction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spc="-1" dirty="0">
                <a:solidFill>
                  <a:schemeClr val="accent1"/>
                </a:solidFill>
                <a:latin typeface="+mn-lt"/>
                <a:ea typeface="+mn-ea"/>
              </a:rPr>
              <a:t>Université franco-allemande (UFA)</a:t>
            </a:r>
          </a:p>
          <a:p>
            <a:pPr lvl="1"/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8319"/>
            <a:ext cx="4960189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1090437" y="1496374"/>
            <a:ext cx="2779314" cy="3881889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4FAF2B-02B7-EA61-D78B-009057B9E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68" y="0"/>
            <a:ext cx="2935876" cy="1452282"/>
          </a:xfrm>
          <a:prstGeom prst="rect">
            <a:avLst/>
          </a:prstGeom>
        </p:spPr>
      </p:pic>
      <p:sp>
        <p:nvSpPr>
          <p:cNvPr id="4" name="PlaceHolder 2">
            <a:extLst>
              <a:ext uri="{FF2B5EF4-FFF2-40B4-BE49-F238E27FC236}">
                <a16:creationId xmlns:a16="http://schemas.microsoft.com/office/drawing/2014/main" id="{000C8151-CF23-1246-CF9E-F14BF8D89F2A}"/>
              </a:ext>
            </a:extLst>
          </p:cNvPr>
          <p:cNvSpPr txBox="1">
            <a:spLocks/>
          </p:cNvSpPr>
          <p:nvPr userDrawn="1"/>
        </p:nvSpPr>
        <p:spPr>
          <a:xfrm>
            <a:off x="5664487" y="4251334"/>
            <a:ext cx="5941430" cy="1126929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56A27A14-9A5A-3E91-AB03-15F1D3CE9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5860" y="4313640"/>
            <a:ext cx="5281883" cy="1064623"/>
          </a:xfrm>
        </p:spPr>
        <p:txBody>
          <a:bodyPr/>
          <a:lstStyle>
            <a:lvl1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lvl1pPr>
            <a:lvl2pPr>
              <a:buNone/>
              <a:defRPr/>
            </a:lvl2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1" spc="-1" dirty="0">
                <a:solidFill>
                  <a:schemeClr val="accent2"/>
                </a:solidFill>
                <a:latin typeface="+mn-lt"/>
                <a:ea typeface="+mn-ea"/>
              </a:rPr>
              <a:t>Ihr*e Referent*in: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spc="-1" dirty="0">
                <a:solidFill>
                  <a:schemeClr val="accent2"/>
                </a:solidFill>
                <a:latin typeface="+mn-lt"/>
                <a:ea typeface="+mn-ea"/>
              </a:rPr>
              <a:t>Funktion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spc="-1" dirty="0">
                <a:solidFill>
                  <a:schemeClr val="accent2"/>
                </a:solidFill>
                <a:latin typeface="+mn-lt"/>
                <a:ea typeface="+mn-ea"/>
              </a:rPr>
              <a:t>Deutsch-Französischen Hochschule (DFH)</a:t>
            </a:r>
          </a:p>
        </p:txBody>
      </p:sp>
    </p:spTree>
    <p:extLst>
      <p:ext uri="{BB962C8B-B14F-4D97-AF65-F5344CB8AC3E}">
        <p14:creationId xmlns:p14="http://schemas.microsoft.com/office/powerpoint/2010/main" val="32222003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1" t="9398" r="-38" b="6888"/>
          <a:stretch>
            <a:fillRect/>
          </a:stretch>
        </p:blipFill>
        <p:spPr>
          <a:xfrm>
            <a:off x="1" y="1"/>
            <a:ext cx="8246852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750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4552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8"/>
            <a:ext cx="10596880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85520" y="5072657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7" y="5741035"/>
            <a:ext cx="10596077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967926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220942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9475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17654" y="3853963"/>
            <a:ext cx="8364742" cy="614390"/>
          </a:xfrm>
          <a:solidFill>
            <a:schemeClr val="accent1"/>
          </a:solidFill>
          <a:ln>
            <a:noFill/>
          </a:ln>
        </p:spPr>
        <p:txBody>
          <a:bodyPr wrap="square" lIns="72000" tIns="72000" rIns="72000" bIns="0" anchor="ctr" anchorCtr="0">
            <a:sp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09759" y="4539213"/>
            <a:ext cx="4672637" cy="257951"/>
          </a:xfrm>
          <a:solidFill>
            <a:schemeClr val="accent1"/>
          </a:solidFill>
          <a:ln>
            <a:noFill/>
          </a:ln>
        </p:spPr>
        <p:txBody>
          <a:bodyPr wrap="square" lIns="72000" tIns="36000" rIns="72000" bIns="0" anchor="ctr" anchorCtr="0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002657" y="5073037"/>
            <a:ext cx="7579743" cy="614390"/>
          </a:xfrm>
          <a:solidFill>
            <a:schemeClr val="accent2"/>
          </a:solidFill>
          <a:ln>
            <a:noFill/>
          </a:ln>
        </p:spPr>
        <p:txBody>
          <a:bodyPr wrap="square" lIns="72000" tIns="72000" rIns="72000" bIns="0" anchor="ctr" anchorCtr="0"/>
          <a:lstStyle>
            <a:lvl1pPr algn="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70144" y="5758287"/>
            <a:ext cx="4612252" cy="257951"/>
          </a:xfrm>
          <a:solidFill>
            <a:schemeClr val="accent2"/>
          </a:solidFill>
          <a:ln>
            <a:noFill/>
          </a:ln>
        </p:spPr>
        <p:txBody>
          <a:bodyPr wrap="square" lIns="72000" tIns="36000" rIns="72000" bIns="0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191482176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5282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2352" y="3934540"/>
            <a:ext cx="5490047" cy="65659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2352" y="4573421"/>
            <a:ext cx="5490048" cy="313932"/>
          </a:xfrm>
          <a:solidFill>
            <a:schemeClr val="bg1"/>
          </a:solidFill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99540" y="5146397"/>
            <a:ext cx="4482859" cy="65659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099534" y="5770856"/>
            <a:ext cx="4482859" cy="313932"/>
          </a:xfrm>
          <a:solidFill>
            <a:schemeClr val="bg1"/>
          </a:solidFill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sp>
        <p:nvSpPr>
          <p:cNvPr id="10" name="Bogen 9"/>
          <p:cNvSpPr/>
          <p:nvPr userDrawn="1"/>
        </p:nvSpPr>
        <p:spPr>
          <a:xfrm rot="16200000" flipH="1">
            <a:off x="2065395" y="880585"/>
            <a:ext cx="731538" cy="620767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Bogen 12"/>
          <p:cNvSpPr/>
          <p:nvPr userDrawn="1"/>
        </p:nvSpPr>
        <p:spPr>
          <a:xfrm rot="5400000">
            <a:off x="3562507" y="13467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905059" y="22352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 userDrawn="1"/>
        </p:nvSpPr>
        <p:spPr>
          <a:xfrm rot="5400000">
            <a:off x="5179777" y="4966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522329" y="13851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 userDrawn="1"/>
        </p:nvSpPr>
        <p:spPr>
          <a:xfrm rot="5400000">
            <a:off x="1348529" y="1681545"/>
            <a:ext cx="731538" cy="1093611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691081" y="2569998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1831594" y="914219"/>
            <a:ext cx="591101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/>
              <a:t>mobil</a:t>
            </a:r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520525" y="1955559"/>
            <a:ext cx="875287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weltoffen</a:t>
            </a:r>
            <a:endParaRPr lang="de-DE" sz="1400" dirty="0"/>
          </a:p>
        </p:txBody>
      </p:sp>
      <p:sp>
        <p:nvSpPr>
          <p:cNvPr id="23" name="Abgerundetes Rechteck 22"/>
          <p:cNvSpPr/>
          <p:nvPr userDrawn="1"/>
        </p:nvSpPr>
        <p:spPr>
          <a:xfrm>
            <a:off x="3819788" y="1626751"/>
            <a:ext cx="1063800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scientifique</a:t>
            </a:r>
            <a:endParaRPr lang="de-DE" sz="1400" dirty="0"/>
          </a:p>
        </p:txBody>
      </p:sp>
      <p:sp>
        <p:nvSpPr>
          <p:cNvPr id="24" name="Oval 23"/>
          <p:cNvSpPr/>
          <p:nvPr userDrawn="1"/>
        </p:nvSpPr>
        <p:spPr>
          <a:xfrm>
            <a:off x="2408669" y="1532148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 userDrawn="1"/>
        </p:nvSpPr>
        <p:spPr>
          <a:xfrm>
            <a:off x="7536284" y="2450299"/>
            <a:ext cx="870514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excellent</a:t>
            </a:r>
            <a:endParaRPr lang="de-DE" sz="1400" dirty="0"/>
          </a:p>
        </p:txBody>
      </p:sp>
      <p:sp>
        <p:nvSpPr>
          <p:cNvPr id="26" name="Bogen 25"/>
          <p:cNvSpPr/>
          <p:nvPr userDrawn="1"/>
        </p:nvSpPr>
        <p:spPr>
          <a:xfrm rot="16200000" flipH="1">
            <a:off x="8260407" y="2294290"/>
            <a:ext cx="706751" cy="805005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7" name="Abgerundetes Rechteck 26"/>
          <p:cNvSpPr/>
          <p:nvPr userDrawn="1"/>
        </p:nvSpPr>
        <p:spPr>
          <a:xfrm>
            <a:off x="5121506" y="2133666"/>
            <a:ext cx="1040389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europäisch</a:t>
            </a:r>
            <a:endParaRPr lang="de-DE" sz="1400" dirty="0"/>
          </a:p>
        </p:txBody>
      </p:sp>
      <p:sp>
        <p:nvSpPr>
          <p:cNvPr id="28" name="Abgerundetes Rechteck 27"/>
          <p:cNvSpPr/>
          <p:nvPr userDrawn="1"/>
        </p:nvSpPr>
        <p:spPr>
          <a:xfrm>
            <a:off x="5830388" y="770837"/>
            <a:ext cx="503598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/>
              <a:t>dual</a:t>
            </a:r>
          </a:p>
        </p:txBody>
      </p:sp>
      <p:sp>
        <p:nvSpPr>
          <p:cNvPr id="29" name="Abgerundetes Rechteck 28"/>
          <p:cNvSpPr/>
          <p:nvPr userDrawn="1"/>
        </p:nvSpPr>
        <p:spPr>
          <a:xfrm>
            <a:off x="8402322" y="1605290"/>
            <a:ext cx="868816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innovativ</a:t>
            </a:r>
          </a:p>
        </p:txBody>
      </p:sp>
      <p:sp>
        <p:nvSpPr>
          <p:cNvPr id="30" name="Bogen 29"/>
          <p:cNvSpPr/>
          <p:nvPr userDrawn="1"/>
        </p:nvSpPr>
        <p:spPr>
          <a:xfrm rot="5400000" flipV="1">
            <a:off x="5511079" y="1988940"/>
            <a:ext cx="759401" cy="841447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875082" y="2765243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 userDrawn="1"/>
        </p:nvSpPr>
        <p:spPr>
          <a:xfrm rot="16200000" flipH="1">
            <a:off x="8565464" y="1550574"/>
            <a:ext cx="731538" cy="620767"/>
          </a:xfrm>
          <a:prstGeom prst="arc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908738" y="2202137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 userDrawn="1"/>
        </p:nvSpPr>
        <p:spPr>
          <a:xfrm>
            <a:off x="8620109" y="3025239"/>
            <a:ext cx="48275" cy="48275"/>
          </a:xfrm>
          <a:prstGeom prst="ellipse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 userDrawn="1"/>
        </p:nvSpPr>
        <p:spPr>
          <a:xfrm>
            <a:off x="2716050" y="2470144"/>
            <a:ext cx="867183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integriert</a:t>
            </a:r>
            <a:endParaRPr lang="de-DE" sz="1400" dirty="0"/>
          </a:p>
        </p:txBody>
      </p:sp>
      <p:sp>
        <p:nvSpPr>
          <p:cNvPr id="36" name="Bogen 35"/>
          <p:cNvSpPr/>
          <p:nvPr userDrawn="1"/>
        </p:nvSpPr>
        <p:spPr>
          <a:xfrm rot="16200000" flipH="1">
            <a:off x="3438506" y="2333980"/>
            <a:ext cx="706751" cy="805005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3798208" y="3064929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9461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4552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8"/>
            <a:ext cx="10596880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85520" y="5072657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7" y="5741035"/>
            <a:ext cx="10596077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309167376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1579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4762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_Alumniclubs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  <p:pic>
        <p:nvPicPr>
          <p:cNvPr id="2" name="Bildplatzhalter 2" descr="alumni-club-logo.png">
            <a:extLst>
              <a:ext uri="{FF2B5EF4-FFF2-40B4-BE49-F238E27FC236}">
                <a16:creationId xmlns:a16="http://schemas.microsoft.com/office/drawing/2014/main" id="{46706D7B-80EB-0A68-07A1-ECA26F949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14" b="9422"/>
          <a:stretch/>
        </p:blipFill>
        <p:spPr>
          <a:xfrm>
            <a:off x="457466" y="1354268"/>
            <a:ext cx="1998344" cy="6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532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_2 Logos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  <p:sp>
        <p:nvSpPr>
          <p:cNvPr id="3" name="Bildplatzhalter 3">
            <a:extLst>
              <a:ext uri="{FF2B5EF4-FFF2-40B4-BE49-F238E27FC236}">
                <a16:creationId xmlns:a16="http://schemas.microsoft.com/office/drawing/2014/main" id="{BAC4A407-9786-2609-8404-91FBBBEFF0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322" y="1434144"/>
            <a:ext cx="2320925" cy="7572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063283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85520" y="5072657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7" y="5741035"/>
            <a:ext cx="10596077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6423091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54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1792135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99833" y="280220"/>
            <a:ext cx="709165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99833" y="664586"/>
            <a:ext cx="709165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E014432-624D-DE4D-304F-ACB3B54A3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5912" y="1440316"/>
            <a:ext cx="935949" cy="913595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F02B82E-0A71-2972-66BB-2BC6E3FFC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911" y="2353911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B9EB34B8-5408-7333-000F-FAE6B2B607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910" y="3232463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064781FF-2DF9-29AF-AFCC-291800BDBB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09" y="4111016"/>
            <a:ext cx="935949" cy="878552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51EE07E1-056D-C160-3347-A060C56CF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908" y="4989567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FF936C3-2095-7988-BEF7-D747D75F89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99833" y="1536220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F73E1529-3F52-9C66-F625-0815E7744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99833" y="1845356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7DEC0480-5BB3-8833-14F4-7720F40DF3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99833" y="2428429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E7553ED0-4C84-E040-8487-3B05D6F4AF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99833" y="2737565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  <p:sp>
        <p:nvSpPr>
          <p:cNvPr id="34" name="Textplatzhalter 29">
            <a:extLst>
              <a:ext uri="{FF2B5EF4-FFF2-40B4-BE49-F238E27FC236}">
                <a16:creationId xmlns:a16="http://schemas.microsoft.com/office/drawing/2014/main" id="{A2FDA05A-F29B-96D1-AF7A-3607029DE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99833" y="3320638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5" name="Textplatzhalter 29">
            <a:extLst>
              <a:ext uri="{FF2B5EF4-FFF2-40B4-BE49-F238E27FC236}">
                <a16:creationId xmlns:a16="http://schemas.microsoft.com/office/drawing/2014/main" id="{94F514E0-C88D-C166-84F8-EE84D5E382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99833" y="3629774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7ACBD7D8-01E2-9D3C-DB57-417A9A3B60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99833" y="4227661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7" name="Textplatzhalter 29">
            <a:extLst>
              <a:ext uri="{FF2B5EF4-FFF2-40B4-BE49-F238E27FC236}">
                <a16:creationId xmlns:a16="http://schemas.microsoft.com/office/drawing/2014/main" id="{F6B8E1C5-BFBE-050F-8F5A-C260BE4EBF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9833" y="4536797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A6A500A1-0052-D0E2-5FF3-6F97EA8854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99833" y="5116182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A4610233-D761-829A-AB23-C9647E08DF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99833" y="5425318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</p:spTree>
    <p:extLst>
      <p:ext uri="{BB962C8B-B14F-4D97-AF65-F5344CB8AC3E}">
        <p14:creationId xmlns:p14="http://schemas.microsoft.com/office/powerpoint/2010/main" val="7009236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3022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98825" y="3471705"/>
            <a:ext cx="7397750" cy="4370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98825" y="2963286"/>
            <a:ext cx="7397750" cy="43704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93999" y="2955234"/>
            <a:ext cx="570669" cy="1031051"/>
          </a:xfrm>
        </p:spPr>
        <p:txBody>
          <a:bodyPr wrap="none" lIns="0" rIns="0" bIns="0" anchor="ctr" anchorCtr="0"/>
          <a:lstStyle>
            <a:lvl1pPr algn="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5422194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_Bericht des Präsidi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0"/>
            <a:ext cx="36272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3507" y="3454287"/>
            <a:ext cx="7397750" cy="4370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03507" y="2945868"/>
            <a:ext cx="7397750" cy="43704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7423" y="2955234"/>
            <a:ext cx="2452595" cy="1031051"/>
          </a:xfrm>
        </p:spPr>
        <p:txBody>
          <a:bodyPr wrap="none" lIns="0" rIns="0" bIns="0" anchor="ctr" anchorCtr="0"/>
          <a:lstStyle>
            <a:lvl1pPr algn="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4.1.A</a:t>
            </a:r>
          </a:p>
        </p:txBody>
      </p:sp>
    </p:spTree>
    <p:extLst>
      <p:ext uri="{BB962C8B-B14F-4D97-AF65-F5344CB8AC3E}">
        <p14:creationId xmlns:p14="http://schemas.microsoft.com/office/powerpoint/2010/main" val="408067951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819298" y="630518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0155EA-D72D-0992-260C-E7C98E0C4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4357" y="2676999"/>
            <a:ext cx="3154710" cy="1504001"/>
          </a:xfrm>
        </p:spPr>
        <p:txBody>
          <a:bodyPr wrap="none" lIns="0" rIns="0" bIns="0" anchor="ctr" anchorCtr="0"/>
          <a:lstStyle>
            <a:lvl1pPr algn="ctr">
              <a:defRPr sz="54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Wichtiges</a:t>
            </a:r>
          </a:p>
          <a:p>
            <a:pPr lvl="0"/>
            <a:r>
              <a:rPr lang="de-DE" dirty="0"/>
              <a:t>Statement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4A3AE1CE-670E-D749-B04D-565646000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377" y="3086730"/>
            <a:ext cx="737381" cy="1461939"/>
          </a:xfrm>
        </p:spPr>
        <p:txBody>
          <a:bodyPr wrap="none" lIns="0" rIns="0" bIns="0" anchor="ctr" anchorCtr="0"/>
          <a:lstStyle>
            <a:lvl1pPr algn="ctr">
              <a:defRPr sz="115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„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06D349-E540-1F53-86E9-91AF59D2D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088" y="2355761"/>
            <a:ext cx="737382" cy="1461939"/>
          </a:xfrm>
        </p:spPr>
        <p:txBody>
          <a:bodyPr wrap="none" lIns="0" rIns="0" bIns="0" anchor="ctr" anchorCtr="0"/>
          <a:lstStyle>
            <a:lvl1pPr algn="ctr">
              <a:defRPr sz="115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7775823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 - Fachgrupp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819298" y="630518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0155EA-D72D-0992-260C-E7C98E0C4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19" y="2997086"/>
            <a:ext cx="2500685" cy="863826"/>
          </a:xfrm>
        </p:spPr>
        <p:txBody>
          <a:bodyPr wrap="none" lIns="0" rIns="0" bIns="0" anchor="ctr" anchorCtr="0"/>
          <a:lstStyle>
            <a:lvl1pPr algn="ctr"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Fachgruppe FR</a:t>
            </a:r>
          </a:p>
          <a:p>
            <a:pPr lvl="0"/>
            <a:r>
              <a:rPr lang="de-DE" dirty="0"/>
              <a:t>Fachgruppe DE</a:t>
            </a:r>
          </a:p>
        </p:txBody>
      </p:sp>
    </p:spTree>
    <p:extLst>
      <p:ext uri="{BB962C8B-B14F-4D97-AF65-F5344CB8AC3E}">
        <p14:creationId xmlns:p14="http://schemas.microsoft.com/office/powerpoint/2010/main" val="35334605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/>
          </p:nvPr>
        </p:nvSpPr>
        <p:spPr>
          <a:xfrm>
            <a:off x="462410" y="1446213"/>
            <a:ext cx="11267856" cy="420052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5A2F20-6F2B-545D-DE30-2FD920F0B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5176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5419575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0" y="1703388"/>
            <a:ext cx="5419575" cy="297517"/>
          </a:xfrm>
        </p:spPr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308787" y="2177919"/>
            <a:ext cx="5419577" cy="3305833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308786" y="1704085"/>
            <a:ext cx="5419577" cy="297517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Deutscher Text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79003490-3D54-8A1E-A9C8-08B586560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5E74731-88B8-0955-1348-2AEF8F2FB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DD7D8EF-EC00-C04B-5458-6A0A7043AC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</p:spTree>
    <p:extLst>
      <p:ext uri="{BB962C8B-B14F-4D97-AF65-F5344CB8AC3E}">
        <p14:creationId xmlns:p14="http://schemas.microsoft.com/office/powerpoint/2010/main" val="27366794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dr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3668413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0" y="1703388"/>
            <a:ext cx="366841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261794" y="2177222"/>
            <a:ext cx="3668414" cy="3305833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261793" y="1703388"/>
            <a:ext cx="3668414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Deutscher Text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204400E8-B4C7-AC07-AE53-3CEB0F7DD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9947" y="2177223"/>
            <a:ext cx="3668413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Fünfte Ebene</a:t>
            </a:r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B4CFED57-AA98-F401-D829-ACE0D4CCD0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9947" y="1702691"/>
            <a:ext cx="3668413" cy="297517"/>
          </a:xfrm>
        </p:spPr>
        <p:txBody>
          <a:bodyPr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Englischer Text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EFDD885-2440-2255-2D8A-07A53E04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7BA8E2F-F3C9-228F-4323-4C679DA41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56DCF47-7222-C3A9-6595-778B31ABE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</p:spTree>
    <p:extLst>
      <p:ext uri="{BB962C8B-B14F-4D97-AF65-F5344CB8AC3E}">
        <p14:creationId xmlns:p14="http://schemas.microsoft.com/office/powerpoint/2010/main" val="354074492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11244262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Deutsch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4F78DCD-2C51-079C-FB36-9E17378A6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D1175C5-9AF9-6723-3DFB-9C50DC1B53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3C6BFE8-DE7D-0C9A-C719-F18149610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E7509B-BA77-4EC3-B713-07D815DB4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2756" y="5342148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150521878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abelle mit Beschriftung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11244262" cy="44243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Englisch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56C6170-35B1-ED7D-44C2-6E4EB2EB7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59978FB-0A60-2B62-3EA3-5DE31787B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1D09A35-F2E6-6EDE-93D4-85A91EDC6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0C9F9AD-0B51-A260-4DF0-4896116F47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2756" y="535188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9831841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7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Inhalt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5476856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Deutsch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10800467-3F2E-1742-30C8-F7CE3ABFC51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8435" y="1192212"/>
            <a:ext cx="5476855" cy="44242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228B71E-DF5A-FC62-E63A-1F6EE74ECE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05351" y="534316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93860-250F-BFC3-AB2F-A86033C5A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E36B65-F116-11C5-F1BD-23F39FAA6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67B4E07-15F6-7578-7094-54B3DBF48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8CA7206-058F-7E55-303B-8C9CFD8828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62443" y="533028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152616776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0"/>
            <a:ext cx="5557571" cy="47967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04839" y="3915283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584E142-D2CD-F065-E561-2B4DE3AB4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8D7BD7-D936-A9E4-7353-D3C1B51FD9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2D74B6A-5DD0-BD79-0FFD-BE42C7C40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115150C7-580E-221B-5CE0-9457523EFE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96796" y="1697421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4CC619A-500A-F3E5-A953-E76D9BF075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4978" y="4224439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266A644-13FE-E10D-CDC6-6569AF69B2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743" y="590267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620828597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mit Logos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5080692" cy="4010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10687" y="1387058"/>
            <a:ext cx="343331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710687" y="3420375"/>
            <a:ext cx="3433313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 Deutsch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5710687" y="1694157"/>
            <a:ext cx="3433313" cy="1633273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/>
          </p:nvPr>
        </p:nvSpPr>
        <p:spPr>
          <a:xfrm>
            <a:off x="5710687" y="3735884"/>
            <a:ext cx="3433313" cy="166202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D1A5BA-36AA-1CCF-FBC4-F5CFEB0638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949023E2-8925-BD13-4AD6-516D8DA34C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163" y="2478117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40959B1-6BDA-4024-74E3-515CD39EB3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8163" y="3575464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A4CCFBB-05A1-42E8-B8EE-64331742E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CC12358-AEE3-5D7D-4849-B417EAD79C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C6B9401-5E9D-CFA7-0CFC-23EDE027E5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3D464D8-F8A5-FA0B-87F5-3D8A4106B7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7865" y="51248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13885192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mit Logos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5813937" cy="40178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427407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Bildbeschreibung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649125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Bildbeschreibung Deutsch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D1A5BA-36AA-1CCF-FBC4-F5CFEB0638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949023E2-8925-BD13-4AD6-516D8DA34C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163" y="2478117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40959B1-6BDA-4024-74E3-515CD39EB3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8163" y="3575464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52FAF53-4221-B772-70B1-575FDBB2569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83547" y="1371672"/>
            <a:ext cx="2760453" cy="40178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046E590-F396-E714-B17F-04B9CFC1A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2978B4-2CF8-0898-7933-521C0E93F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7DEEA9-3342-DE51-AE43-BD0FEF14E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4C1C784-159D-4F32-7F22-8EAB94449C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41110" y="5124874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111929F-1748-EC9A-D5D5-E8BFEBA384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3706" y="5124874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923253334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hochkant mit Logo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03E2AA2-4436-ADE5-F8DC-25A3B2AAD8C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043180" y="1378711"/>
            <a:ext cx="3381288" cy="45907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3381288" cy="45907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E702F17-4552-BD51-49D5-B8781B4B7A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50346" y="4254214"/>
            <a:ext cx="428418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Bildbeschreibung Französisch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2714FB4-5EB5-CD47-28FB-3E06C779EE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50345" y="4895009"/>
            <a:ext cx="4284187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Bildbeschreibung Deutsch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83557DEE-09BF-9FD7-6BFE-68F70DFB679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16326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A96ABF-E562-90DA-4F78-7BE4C70D3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C70F677-D99D-6D67-13A5-AEB9A0260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C09E840-AED0-57A9-C59A-C091A1C18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86668A-E51B-FA72-2C0F-216BD3F3F1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08461" y="57047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4283D9-96E7-7C1F-F305-71D82E757E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4174" y="57047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94702450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Bulletpoints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1"/>
            <a:ext cx="5557571" cy="40108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Englisch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684574"/>
            <a:ext cx="5531357" cy="37332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478F31B9-4917-BFBE-B1A1-2877D764A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87DBE1F-B913-D9E0-D4C1-7FB03E8BA1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743" y="51248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915093120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vertikal mit Text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DBD23A6-3E86-CF9B-0E57-C331DFE6214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4025" y="3783845"/>
            <a:ext cx="5557838" cy="22987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87979-E160-9CC5-C4D3-4F9C629C1A3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4025" y="1387475"/>
            <a:ext cx="5557838" cy="22987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Französischer Titel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98829" y="3783845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Deutscher 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693375"/>
            <a:ext cx="5531357" cy="69574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6198628" y="4104767"/>
            <a:ext cx="5525400" cy="264688"/>
          </a:xfrm>
        </p:spPr>
        <p:txBody>
          <a:bodyPr/>
          <a:lstStyle>
            <a:lvl1pPr>
              <a:defRPr sz="1400" i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49C953B-DDA1-BE4B-FC90-4C93BEA0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5DAD24-EEC1-3524-C8E2-57FFFCD1A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BB5B327-932D-686F-B4CB-588BCFAF2C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5A6A4E-4DF6-DFD1-4379-0C9F2A8991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1569" y="3429000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965CAAC-0D1C-1A37-089C-16D82EC035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1569" y="581785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47574969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horizontal mit Text zweisprachi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6FB6F9-ED85-6B76-4772-0298E28542B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74780" y="1384299"/>
            <a:ext cx="5542669" cy="2592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41C44B-CBF0-3FB1-1D88-6B99D3C09C3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7200" y="1384375"/>
            <a:ext cx="5557838" cy="25924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433" y="4153362"/>
            <a:ext cx="5559790" cy="2969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Französisch</a:t>
            </a: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63629" y="4137247"/>
            <a:ext cx="5560059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 Deutsch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>
            <a:off x="457200" y="4465760"/>
            <a:ext cx="5560061" cy="149136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6163629" y="4465759"/>
            <a:ext cx="5560060" cy="1491363"/>
          </a:xfrm>
        </p:spPr>
        <p:txBody>
          <a:bodyPr/>
          <a:lstStyle>
            <a:lvl1pPr>
              <a:defRPr sz="1400" i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2A25803-C4EB-3784-1A2C-6E83BF82F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8E58B8A-BFF7-F77F-C88E-431DF19500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6E3700B-0B2B-C8BD-1418-4E55B7D488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876194C-6D49-C306-A1B8-6D833663B1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744" y="371171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1554ED0-7442-65E8-1211-1B31A4C915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87155" y="371171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782995168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vier BIlder mit Text zweisprachi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23"/>
          </p:nvPr>
        </p:nvSpPr>
        <p:spPr>
          <a:xfrm>
            <a:off x="460938" y="1247196"/>
            <a:ext cx="2776213" cy="2397704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19"/>
          <p:cNvSpPr>
            <a:spLocks noGrp="1"/>
          </p:cNvSpPr>
          <p:nvPr>
            <p:ph type="pic" sz="quarter" idx="24"/>
          </p:nvPr>
        </p:nvSpPr>
        <p:spPr>
          <a:xfrm>
            <a:off x="3277066" y="3658516"/>
            <a:ext cx="2793701" cy="2412712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19"/>
          <p:cNvSpPr>
            <a:spLocks noGrp="1"/>
          </p:cNvSpPr>
          <p:nvPr>
            <p:ph type="pic" sz="quarter" idx="25"/>
          </p:nvPr>
        </p:nvSpPr>
        <p:spPr>
          <a:xfrm>
            <a:off x="6103867" y="1234716"/>
            <a:ext cx="2783125" cy="2397963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19"/>
          <p:cNvSpPr>
            <a:spLocks noGrp="1"/>
          </p:cNvSpPr>
          <p:nvPr>
            <p:ph type="pic" sz="quarter" idx="26"/>
          </p:nvPr>
        </p:nvSpPr>
        <p:spPr>
          <a:xfrm>
            <a:off x="8900823" y="3658515"/>
            <a:ext cx="2816225" cy="2397849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3421626" y="1238250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3432229" y="2304540"/>
            <a:ext cx="2521974" cy="264688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de-DE" dirty="0"/>
              <a:t>Deutscher Text</a:t>
            </a:r>
          </a:p>
        </p:txBody>
      </p:sp>
      <p:sp>
        <p:nvSpPr>
          <p:cNvPr id="34" name="Textplatzhalt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027977" y="1247704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35" name="Textplatzhalter 24"/>
          <p:cNvSpPr>
            <a:spLocks noGrp="1"/>
          </p:cNvSpPr>
          <p:nvPr>
            <p:ph type="body" sz="quarter" idx="37" hasCustomPrompt="1"/>
          </p:nvPr>
        </p:nvSpPr>
        <p:spPr>
          <a:xfrm>
            <a:off x="9038580" y="2313994"/>
            <a:ext cx="2521974" cy="264688"/>
          </a:xfr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Deutscher Text</a:t>
            </a:r>
          </a:p>
        </p:txBody>
      </p:sp>
      <p:sp>
        <p:nvSpPr>
          <p:cNvPr id="37" name="Textplatzhalter 24"/>
          <p:cNvSpPr>
            <a:spLocks noGrp="1"/>
          </p:cNvSpPr>
          <p:nvPr>
            <p:ph type="body" sz="quarter" idx="39" hasCustomPrompt="1"/>
          </p:nvPr>
        </p:nvSpPr>
        <p:spPr>
          <a:xfrm>
            <a:off x="623267" y="3675132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38" name="Textplatzhalter 24"/>
          <p:cNvSpPr>
            <a:spLocks noGrp="1"/>
          </p:cNvSpPr>
          <p:nvPr>
            <p:ph type="body" sz="quarter" idx="40" hasCustomPrompt="1"/>
          </p:nvPr>
        </p:nvSpPr>
        <p:spPr>
          <a:xfrm>
            <a:off x="623267" y="4727980"/>
            <a:ext cx="2521974" cy="264688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de-DE" dirty="0"/>
              <a:t>Deutscher Text</a:t>
            </a:r>
          </a:p>
        </p:txBody>
      </p:sp>
      <p:sp>
        <p:nvSpPr>
          <p:cNvPr id="40" name="Textplatzhalter 24"/>
          <p:cNvSpPr>
            <a:spLocks noGrp="1"/>
          </p:cNvSpPr>
          <p:nvPr>
            <p:ph type="body" sz="quarter" idx="42" hasCustomPrompt="1"/>
          </p:nvPr>
        </p:nvSpPr>
        <p:spPr>
          <a:xfrm>
            <a:off x="6222355" y="3675132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41" name="Textplatzhalter 24"/>
          <p:cNvSpPr>
            <a:spLocks noGrp="1"/>
          </p:cNvSpPr>
          <p:nvPr>
            <p:ph type="body" sz="quarter" idx="43" hasCustomPrompt="1"/>
          </p:nvPr>
        </p:nvSpPr>
        <p:spPr>
          <a:xfrm>
            <a:off x="6227261" y="4725924"/>
            <a:ext cx="2521974" cy="264688"/>
          </a:xfr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Deutscher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FEC292-8D85-BF85-AD46-D34654FE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793DAB9-340C-6BDC-25A9-8BBE9F051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6BE6949-0480-97E0-B133-157D957C8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4D11D38-D8F7-F4BC-461A-7376E2AA9E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006857" y="33679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2A0A34D-BA6B-B606-7069-50D75492DD2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56698" y="33679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3DBBEC1-8876-F747-709A-113104F8DB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40473" y="5806540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B160EC7-FC30-E708-59B7-2F2A9711A5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486754" y="579167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74203778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eine Tabell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3EC9F7-9E0B-AE32-D12C-0CAA606F3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6174" y="1188990"/>
            <a:ext cx="11249115" cy="4427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Tabelle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Tabelle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7FE3FE-5264-5A5F-62D9-B89EAAF2D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A66A72B-13CA-2328-6D01-E64D1F37F7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EDBAECC-EF5A-1505-F354-FBF7FC91E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DFF5195A-52F3-DA7B-59D3-1627A7221D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9924" y="5330403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72135661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_Alumniclubs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  <p:pic>
        <p:nvPicPr>
          <p:cNvPr id="2" name="Bildplatzhalter 2" descr="alumni-club-logo.png">
            <a:extLst>
              <a:ext uri="{FF2B5EF4-FFF2-40B4-BE49-F238E27FC236}">
                <a16:creationId xmlns:a16="http://schemas.microsoft.com/office/drawing/2014/main" id="{46706D7B-80EB-0A68-07A1-ECA26F949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14" b="9422"/>
          <a:stretch/>
        </p:blipFill>
        <p:spPr>
          <a:xfrm>
            <a:off x="457466" y="1354268"/>
            <a:ext cx="1998344" cy="6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567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Diagramm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5B7C6B5-DA7B-239D-D510-32D7E45DBDF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59523" y="1212850"/>
            <a:ext cx="5488839" cy="44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3900" y="5640066"/>
            <a:ext cx="54950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Diagramm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3900" y="5861784"/>
            <a:ext cx="54983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Diagramm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0A49F65C-EED4-AA72-D5F6-19A1B5CAA5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9776" y="5640066"/>
            <a:ext cx="54950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Diagramm Französisch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3469D50A-2B0A-417D-67F2-71F30BA853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9776" y="5861784"/>
            <a:ext cx="54983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Diagramm Deutsch</a:t>
            </a:r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D2431A0C-7297-C8B9-44DE-1773580DC5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44537" y="1212735"/>
            <a:ext cx="5494338" cy="44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C115192-34C0-D9C9-C742-4E9BC248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A2658E6-9736-9BB5-061C-8DEAA00AE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33943B1-D189-8DA4-5DC9-A67F939CD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1BF7695-A593-792E-B9EF-20F989D20A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17170" y="535177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24DA46D-9ACC-FFA3-5F3D-4E9B80DF99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08581" y="53635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759041155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leer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0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58224" y="3506541"/>
            <a:ext cx="4075363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58224" y="2998122"/>
            <a:ext cx="4075363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6502542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fertig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-262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uppierung 10">
            <a:extLst>
              <a:ext uri="{FF2B5EF4-FFF2-40B4-BE49-F238E27FC236}">
                <a16:creationId xmlns:a16="http://schemas.microsoft.com/office/drawing/2014/main" id="{F0CE4234-3B2A-C325-853F-7E5CA00972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23989" y="1206692"/>
            <a:ext cx="7725938" cy="2343150"/>
            <a:chOff x="939800" y="2433407"/>
            <a:chExt cx="10301245" cy="3124200"/>
          </a:xfrm>
        </p:grpSpPr>
        <p:pic>
          <p:nvPicPr>
            <p:cNvPr id="3" name="Bild 8">
              <a:extLst>
                <a:ext uri="{FF2B5EF4-FFF2-40B4-BE49-F238E27FC236}">
                  <a16:creationId xmlns:a16="http://schemas.microsoft.com/office/drawing/2014/main" id="{2D172FB8-FE7B-6A76-C14A-549AA69DF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6" name="Bild 9">
              <a:extLst>
                <a:ext uri="{FF2B5EF4-FFF2-40B4-BE49-F238E27FC236}">
                  <a16:creationId xmlns:a16="http://schemas.microsoft.com/office/drawing/2014/main" id="{73C73FF1-4A31-BDEC-C0E1-9D0372A19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30A61CE2-8134-C8F0-D1A0-F30F1247B136}"/>
              </a:ext>
            </a:extLst>
          </p:cNvPr>
          <p:cNvSpPr txBox="1"/>
          <p:nvPr userDrawn="1"/>
        </p:nvSpPr>
        <p:spPr>
          <a:xfrm>
            <a:off x="656463" y="4731633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dirty="0">
                <a:solidFill>
                  <a:schemeClr val="bg1"/>
                </a:solidFill>
              </a:rPr>
              <a:t>Merci de </a:t>
            </a:r>
            <a:r>
              <a:rPr lang="de-DE" sz="2400" i="0" dirty="0" err="1">
                <a:solidFill>
                  <a:schemeClr val="bg1"/>
                </a:solidFill>
              </a:rPr>
              <a:t>votre</a:t>
            </a:r>
            <a:r>
              <a:rPr lang="de-DE" sz="2400" i="0" dirty="0">
                <a:solidFill>
                  <a:schemeClr val="bg1"/>
                </a:solidFill>
              </a:rPr>
              <a:t> </a:t>
            </a:r>
            <a:r>
              <a:rPr lang="de-DE" sz="2400" i="0" dirty="0" err="1">
                <a:solidFill>
                  <a:schemeClr val="bg1"/>
                </a:solidFill>
              </a:rPr>
              <a:t>attention</a:t>
            </a:r>
            <a:r>
              <a:rPr lang="de-DE" sz="2400" i="0" dirty="0">
                <a:solidFill>
                  <a:schemeClr val="bg1"/>
                </a:solidFill>
              </a:rPr>
              <a:t> !</a:t>
            </a:r>
          </a:p>
        </p:txBody>
      </p:sp>
      <p:pic>
        <p:nvPicPr>
          <p:cNvPr id="9" name="Bild 6">
            <a:extLst>
              <a:ext uri="{FF2B5EF4-FFF2-40B4-BE49-F238E27FC236}">
                <a16:creationId xmlns:a16="http://schemas.microsoft.com/office/drawing/2014/main" id="{D867F399-8F65-B237-2664-99E6032509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463" y="3912086"/>
            <a:ext cx="597577" cy="571595"/>
          </a:xfrm>
          <a:prstGeom prst="rect">
            <a:avLst/>
          </a:prstGeom>
        </p:spPr>
      </p:pic>
      <p:pic>
        <p:nvPicPr>
          <p:cNvPr id="10" name="Bild 7" descr="qr-code.png">
            <a:extLst>
              <a:ext uri="{FF2B5EF4-FFF2-40B4-BE49-F238E27FC236}">
                <a16:creationId xmlns:a16="http://schemas.microsoft.com/office/drawing/2014/main" id="{BD7C3629-3698-CDFC-E8C3-498346EE36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45" y="5543072"/>
            <a:ext cx="921922" cy="9219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D80EAA4-DEB9-1F42-B427-A29C2E464718}"/>
              </a:ext>
            </a:extLst>
          </p:cNvPr>
          <p:cNvSpPr txBox="1"/>
          <p:nvPr userDrawn="1"/>
        </p:nvSpPr>
        <p:spPr>
          <a:xfrm>
            <a:off x="656463" y="5296140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Vielen Dank für Ihre Aufmerksamkeit!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B31D312-F45B-94FA-26EF-B4794F5881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0660" y="3912086"/>
            <a:ext cx="4848075" cy="2045224"/>
          </a:xfrm>
        </p:spPr>
        <p:txBody>
          <a:bodyPr/>
          <a:lstStyle/>
          <a:p>
            <a:r>
              <a:rPr lang="de-DE" dirty="0" err="1"/>
              <a:t>Université</a:t>
            </a:r>
            <a:r>
              <a:rPr lang="de-DE" dirty="0"/>
              <a:t> franco-allemande</a:t>
            </a:r>
          </a:p>
          <a:p>
            <a:r>
              <a:rPr lang="de-DE" dirty="0"/>
              <a:t>Deutsch-Französische Hochschule </a:t>
            </a:r>
          </a:p>
          <a:p>
            <a:endParaRPr lang="de-DE" dirty="0"/>
          </a:p>
          <a:p>
            <a:r>
              <a:rPr lang="de-DE" dirty="0"/>
              <a:t>Villa Europa · </a:t>
            </a:r>
            <a:r>
              <a:rPr lang="de-DE" dirty="0" err="1"/>
              <a:t>Kohlweg</a:t>
            </a:r>
            <a:r>
              <a:rPr lang="de-DE" dirty="0"/>
              <a:t> 7 · 66123 Saarbrücken</a:t>
            </a:r>
          </a:p>
          <a:p>
            <a:r>
              <a:rPr lang="cs-CZ" dirty="0"/>
              <a:t>Tel.: +49 681 93812 - 100</a:t>
            </a:r>
          </a:p>
          <a:p>
            <a:r>
              <a:rPr lang="cs-CZ" dirty="0">
                <a:hlinkClick r:id="rId6"/>
              </a:rPr>
              <a:t>info@dfh-ufa.org</a:t>
            </a:r>
            <a:endParaRPr lang="cs-CZ" dirty="0"/>
          </a:p>
          <a:p>
            <a:r>
              <a:rPr lang="cs-CZ" dirty="0">
                <a:hlinkClick r:id="rId7"/>
              </a:rPr>
              <a:t>www.dfh-ufa.org</a:t>
            </a:r>
            <a:endParaRPr lang="cs-CZ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C79D0FD-3022-83B6-54F7-BD74604C9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08"/>
          <a:stretch/>
        </p:blipFill>
        <p:spPr>
          <a:xfrm>
            <a:off x="6398406" y="5957310"/>
            <a:ext cx="1778943" cy="5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14643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9EE0E4F6-DBCA-4263-99F6-8EEDE153187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013807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6204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lie nu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F150F34-963C-6B47-B141-BA9CEFEB4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86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52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_2 Logos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  <p:sp>
        <p:nvSpPr>
          <p:cNvPr id="3" name="Bildplatzhalter 3">
            <a:extLst>
              <a:ext uri="{FF2B5EF4-FFF2-40B4-BE49-F238E27FC236}">
                <a16:creationId xmlns:a16="http://schemas.microsoft.com/office/drawing/2014/main" id="{BAC4A407-9786-2609-8404-91FBBBEFF0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322" y="1434144"/>
            <a:ext cx="2320925" cy="7572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4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85520" y="5072657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7" y="5741035"/>
            <a:ext cx="10596077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132472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0.wmf"/><Relationship Id="rId5" Type="http://schemas.openxmlformats.org/officeDocument/2006/relationships/image" Target="../media/image2.wmf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467" y="1406769"/>
            <a:ext cx="11252751" cy="121776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9387" y="324329"/>
            <a:ext cx="8619760" cy="37446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6" y="-68888"/>
            <a:ext cx="2935876" cy="1452282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9C4D7-4A0F-5AB3-59E7-3B6D836FF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64" r:id="rId3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1000"/>
        </a:spcBef>
        <a:buClrTx/>
        <a:buSzPct val="85000"/>
        <a:buFont typeface="Arial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000" indent="-108000" algn="l" defTabSz="914377" rtl="0" eaLnBrk="1" latinLnBrk="0" hangingPunct="1">
        <a:lnSpc>
          <a:spcPct val="80000"/>
        </a:lnSpc>
        <a:spcBef>
          <a:spcPts val="500"/>
        </a:spcBef>
        <a:buClrTx/>
        <a:buSzPct val="85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88000" indent="-108000" algn="l" defTabSz="914377" rtl="0" eaLnBrk="1" latinLnBrk="0" hangingPunct="1">
        <a:lnSpc>
          <a:spcPct val="80000"/>
        </a:lnSpc>
        <a:spcBef>
          <a:spcPts val="500"/>
        </a:spcBef>
        <a:buSzPct val="65000"/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 11"/>
          <p:cNvPicPr/>
          <p:nvPr/>
        </p:nvPicPr>
        <p:blipFill>
          <a:blip r:embed="rId8"/>
          <a:stretch/>
        </p:blipFill>
        <p:spPr>
          <a:xfrm>
            <a:off x="9731880" y="321840"/>
            <a:ext cx="1995120" cy="66024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5740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148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06A966B-B816-405B-9C9D-731C5E2CAE64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148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415406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"/>
          <p:cNvSpPr/>
          <p:nvPr/>
        </p:nvSpPr>
        <p:spPr>
          <a:xfrm>
            <a:off x="0" y="0"/>
            <a:ext cx="6099120" cy="685476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3" name="Bild 15"/>
          <p:cNvPicPr/>
          <p:nvPr/>
        </p:nvPicPr>
        <p:blipFill>
          <a:blip r:embed="rId4"/>
          <a:srcRect l="2883" t="9397" r="25301" b="6888"/>
          <a:stretch/>
        </p:blipFill>
        <p:spPr>
          <a:xfrm>
            <a:off x="0" y="0"/>
            <a:ext cx="6092640" cy="685476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34264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467" y="1406769"/>
            <a:ext cx="11252751" cy="121776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9387" y="324329"/>
            <a:ext cx="8619760" cy="37446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6" y="-68888"/>
            <a:ext cx="2935876" cy="1452282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9C4D7-4A0F-5AB3-59E7-3B6D836FF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</p:sldLayoutIdLst>
  <p:transition spd="slow">
    <p:push dir="u"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1000"/>
        </a:spcBef>
        <a:buClrTx/>
        <a:buSzPct val="85000"/>
        <a:buFont typeface="Arial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000" indent="-108000" algn="l" defTabSz="914377" rtl="0" eaLnBrk="1" latinLnBrk="0" hangingPunct="1">
        <a:lnSpc>
          <a:spcPct val="80000"/>
        </a:lnSpc>
        <a:spcBef>
          <a:spcPts val="500"/>
        </a:spcBef>
        <a:buClrTx/>
        <a:buSzPct val="85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88000" indent="-108000" algn="l" defTabSz="914377" rtl="0" eaLnBrk="1" latinLnBrk="0" hangingPunct="1">
        <a:lnSpc>
          <a:spcPct val="80000"/>
        </a:lnSpc>
        <a:spcBef>
          <a:spcPts val="500"/>
        </a:spcBef>
        <a:buSzPct val="65000"/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ild 17"/>
          <p:cNvPicPr/>
          <p:nvPr/>
        </p:nvPicPr>
        <p:blipFill>
          <a:blip r:embed="rId5"/>
          <a:srcRect l="-2496" t="9397" r="30683" b="6888"/>
          <a:stretch/>
        </p:blipFill>
        <p:spPr>
          <a:xfrm>
            <a:off x="0" y="0"/>
            <a:ext cx="6093360" cy="6855840"/>
          </a:xfrm>
          <a:prstGeom prst="rect">
            <a:avLst/>
          </a:prstGeom>
          <a:ln w="0">
            <a:noFill/>
          </a:ln>
        </p:spPr>
      </p:pic>
      <p:pic>
        <p:nvPicPr>
          <p:cNvPr id="95" name="Bild 12"/>
          <p:cNvPicPr/>
          <p:nvPr/>
        </p:nvPicPr>
        <p:blipFill>
          <a:blip r:embed="rId6"/>
          <a:stretch/>
        </p:blipFill>
        <p:spPr>
          <a:xfrm>
            <a:off x="457560" y="320760"/>
            <a:ext cx="1996200" cy="66132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64734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3FB_5702D415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emf"/><Relationship Id="rId7" Type="http://schemas.openxmlformats.org/officeDocument/2006/relationships/hyperlink" Target="http://www.dfh-ufa.org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1.xml"/><Relationship Id="rId6" Type="http://schemas.openxmlformats.org/officeDocument/2006/relationships/hyperlink" Target="mailto:info@dfh-ufa.or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D7C21F-F167-4BCE-5E82-D50AC4959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" b="12823"/>
          <a:stretch>
            <a:fillRect/>
          </a:stretch>
        </p:blipFill>
        <p:spPr>
          <a:xfrm>
            <a:off x="0" y="0"/>
            <a:ext cx="12194744" cy="68580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9946BB91-090C-0D21-E2F9-7A4A47B2D8D9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0BC48E7A-64DE-1E07-A96B-3D6BE31070E5}"/>
              </a:ext>
            </a:extLst>
          </p:cNvPr>
          <p:cNvSpPr txBox="1">
            <a:spLocks/>
          </p:cNvSpPr>
          <p:nvPr/>
        </p:nvSpPr>
        <p:spPr>
          <a:xfrm>
            <a:off x="2182761" y="4562168"/>
            <a:ext cx="9378278" cy="1232679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spc="-1" dirty="0">
                <a:solidFill>
                  <a:schemeClr val="lt1"/>
                </a:solidFill>
              </a:rPr>
              <a:t>Die Studiengänge der Deutsch-Französischen Hochschule (DFH)</a:t>
            </a: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89B6C144-40F3-F660-A9C4-87AD53354864}"/>
              </a:ext>
            </a:extLst>
          </p:cNvPr>
          <p:cNvSpPr txBox="1">
            <a:spLocks/>
          </p:cNvSpPr>
          <p:nvPr/>
        </p:nvSpPr>
        <p:spPr>
          <a:xfrm>
            <a:off x="5297557" y="5957206"/>
            <a:ext cx="6282563" cy="355103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spc="-1" dirty="0">
                <a:solidFill>
                  <a:srgbClr val="FFFFFF"/>
                </a:solidFill>
              </a:rPr>
              <a:t>Am Beispiel des Studiengangs: [Titel deines Studiengangs]</a:t>
            </a:r>
            <a:endParaRPr lang="de-DE" sz="1800" spc="-1" dirty="0">
              <a:solidFill>
                <a:schemeClr val="dk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AE56C7-1139-5181-6C3D-A94BDD18B44A}"/>
              </a:ext>
            </a:extLst>
          </p:cNvPr>
          <p:cNvSpPr/>
          <p:nvPr/>
        </p:nvSpPr>
        <p:spPr>
          <a:xfrm>
            <a:off x="3851082" y="422968"/>
            <a:ext cx="4654743" cy="1160597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Zu ergänzen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Was bietet die DFH zusätzlich?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5" name="Grafik 12"/>
          <p:cNvPicPr/>
          <p:nvPr/>
        </p:nvPicPr>
        <p:blipFill>
          <a:blip r:embed="rId2"/>
          <a:stretch/>
        </p:blipFill>
        <p:spPr>
          <a:xfrm>
            <a:off x="459360" y="1446120"/>
            <a:ext cx="703800" cy="703800"/>
          </a:xfrm>
          <a:prstGeom prst="rect">
            <a:avLst/>
          </a:prstGeom>
          <a:ln w="0">
            <a:noFill/>
          </a:ln>
        </p:spPr>
      </p:pic>
      <p:pic>
        <p:nvPicPr>
          <p:cNvPr id="186" name="Grafik 10"/>
          <p:cNvPicPr/>
          <p:nvPr/>
        </p:nvPicPr>
        <p:blipFill>
          <a:blip r:embed="rId3"/>
          <a:stretch/>
        </p:blipFill>
        <p:spPr>
          <a:xfrm>
            <a:off x="457920" y="2638440"/>
            <a:ext cx="703800" cy="703800"/>
          </a:xfrm>
          <a:prstGeom prst="rect">
            <a:avLst/>
          </a:prstGeom>
          <a:ln w="0">
            <a:noFill/>
          </a:ln>
        </p:spPr>
      </p:pic>
      <p:pic>
        <p:nvPicPr>
          <p:cNvPr id="187" name="Grafik 13"/>
          <p:cNvPicPr/>
          <p:nvPr/>
        </p:nvPicPr>
        <p:blipFill>
          <a:blip r:embed="rId4"/>
          <a:stretch/>
        </p:blipFill>
        <p:spPr>
          <a:xfrm>
            <a:off x="459360" y="3830760"/>
            <a:ext cx="702360" cy="702360"/>
          </a:xfrm>
          <a:prstGeom prst="rect">
            <a:avLst/>
          </a:prstGeom>
          <a:ln w="0">
            <a:noFill/>
          </a:ln>
        </p:spPr>
      </p:pic>
      <p:pic>
        <p:nvPicPr>
          <p:cNvPr id="188" name="Grafik 14"/>
          <p:cNvPicPr/>
          <p:nvPr/>
        </p:nvPicPr>
        <p:blipFill>
          <a:blip r:embed="rId5"/>
          <a:stretch/>
        </p:blipFill>
        <p:spPr>
          <a:xfrm>
            <a:off x="457920" y="5021640"/>
            <a:ext cx="705240" cy="702360"/>
          </a:xfrm>
          <a:prstGeom prst="rect">
            <a:avLst/>
          </a:prstGeom>
          <a:ln w="0">
            <a:noFill/>
          </a:ln>
        </p:spPr>
      </p:pic>
      <p:sp>
        <p:nvSpPr>
          <p:cNvPr id="189" name="Textplatzhalter 2"/>
          <p:cNvSpPr/>
          <p:nvPr/>
        </p:nvSpPr>
        <p:spPr>
          <a:xfrm>
            <a:off x="1508040" y="283392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81725E"/>
                </a:solidFill>
                <a:latin typeface="Arial"/>
                <a:ea typeface="Arial Unicode MS"/>
              </a:rPr>
              <a:t>Wirtschaftskontakte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platzhalter 2"/>
          <p:cNvSpPr/>
          <p:nvPr/>
        </p:nvSpPr>
        <p:spPr>
          <a:xfrm>
            <a:off x="1508040" y="402552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Exzellenzpreise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platzhalter 2"/>
          <p:cNvSpPr/>
          <p:nvPr/>
        </p:nvSpPr>
        <p:spPr>
          <a:xfrm>
            <a:off x="1508040" y="521820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81725E"/>
                </a:solidFill>
                <a:latin typeface="Arial"/>
                <a:ea typeface="Arial Unicode MS"/>
              </a:rPr>
              <a:t>Alumni-Netzwerke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78C729E4-49ED-726B-0A2C-4CFD4484C998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FF8D16E-F2DC-D9A2-932A-3D9C979FC386}"/>
              </a:ext>
            </a:extLst>
          </p:cNvPr>
          <p:cNvSpPr/>
          <p:nvPr/>
        </p:nvSpPr>
        <p:spPr>
          <a:xfrm>
            <a:off x="1508040" y="1641781"/>
            <a:ext cx="5736600" cy="3124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81725E"/>
                </a:solidFill>
                <a:latin typeface="Arial"/>
                <a:ea typeface="Arial Unicode MS"/>
              </a:rPr>
              <a:t>Interkulturelle Workshops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Und was sagen die DFH-Absolvent*innen dazu?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Textplatzhalter 35"/>
          <p:cNvSpPr/>
          <p:nvPr/>
        </p:nvSpPr>
        <p:spPr>
          <a:xfrm>
            <a:off x="3391560" y="3926340"/>
            <a:ext cx="8061840" cy="48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2"/>
                </a:solidFill>
                <a:latin typeface="Arial"/>
                <a:ea typeface="Arial Unicode MS"/>
              </a:rPr>
              <a:t>Der Absolvent*innen würden zukünftig Studierenden einen integrierten deutsch-französischen Studiengang empfehlen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platzhalter 35"/>
          <p:cNvSpPr/>
          <p:nvPr/>
        </p:nvSpPr>
        <p:spPr>
          <a:xfrm>
            <a:off x="2611080" y="5718960"/>
            <a:ext cx="8061840" cy="51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Bessere Karrierechancen auf dem deutschen, französischen und internationalen Arbeitsmarkt!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6"/>
          <p:cNvSpPr/>
          <p:nvPr/>
        </p:nvSpPr>
        <p:spPr>
          <a:xfrm>
            <a:off x="1109880" y="379854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 dirty="0">
                <a:solidFill>
                  <a:schemeClr val="accent1"/>
                </a:solidFill>
                <a:latin typeface="Arial"/>
                <a:ea typeface="Arial Unicode MS"/>
              </a:rPr>
              <a:t>93%</a:t>
            </a:r>
            <a:endParaRPr lang="de-DE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feil nach rechts 2"/>
          <p:cNvSpPr/>
          <p:nvPr/>
        </p:nvSpPr>
        <p:spPr>
          <a:xfrm>
            <a:off x="1109880" y="5718960"/>
            <a:ext cx="1087200" cy="561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FD27336B-B9D6-8C09-24D3-80B898C25DE5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platzhalter 35">
            <a:extLst>
              <a:ext uri="{FF2B5EF4-FFF2-40B4-BE49-F238E27FC236}">
                <a16:creationId xmlns:a16="http://schemas.microsoft.com/office/drawing/2014/main" id="{495D9C33-DACE-DDCA-2B7E-B73D8262B5B3}"/>
              </a:ext>
            </a:extLst>
          </p:cNvPr>
          <p:cNvSpPr/>
          <p:nvPr/>
        </p:nvSpPr>
        <p:spPr>
          <a:xfrm>
            <a:off x="3391560" y="2557260"/>
            <a:ext cx="806184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2"/>
                </a:solidFill>
                <a:latin typeface="Arial"/>
                <a:ea typeface="Arial Unicode MS"/>
              </a:rPr>
              <a:t>Der Absolvent*innen sehen in ihrem deutsch-französischen Doppeldiplom einen Vorteil für das Bewerbungsverfahren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9F38082-886A-F631-CA89-BB03FCE3298F}"/>
              </a:ext>
            </a:extLst>
          </p:cNvPr>
          <p:cNvSpPr/>
          <p:nvPr/>
        </p:nvSpPr>
        <p:spPr>
          <a:xfrm>
            <a:off x="1109880" y="246870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72%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FD489-2A19-8928-C1D6-BDC42707F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50341CB-834B-A804-08B9-00EAE09DA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746B61"/>
                </a:solidFill>
                <a:effectLst/>
                <a:uLnTx/>
                <a:uFillTx/>
                <a:latin typeface="Arial"/>
                <a:cs typeface="Arial"/>
              </a:rPr>
              <a:t>DFH-Absolvent*innen finden leicht eine Arbeitsstelle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46B6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EEA2E347-DD8F-FB9B-9ABF-6BF13F8005AF}"/>
              </a:ext>
            </a:extLst>
          </p:cNvPr>
          <p:cNvSpPr txBox="1">
            <a:spLocks/>
          </p:cNvSpPr>
          <p:nvPr/>
        </p:nvSpPr>
        <p:spPr>
          <a:xfrm>
            <a:off x="445593" y="6076867"/>
            <a:ext cx="11284968" cy="289310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88 % der Studierende haben bereits während des Studiums oder innerhalb der ersten 6 Monate eine Anstellung gefunden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CC0E0AB-78E6-1D4C-E81D-E8FDEE956E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640" y="1292309"/>
            <a:ext cx="8678127" cy="614527"/>
          </a:xfrm>
        </p:spPr>
        <p:txBody>
          <a:bodyPr vert="horz" wrap="square" lIns="0" tIns="45720" rIns="0" bIns="45720" rtlCol="0" anchor="t">
            <a:spAutoFit/>
          </a:bodyPr>
          <a:lstStyle/>
          <a:p>
            <a:r>
              <a:rPr lang="de-DE" dirty="0"/>
              <a:t>Schnelle berufliche Eingliederung.</a:t>
            </a:r>
            <a:endParaRPr lang="de-DE" dirty="0">
              <a:cs typeface="Arial"/>
            </a:endParaRPr>
          </a:p>
          <a:p>
            <a:endParaRPr lang="de-DE" dirty="0">
              <a:highlight>
                <a:srgbClr val="FFFF00"/>
              </a:highlight>
              <a:cs typeface="Arial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2E4A353E-F36E-6CDF-DF6C-4E981861D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615827"/>
              </p:ext>
            </p:extLst>
          </p:nvPr>
        </p:nvGraphicFramePr>
        <p:xfrm>
          <a:off x="2001790" y="1795779"/>
          <a:ext cx="8188420" cy="414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8766AA2D-6002-5107-80B2-3841BB93A361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9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3330F-8F65-7A9F-6BDD-5B06597B0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>
            <a:extLst>
              <a:ext uri="{FF2B5EF4-FFF2-40B4-BE49-F238E27FC236}">
                <a16:creationId xmlns:a16="http://schemas.microsoft.com/office/drawing/2014/main" id="{BB50E125-4A4E-8FE2-B103-77988BA56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632" y="2302079"/>
            <a:ext cx="5371060" cy="2253841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pc="-1" dirty="0">
                <a:solidFill>
                  <a:schemeClr val="lt1"/>
                </a:solidFill>
              </a:rPr>
              <a:t>Vorstellung des Studiengangs</a:t>
            </a:r>
          </a:p>
          <a:p>
            <a:pPr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pc="-1" dirty="0">
                <a:solidFill>
                  <a:schemeClr val="lt1"/>
                </a:solidFill>
              </a:rPr>
              <a:t> </a:t>
            </a:r>
          </a:p>
          <a:p>
            <a:pPr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pc="-1" dirty="0">
                <a:solidFill>
                  <a:schemeClr val="lt1"/>
                </a:solidFill>
              </a:rPr>
              <a:t>„[DEIN STUDIENGANG]“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04A9F80E-F0FB-3DCB-DD3C-7EE877A152DF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ACED3B93-7759-90AC-A708-9E78217E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" r="52"/>
          <a:stretch/>
        </p:blipFill>
        <p:spPr>
          <a:xfrm>
            <a:off x="6102513" y="-1"/>
            <a:ext cx="6089487" cy="6858001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E9F9652-B875-CBDE-ABEC-DFC5AA75C7E3}"/>
              </a:ext>
            </a:extLst>
          </p:cNvPr>
          <p:cNvSpPr/>
          <p:nvPr/>
        </p:nvSpPr>
        <p:spPr>
          <a:xfrm>
            <a:off x="3374341" y="994701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685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40CEA-31A2-C858-95C8-FD6F39314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54A4589-327A-798A-31EA-F7BC9FBC6B38}"/>
              </a:ext>
            </a:extLst>
          </p:cNvPr>
          <p:cNvGrpSpPr/>
          <p:nvPr/>
        </p:nvGrpSpPr>
        <p:grpSpPr>
          <a:xfrm>
            <a:off x="6226632" y="1427688"/>
            <a:ext cx="4563000" cy="4489200"/>
            <a:chOff x="6930360" y="677880"/>
            <a:chExt cx="4563000" cy="4489200"/>
          </a:xfrm>
        </p:grpSpPr>
        <p:sp>
          <p:nvSpPr>
            <p:cNvPr id="12" name="Textfeld 5">
              <a:extLst>
                <a:ext uri="{FF2B5EF4-FFF2-40B4-BE49-F238E27FC236}">
                  <a16:creationId xmlns:a16="http://schemas.microsoft.com/office/drawing/2014/main" id="{9051C79B-D65B-DD53-F9FE-789FB1112CEA}"/>
                </a:ext>
              </a:extLst>
            </p:cNvPr>
            <p:cNvSpPr/>
            <p:nvPr/>
          </p:nvSpPr>
          <p:spPr>
            <a:xfrm>
              <a:off x="6930360" y="4800240"/>
              <a:ext cx="1603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81725E"/>
                  </a:solidFill>
                  <a:latin typeface="Arial"/>
                  <a:ea typeface="Arial Unicode MS"/>
                </a:rPr>
                <a:t>NAME HS D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Textfeld 8">
              <a:extLst>
                <a:ext uri="{FF2B5EF4-FFF2-40B4-BE49-F238E27FC236}">
                  <a16:creationId xmlns:a16="http://schemas.microsoft.com/office/drawing/2014/main" id="{FF27B068-AF18-777D-B54A-65E654A01FCD}"/>
                </a:ext>
              </a:extLst>
            </p:cNvPr>
            <p:cNvSpPr/>
            <p:nvPr/>
          </p:nvSpPr>
          <p:spPr>
            <a:xfrm>
              <a:off x="9889920" y="4803120"/>
              <a:ext cx="1603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81725E"/>
                  </a:solidFill>
                  <a:latin typeface="Arial"/>
                  <a:ea typeface="Arial Unicode MS"/>
                </a:rPr>
                <a:t>NAME HS F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Textfeld 14">
              <a:extLst>
                <a:ext uri="{FF2B5EF4-FFF2-40B4-BE49-F238E27FC236}">
                  <a16:creationId xmlns:a16="http://schemas.microsoft.com/office/drawing/2014/main" id="{8AC64DD4-4124-53CE-238F-C5B5052035C6}"/>
                </a:ext>
              </a:extLst>
            </p:cNvPr>
            <p:cNvSpPr/>
            <p:nvPr/>
          </p:nvSpPr>
          <p:spPr>
            <a:xfrm>
              <a:off x="8409960" y="2154240"/>
              <a:ext cx="16034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 dirty="0">
                  <a:solidFill>
                    <a:srgbClr val="81725E"/>
                  </a:solidFill>
                  <a:latin typeface="Arial"/>
                  <a:ea typeface="Arial Unicode MS"/>
                </a:rPr>
                <a:t>NAME HS DRITTLAND</a:t>
              </a:r>
              <a:endParaRPr lang="de-DE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D0F5C26A-82A8-7786-3506-2F31244CD762}"/>
                </a:ext>
              </a:extLst>
            </p:cNvPr>
            <p:cNvGrpSpPr/>
            <p:nvPr/>
          </p:nvGrpSpPr>
          <p:grpSpPr>
            <a:xfrm>
              <a:off x="6930360" y="677880"/>
              <a:ext cx="4563000" cy="4001400"/>
              <a:chOff x="6930360" y="677880"/>
              <a:chExt cx="4563000" cy="4001400"/>
            </a:xfrm>
          </p:grpSpPr>
          <p:cxnSp>
            <p:nvCxnSpPr>
              <p:cNvPr id="18" name="Gerader Verbinder 9">
                <a:extLst>
                  <a:ext uri="{FF2B5EF4-FFF2-40B4-BE49-F238E27FC236}">
                    <a16:creationId xmlns:a16="http://schemas.microsoft.com/office/drawing/2014/main" id="{949AFA7D-25F4-FC70-BD5A-8AA08324E25F}"/>
                  </a:ext>
                </a:extLst>
              </p:cNvPr>
              <p:cNvCxnSpPr>
                <a:stCxn id="22" idx="3"/>
                <a:endCxn id="23" idx="1"/>
              </p:cNvCxnSpPr>
              <p:nvPr/>
            </p:nvCxnSpPr>
            <p:spPr>
              <a:xfrm>
                <a:off x="8533800" y="3959640"/>
                <a:ext cx="1356480" cy="360"/>
              </a:xfrm>
              <a:prstGeom prst="straightConnector1">
                <a:avLst/>
              </a:prstGeom>
              <a:ln w="0">
                <a:solidFill>
                  <a:srgbClr val="81725E"/>
                </a:solidFill>
                <a:prstDash val="lgDash"/>
              </a:ln>
            </p:spPr>
          </p:cxn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7CA2F1BA-9D95-0735-174B-D8769A3C7ECC}"/>
                  </a:ext>
                </a:extLst>
              </p:cNvPr>
              <p:cNvGrpSpPr/>
              <p:nvPr/>
            </p:nvGrpSpPr>
            <p:grpSpPr>
              <a:xfrm>
                <a:off x="6930360" y="677880"/>
                <a:ext cx="4563000" cy="4001400"/>
                <a:chOff x="6930360" y="677880"/>
                <a:chExt cx="4563000" cy="4001400"/>
              </a:xfrm>
            </p:grpSpPr>
            <p:sp>
              <p:nvSpPr>
                <p:cNvPr id="22" name="Rechteck 4">
                  <a:extLst>
                    <a:ext uri="{FF2B5EF4-FFF2-40B4-BE49-F238E27FC236}">
                      <a16:creationId xmlns:a16="http://schemas.microsoft.com/office/drawing/2014/main" id="{7F3876C4-27E9-346D-DC6B-0AB781D8C15F}"/>
                    </a:ext>
                  </a:extLst>
                </p:cNvPr>
                <p:cNvSpPr/>
                <p:nvPr/>
              </p:nvSpPr>
              <p:spPr>
                <a:xfrm>
                  <a:off x="6930360" y="3240360"/>
                  <a:ext cx="1603440" cy="1438920"/>
                </a:xfrm>
                <a:prstGeom prst="rect">
                  <a:avLst/>
                </a:prstGeom>
                <a:solidFill>
                  <a:srgbClr val="81725E"/>
                </a:solidFill>
                <a:ln>
                  <a:solidFill>
                    <a:srgbClr val="8172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horzOverflow="overflow" lIns="90000" tIns="45000" rIns="90000" bIns="45000" numCol="1" spcCol="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400" b="0" strike="noStrike" spc="-1" dirty="0">
                      <a:solidFill>
                        <a:schemeClr val="lt1"/>
                      </a:solidFill>
                      <a:latin typeface="Arial"/>
                      <a:ea typeface="Arial Unicode MS"/>
                    </a:rPr>
                    <a:t>LOGO HOCHSCHULE DEUTSCHLAND</a:t>
                  </a:r>
                  <a:endParaRPr lang="de-DE" sz="14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" name="Rechteck 6">
                  <a:extLst>
                    <a:ext uri="{FF2B5EF4-FFF2-40B4-BE49-F238E27FC236}">
                      <a16:creationId xmlns:a16="http://schemas.microsoft.com/office/drawing/2014/main" id="{C4A7F8CF-408B-78E0-EABC-8D0CACC79460}"/>
                    </a:ext>
                  </a:extLst>
                </p:cNvPr>
                <p:cNvSpPr/>
                <p:nvPr/>
              </p:nvSpPr>
              <p:spPr>
                <a:xfrm>
                  <a:off x="9889920" y="3240360"/>
                  <a:ext cx="1603440" cy="1438920"/>
                </a:xfrm>
                <a:prstGeom prst="rect">
                  <a:avLst/>
                </a:prstGeom>
                <a:solidFill>
                  <a:srgbClr val="81725E"/>
                </a:solidFill>
                <a:ln>
                  <a:solidFill>
                    <a:srgbClr val="8172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horzOverflow="overflow" lIns="90000" tIns="45000" rIns="90000" bIns="45000" numCol="1" spcCol="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400" b="0" strike="noStrike" spc="-1" dirty="0">
                      <a:solidFill>
                        <a:schemeClr val="lt1"/>
                      </a:solidFill>
                      <a:latin typeface="Arial"/>
                      <a:ea typeface="Arial Unicode MS"/>
                    </a:rPr>
                    <a:t>LOGO HOCHSCHULE FRANKREICH</a:t>
                  </a:r>
                  <a:endParaRPr lang="de-DE" sz="14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" name="Rechteck 12">
                  <a:extLst>
                    <a:ext uri="{FF2B5EF4-FFF2-40B4-BE49-F238E27FC236}">
                      <a16:creationId xmlns:a16="http://schemas.microsoft.com/office/drawing/2014/main" id="{4F477815-B560-E9F2-D54F-99F7080E379A}"/>
                    </a:ext>
                  </a:extLst>
                </p:cNvPr>
                <p:cNvSpPr/>
                <p:nvPr/>
              </p:nvSpPr>
              <p:spPr>
                <a:xfrm>
                  <a:off x="8409960" y="677880"/>
                  <a:ext cx="1603440" cy="1438920"/>
                </a:xfrm>
                <a:prstGeom prst="rect">
                  <a:avLst/>
                </a:prstGeom>
                <a:solidFill>
                  <a:srgbClr val="81725E"/>
                </a:solidFill>
                <a:ln>
                  <a:solidFill>
                    <a:srgbClr val="8172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horzOverflow="overflow" lIns="90000" tIns="45000" rIns="90000" bIns="45000" numCol="1" spcCol="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400" b="0" strike="noStrike" spc="-1" dirty="0">
                      <a:solidFill>
                        <a:schemeClr val="lt1"/>
                      </a:solidFill>
                      <a:latin typeface="Arial"/>
                      <a:ea typeface="Arial Unicode MS"/>
                    </a:rPr>
                    <a:t>GGF. LOGO HOCHSCHULE DRITTLAND</a:t>
                  </a:r>
                  <a:endParaRPr lang="de-DE" sz="14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cxnSp>
            <p:nvCxnSpPr>
              <p:cNvPr id="20" name="Gerader Verbinder 15">
                <a:extLst>
                  <a:ext uri="{FF2B5EF4-FFF2-40B4-BE49-F238E27FC236}">
                    <a16:creationId xmlns:a16="http://schemas.microsoft.com/office/drawing/2014/main" id="{3F763487-AD63-49C3-93CC-B11C2D6A23ED}"/>
                  </a:ext>
                </a:extLst>
              </p:cNvPr>
              <p:cNvCxnSpPr>
                <a:stCxn id="24" idx="1"/>
                <a:endCxn id="22" idx="0"/>
              </p:cNvCxnSpPr>
              <p:nvPr/>
            </p:nvCxnSpPr>
            <p:spPr>
              <a:xfrm flipH="1">
                <a:off x="7732080" y="1397160"/>
                <a:ext cx="678240" cy="1843560"/>
              </a:xfrm>
              <a:prstGeom prst="straightConnector1">
                <a:avLst/>
              </a:prstGeom>
              <a:ln w="0">
                <a:solidFill>
                  <a:srgbClr val="81725E"/>
                </a:solidFill>
                <a:prstDash val="lgDash"/>
              </a:ln>
            </p:spPr>
          </p:cxnSp>
          <p:cxnSp>
            <p:nvCxnSpPr>
              <p:cNvPr id="21" name="Gerader Verbinder 18">
                <a:extLst>
                  <a:ext uri="{FF2B5EF4-FFF2-40B4-BE49-F238E27FC236}">
                    <a16:creationId xmlns:a16="http://schemas.microsoft.com/office/drawing/2014/main" id="{110F1D7F-F17F-0390-095E-4A6245773E45}"/>
                  </a:ext>
                </a:extLst>
              </p:cNvPr>
              <p:cNvCxnSpPr>
                <a:stCxn id="24" idx="3"/>
                <a:endCxn id="23" idx="0"/>
              </p:cNvCxnSpPr>
              <p:nvPr/>
            </p:nvCxnSpPr>
            <p:spPr>
              <a:xfrm>
                <a:off x="10013400" y="1397160"/>
                <a:ext cx="678600" cy="1843560"/>
              </a:xfrm>
              <a:prstGeom prst="straightConnector1">
                <a:avLst/>
              </a:prstGeom>
              <a:ln w="0">
                <a:solidFill>
                  <a:srgbClr val="81725E"/>
                </a:solidFill>
                <a:prstDash val="lgDash"/>
              </a:ln>
            </p:spPr>
          </p:cxnSp>
        </p:grpSp>
      </p:grpSp>
      <p:sp>
        <p:nvSpPr>
          <p:cNvPr id="13" name="PlaceHolder 1">
            <a:extLst>
              <a:ext uri="{FF2B5EF4-FFF2-40B4-BE49-F238E27FC236}">
                <a16:creationId xmlns:a16="http://schemas.microsoft.com/office/drawing/2014/main" id="{00EDFEC4-AFAA-7B63-AC80-3F0FEB612EF4}"/>
              </a:ext>
            </a:extLst>
          </p:cNvPr>
          <p:cNvSpPr txBox="1">
            <a:spLocks/>
          </p:cNvSpPr>
          <p:nvPr/>
        </p:nvSpPr>
        <p:spPr>
          <a:xfrm>
            <a:off x="244548" y="2747888"/>
            <a:ext cx="4502124" cy="1815789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fr-FR" sz="4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[TITEL IHRES STUDIENGANGS]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E23D21A-DAE8-61EE-4B2E-51F0E803D0BD}"/>
              </a:ext>
            </a:extLst>
          </p:cNvPr>
          <p:cNvSpPr/>
          <p:nvPr/>
        </p:nvSpPr>
        <p:spPr>
          <a:xfrm>
            <a:off x="3374341" y="994701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  <p:sp>
        <p:nvSpPr>
          <p:cNvPr id="26" name="Foliennummernplatzhalter 9">
            <a:extLst>
              <a:ext uri="{FF2B5EF4-FFF2-40B4-BE49-F238E27FC236}">
                <a16:creationId xmlns:a16="http://schemas.microsoft.com/office/drawing/2014/main" id="{158802AE-E6A0-3492-C143-8590DAB938CB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968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57EA90F-E456-DF88-99BF-D30354CA4D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A579B61-4864-45F3-FBC5-E0E835B980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9E0F86B1-5E2E-1217-62BA-A35F51A62FEE}"/>
              </a:ext>
            </a:extLst>
          </p:cNvPr>
          <p:cNvSpPr/>
          <p:nvPr/>
        </p:nvSpPr>
        <p:spPr>
          <a:xfrm>
            <a:off x="945314" y="1714376"/>
            <a:ext cx="1606570" cy="1446401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HOCHSCHULE DEUTSCHLAND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BD2B6616-6E8D-87D6-EC07-55C532A7B829}"/>
              </a:ext>
            </a:extLst>
          </p:cNvPr>
          <p:cNvSpPr/>
          <p:nvPr/>
        </p:nvSpPr>
        <p:spPr>
          <a:xfrm>
            <a:off x="6665273" y="1641184"/>
            <a:ext cx="1606572" cy="1416056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HOCHSCHULE FRANKREICH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5B4F6C-A07C-6FFE-3EF6-83B402E7ED5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E9E035A-9001-6E3F-A0DE-B8C587B7F9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3ACE130-ED07-20E0-D4B2-492777DEA9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9524" y="3675132"/>
            <a:ext cx="2793701" cy="1395254"/>
          </a:xfrm>
        </p:spPr>
        <p:txBody>
          <a:bodyPr/>
          <a:lstStyle/>
          <a:p>
            <a:pPr marL="36000">
              <a:lnSpc>
                <a:spcPct val="100000"/>
              </a:lnSpc>
            </a:pPr>
            <a:endParaRPr lang="de-DE" sz="1800" dirty="0">
              <a:solidFill>
                <a:schemeClr val="accent2"/>
              </a:solidFill>
            </a:endParaRPr>
          </a:p>
          <a:p>
            <a:pPr marL="36000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</a:rPr>
              <a:t>[Studienmöglichkeit im Master] </a:t>
            </a:r>
          </a:p>
          <a:p>
            <a:pPr marL="36000">
              <a:lnSpc>
                <a:spcPct val="100000"/>
              </a:lnSpc>
            </a:pP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424C648-3B3E-275A-0FC8-AA6C56DA8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[TITEL DEINES STUDIENGANGS] - </a:t>
            </a:r>
            <a:r>
              <a:rPr lang="fr-FR" dirty="0" err="1">
                <a:solidFill>
                  <a:schemeClr val="accent2"/>
                </a:solidFill>
              </a:rPr>
              <a:t>Übersicht</a:t>
            </a:r>
            <a:endParaRPr lang="fr-FR" dirty="0">
              <a:solidFill>
                <a:schemeClr val="accent2"/>
              </a:solidFill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0191C75-51A9-191F-6B47-B5E52C18CA65}"/>
              </a:ext>
            </a:extLst>
          </p:cNvPr>
          <p:cNvGrpSpPr/>
          <p:nvPr/>
        </p:nvGrpSpPr>
        <p:grpSpPr>
          <a:xfrm>
            <a:off x="2762519" y="3736836"/>
            <a:ext cx="3944157" cy="2450689"/>
            <a:chOff x="4744126" y="0"/>
            <a:chExt cx="9042433" cy="3368520"/>
          </a:xfrm>
        </p:grpSpPr>
        <p:pic>
          <p:nvPicPr>
            <p:cNvPr id="30" name="Bildplatzhalter 11" descr="e832b10f2dfc003ecd0b4204e2445b97e674e2dd1eb8174096_1920.jpg">
              <a:extLst>
                <a:ext uri="{FF2B5EF4-FFF2-40B4-BE49-F238E27FC236}">
                  <a16:creationId xmlns:a16="http://schemas.microsoft.com/office/drawing/2014/main" id="{54750A9F-2E07-21F3-06CB-52E9674F0BE4}"/>
                </a:ext>
              </a:extLst>
            </p:cNvPr>
            <p:cNvPicPr/>
            <p:nvPr/>
          </p:nvPicPr>
          <p:blipFill>
            <a:blip r:embed="rId2"/>
            <a:srcRect l="20368" r="20368"/>
            <a:stretch/>
          </p:blipFill>
          <p:spPr>
            <a:xfrm>
              <a:off x="6102360" y="0"/>
              <a:ext cx="6089040" cy="336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" name="Rechteck 13">
              <a:extLst>
                <a:ext uri="{FF2B5EF4-FFF2-40B4-BE49-F238E27FC236}">
                  <a16:creationId xmlns:a16="http://schemas.microsoft.com/office/drawing/2014/main" id="{0B2FBF80-513E-6F5D-17AE-C6C37CDA440A}"/>
                </a:ext>
              </a:extLst>
            </p:cNvPr>
            <p:cNvSpPr/>
            <p:nvPr/>
          </p:nvSpPr>
          <p:spPr>
            <a:xfrm rot="20578200">
              <a:off x="4744126" y="2268525"/>
              <a:ext cx="9042433" cy="42304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Arial Unicode MS"/>
                  <a:cs typeface="+mn-cs"/>
                </a:rPr>
                <a:t>BILD DER HOCHSCHULE IN DEUTSCHLAND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325A608-7E28-3968-6229-8579C525F14F}"/>
              </a:ext>
            </a:extLst>
          </p:cNvPr>
          <p:cNvGrpSpPr/>
          <p:nvPr/>
        </p:nvGrpSpPr>
        <p:grpSpPr>
          <a:xfrm>
            <a:off x="8406589" y="3682588"/>
            <a:ext cx="3764750" cy="2504937"/>
            <a:chOff x="4853646" y="0"/>
            <a:chExt cx="8585037" cy="3368520"/>
          </a:xfrm>
        </p:grpSpPr>
        <p:pic>
          <p:nvPicPr>
            <p:cNvPr id="33" name="Bildplatzhalter 11" descr="e832b10f2dfc003ecd0b4204e2445b97e674e2dd1eb8174096_1920.jpg">
              <a:extLst>
                <a:ext uri="{FF2B5EF4-FFF2-40B4-BE49-F238E27FC236}">
                  <a16:creationId xmlns:a16="http://schemas.microsoft.com/office/drawing/2014/main" id="{C880F4E2-C5C8-9050-5FDE-1E7F88951D5A}"/>
                </a:ext>
              </a:extLst>
            </p:cNvPr>
            <p:cNvPicPr/>
            <p:nvPr/>
          </p:nvPicPr>
          <p:blipFill>
            <a:blip r:embed="rId2"/>
            <a:srcRect l="20368" r="20368"/>
            <a:stretch/>
          </p:blipFill>
          <p:spPr>
            <a:xfrm>
              <a:off x="6102360" y="0"/>
              <a:ext cx="6089040" cy="336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" name="Rechteck 13">
              <a:extLst>
                <a:ext uri="{FF2B5EF4-FFF2-40B4-BE49-F238E27FC236}">
                  <a16:creationId xmlns:a16="http://schemas.microsoft.com/office/drawing/2014/main" id="{CF6B659F-189F-22C0-0E17-2AF4B2152EDE}"/>
                </a:ext>
              </a:extLst>
            </p:cNvPr>
            <p:cNvSpPr/>
            <p:nvPr/>
          </p:nvSpPr>
          <p:spPr>
            <a:xfrm rot="20578200">
              <a:off x="4853646" y="1509538"/>
              <a:ext cx="8585037" cy="41388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Arial Unicode MS"/>
                  <a:cs typeface="+mn-cs"/>
                </a:rPr>
                <a:t>BILD DER HOCHSCHULE IN FRANKREICH</a:t>
              </a:r>
            </a:p>
          </p:txBody>
        </p:sp>
      </p:grpSp>
      <p:sp>
        <p:nvSpPr>
          <p:cNvPr id="36" name="Rechteck 35">
            <a:extLst>
              <a:ext uri="{FF2B5EF4-FFF2-40B4-BE49-F238E27FC236}">
                <a16:creationId xmlns:a16="http://schemas.microsoft.com/office/drawing/2014/main" id="{01988CA4-DD94-B156-2741-C5DE74971DD5}"/>
              </a:ext>
            </a:extLst>
          </p:cNvPr>
          <p:cNvSpPr/>
          <p:nvPr/>
        </p:nvSpPr>
        <p:spPr>
          <a:xfrm>
            <a:off x="3135246" y="2670142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FCA0F738-CA44-F50D-8BA9-A0CFBD6675D8}"/>
              </a:ext>
            </a:extLst>
          </p:cNvPr>
          <p:cNvSpPr txBox="1">
            <a:spLocks/>
          </p:cNvSpPr>
          <p:nvPr/>
        </p:nvSpPr>
        <p:spPr>
          <a:xfrm>
            <a:off x="3273506" y="1764333"/>
            <a:ext cx="2793701" cy="646331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</a:rPr>
              <a:t>[Studienmöglichkeit im Bachelor]</a:t>
            </a:r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BD2F9A5D-BE22-BCA0-1E4E-BCFBBB3B3A84}"/>
              </a:ext>
            </a:extLst>
          </p:cNvPr>
          <p:cNvSpPr txBox="1">
            <a:spLocks/>
          </p:cNvSpPr>
          <p:nvPr/>
        </p:nvSpPr>
        <p:spPr>
          <a:xfrm>
            <a:off x="6071708" y="3654417"/>
            <a:ext cx="2793701" cy="1395254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endParaRPr lang="de-DE" sz="1800" dirty="0">
              <a:solidFill>
                <a:schemeClr val="accent2"/>
              </a:solidFill>
            </a:endParaRPr>
          </a:p>
          <a:p>
            <a:pPr marL="36000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</a:rPr>
              <a:t>[Studienmöglichkeit im Master] </a:t>
            </a:r>
          </a:p>
          <a:p>
            <a:pPr marL="3600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003FF21-8828-C362-931C-4443C979B1BD}"/>
              </a:ext>
            </a:extLst>
          </p:cNvPr>
          <p:cNvSpPr txBox="1">
            <a:spLocks/>
          </p:cNvSpPr>
          <p:nvPr/>
        </p:nvSpPr>
        <p:spPr>
          <a:xfrm>
            <a:off x="8923347" y="1747035"/>
            <a:ext cx="2793701" cy="99001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</a:rPr>
              <a:t>[Studienmöglichkeit im Bachelor]</a:t>
            </a:r>
          </a:p>
          <a:p>
            <a:pPr marL="3600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Ellipse 15">
            <a:extLst>
              <a:ext uri="{FF2B5EF4-FFF2-40B4-BE49-F238E27FC236}">
                <a16:creationId xmlns:a16="http://schemas.microsoft.com/office/drawing/2014/main" id="{F724D931-690E-837C-3FFD-D581B5EFD1E4}"/>
              </a:ext>
            </a:extLst>
          </p:cNvPr>
          <p:cNvSpPr/>
          <p:nvPr/>
        </p:nvSpPr>
        <p:spPr>
          <a:xfrm>
            <a:off x="6350398" y="360857"/>
            <a:ext cx="2236320" cy="53316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Alternative 1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9CD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Foliennummernplatzhalter 9">
            <a:extLst>
              <a:ext uri="{FF2B5EF4-FFF2-40B4-BE49-F238E27FC236}">
                <a16:creationId xmlns:a16="http://schemas.microsoft.com/office/drawing/2014/main" id="{E9CAA377-4338-B081-6351-347AA85FA919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0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3CC56-A2ED-5E91-F2D1-731F8E497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9FE3CEF5-C32B-4F80-750C-82A22FA9067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D30E073-ED86-B7FE-8E94-564A5D24A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FE5A2A5A-1EA8-2315-D481-D562E9DBD04E}"/>
              </a:ext>
            </a:extLst>
          </p:cNvPr>
          <p:cNvSpPr/>
          <p:nvPr/>
        </p:nvSpPr>
        <p:spPr>
          <a:xfrm>
            <a:off x="945314" y="1714376"/>
            <a:ext cx="1606570" cy="1446401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HOCHSCHULE DEUTSCHLAND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23D7443B-761A-8E7E-76CB-C32AFD007647}"/>
              </a:ext>
            </a:extLst>
          </p:cNvPr>
          <p:cNvSpPr/>
          <p:nvPr/>
        </p:nvSpPr>
        <p:spPr>
          <a:xfrm>
            <a:off x="6665273" y="1641184"/>
            <a:ext cx="1606572" cy="1416056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HOCHSCHULE FRANKREICH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BE9DFE7-8989-597A-6F0C-F339D865298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26B74BA-D351-8C45-745D-A895640708E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1F094F5-3713-A112-A8B2-CE7B627D7B5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9524" y="3675132"/>
            <a:ext cx="2793701" cy="1395254"/>
          </a:xfrm>
        </p:spPr>
        <p:txBody>
          <a:bodyPr/>
          <a:lstStyle/>
          <a:p>
            <a:pPr marL="36000">
              <a:lnSpc>
                <a:spcPct val="100000"/>
              </a:lnSpc>
            </a:pPr>
            <a:endParaRPr lang="de-DE" sz="1800" dirty="0">
              <a:solidFill>
                <a:schemeClr val="accent2"/>
              </a:solidFill>
            </a:endParaRPr>
          </a:p>
          <a:p>
            <a:pPr marL="36000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</a:rPr>
              <a:t>[Ansprechpartner*in </a:t>
            </a:r>
            <a:r>
              <a:rPr lang="de-DE" sz="1800" dirty="0" err="1">
                <a:solidFill>
                  <a:schemeClr val="accent2"/>
                </a:solidFill>
              </a:rPr>
              <a:t>in</a:t>
            </a:r>
            <a:r>
              <a:rPr lang="de-DE" sz="1800" dirty="0">
                <a:solidFill>
                  <a:schemeClr val="accent2"/>
                </a:solidFill>
              </a:rPr>
              <a:t> Deutschland] </a:t>
            </a:r>
          </a:p>
          <a:p>
            <a:pPr marL="36000">
              <a:lnSpc>
                <a:spcPct val="100000"/>
              </a:lnSpc>
            </a:pP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3B4A9A2-10A7-94DF-136A-FBFCEF54B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[TITEL DEINES STUDIENGANGS] - </a:t>
            </a:r>
            <a:r>
              <a:rPr lang="fr-FR" dirty="0" err="1">
                <a:solidFill>
                  <a:schemeClr val="accent2"/>
                </a:solidFill>
              </a:rPr>
              <a:t>Übersicht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333137E-6802-37C6-E82A-4108367A57C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FE33EA6-76A4-1A08-6BE9-F49D750419B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5BF6985-A417-4DC3-0A48-587F1D5DBBBD}"/>
              </a:ext>
            </a:extLst>
          </p:cNvPr>
          <p:cNvGrpSpPr/>
          <p:nvPr/>
        </p:nvGrpSpPr>
        <p:grpSpPr>
          <a:xfrm>
            <a:off x="2762519" y="3736836"/>
            <a:ext cx="3944157" cy="2450689"/>
            <a:chOff x="4744126" y="0"/>
            <a:chExt cx="9042433" cy="3368520"/>
          </a:xfrm>
        </p:grpSpPr>
        <p:pic>
          <p:nvPicPr>
            <p:cNvPr id="30" name="Bildplatzhalter 11" descr="e832b10f2dfc003ecd0b4204e2445b97e674e2dd1eb8174096_1920.jpg">
              <a:extLst>
                <a:ext uri="{FF2B5EF4-FFF2-40B4-BE49-F238E27FC236}">
                  <a16:creationId xmlns:a16="http://schemas.microsoft.com/office/drawing/2014/main" id="{54E94FE8-9163-2F5F-0A1E-BEF3D4C4BDCB}"/>
                </a:ext>
              </a:extLst>
            </p:cNvPr>
            <p:cNvPicPr/>
            <p:nvPr/>
          </p:nvPicPr>
          <p:blipFill>
            <a:blip r:embed="rId2"/>
            <a:srcRect l="20368" r="20368"/>
            <a:stretch/>
          </p:blipFill>
          <p:spPr>
            <a:xfrm>
              <a:off x="6102360" y="0"/>
              <a:ext cx="6089040" cy="336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" name="Rechteck 13">
              <a:extLst>
                <a:ext uri="{FF2B5EF4-FFF2-40B4-BE49-F238E27FC236}">
                  <a16:creationId xmlns:a16="http://schemas.microsoft.com/office/drawing/2014/main" id="{5BB7BDCE-5F32-F329-7B55-870045C270E2}"/>
                </a:ext>
              </a:extLst>
            </p:cNvPr>
            <p:cNvSpPr/>
            <p:nvPr/>
          </p:nvSpPr>
          <p:spPr>
            <a:xfrm rot="20578200">
              <a:off x="4744126" y="2268525"/>
              <a:ext cx="9042433" cy="42304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Arial Unicode MS"/>
                  <a:cs typeface="+mn-cs"/>
                </a:rPr>
                <a:t>BILD DER HOCHSCHULE IN DEUTSCHLAND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C4D8EE1-C259-6186-F3A6-F32DBAE47E31}"/>
              </a:ext>
            </a:extLst>
          </p:cNvPr>
          <p:cNvGrpSpPr/>
          <p:nvPr/>
        </p:nvGrpSpPr>
        <p:grpSpPr>
          <a:xfrm>
            <a:off x="8406589" y="3682588"/>
            <a:ext cx="3764750" cy="2504937"/>
            <a:chOff x="4853646" y="0"/>
            <a:chExt cx="8585037" cy="3368520"/>
          </a:xfrm>
        </p:grpSpPr>
        <p:pic>
          <p:nvPicPr>
            <p:cNvPr id="33" name="Bildplatzhalter 11" descr="e832b10f2dfc003ecd0b4204e2445b97e674e2dd1eb8174096_1920.jpg">
              <a:extLst>
                <a:ext uri="{FF2B5EF4-FFF2-40B4-BE49-F238E27FC236}">
                  <a16:creationId xmlns:a16="http://schemas.microsoft.com/office/drawing/2014/main" id="{8EAD0987-7AB8-3F20-60C9-0D2104D2F02C}"/>
                </a:ext>
              </a:extLst>
            </p:cNvPr>
            <p:cNvPicPr/>
            <p:nvPr/>
          </p:nvPicPr>
          <p:blipFill>
            <a:blip r:embed="rId2"/>
            <a:srcRect l="20368" r="20368"/>
            <a:stretch/>
          </p:blipFill>
          <p:spPr>
            <a:xfrm>
              <a:off x="6102360" y="0"/>
              <a:ext cx="6089040" cy="336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" name="Rechteck 13">
              <a:extLst>
                <a:ext uri="{FF2B5EF4-FFF2-40B4-BE49-F238E27FC236}">
                  <a16:creationId xmlns:a16="http://schemas.microsoft.com/office/drawing/2014/main" id="{38F0E689-10E3-00B3-6221-948D1A9946C8}"/>
                </a:ext>
              </a:extLst>
            </p:cNvPr>
            <p:cNvSpPr/>
            <p:nvPr/>
          </p:nvSpPr>
          <p:spPr>
            <a:xfrm rot="20578200">
              <a:off x="4853646" y="1509538"/>
              <a:ext cx="8585037" cy="41388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Arial Unicode MS"/>
                  <a:cs typeface="+mn-cs"/>
                </a:rPr>
                <a:t>BILD DER HOCHSCHULE IN FRANKREICH</a:t>
              </a:r>
            </a:p>
          </p:txBody>
        </p:sp>
      </p:grpSp>
      <p:sp>
        <p:nvSpPr>
          <p:cNvPr id="36" name="Rechteck 35">
            <a:extLst>
              <a:ext uri="{FF2B5EF4-FFF2-40B4-BE49-F238E27FC236}">
                <a16:creationId xmlns:a16="http://schemas.microsoft.com/office/drawing/2014/main" id="{660F1001-8673-81E4-D299-3DE5B33914BF}"/>
              </a:ext>
            </a:extLst>
          </p:cNvPr>
          <p:cNvSpPr/>
          <p:nvPr/>
        </p:nvSpPr>
        <p:spPr>
          <a:xfrm>
            <a:off x="3117792" y="2689857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F58D088D-A282-75E8-1CAC-D0C123AAEBF7}"/>
              </a:ext>
            </a:extLst>
          </p:cNvPr>
          <p:cNvSpPr txBox="1">
            <a:spLocks/>
          </p:cNvSpPr>
          <p:nvPr/>
        </p:nvSpPr>
        <p:spPr>
          <a:xfrm>
            <a:off x="3273506" y="1764333"/>
            <a:ext cx="2793701" cy="713016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</a:rPr>
              <a:t>[Abschluss in Deutschland]</a:t>
            </a:r>
          </a:p>
          <a:p>
            <a:pPr marL="3600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4D760C46-38F0-C059-B956-D52D8E830E1A}"/>
              </a:ext>
            </a:extLst>
          </p:cNvPr>
          <p:cNvSpPr txBox="1">
            <a:spLocks/>
          </p:cNvSpPr>
          <p:nvPr/>
        </p:nvSpPr>
        <p:spPr>
          <a:xfrm>
            <a:off x="6071708" y="3654417"/>
            <a:ext cx="2793701" cy="1395254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endParaRPr lang="de-DE" sz="1800" dirty="0">
              <a:solidFill>
                <a:schemeClr val="accent2"/>
              </a:solidFill>
            </a:endParaRPr>
          </a:p>
          <a:p>
            <a:pPr marL="36000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</a:rPr>
              <a:t>[Ansprechpartner*in </a:t>
            </a:r>
            <a:r>
              <a:rPr lang="de-DE" sz="1800" dirty="0" err="1">
                <a:solidFill>
                  <a:schemeClr val="accent2"/>
                </a:solidFill>
              </a:rPr>
              <a:t>in</a:t>
            </a:r>
            <a:r>
              <a:rPr lang="de-DE" sz="1800" dirty="0">
                <a:solidFill>
                  <a:schemeClr val="accent2"/>
                </a:solidFill>
              </a:rPr>
              <a:t> Frankreich] </a:t>
            </a:r>
          </a:p>
          <a:p>
            <a:pPr marL="3600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42D800FE-BA3D-D0CF-7ADA-F48AF45C5A36}"/>
              </a:ext>
            </a:extLst>
          </p:cNvPr>
          <p:cNvSpPr txBox="1">
            <a:spLocks/>
          </p:cNvSpPr>
          <p:nvPr/>
        </p:nvSpPr>
        <p:spPr>
          <a:xfrm>
            <a:off x="8923347" y="1747035"/>
            <a:ext cx="2793701" cy="713016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</a:rPr>
              <a:t>[Abschluss in Frankreich]</a:t>
            </a:r>
          </a:p>
          <a:p>
            <a:pPr marL="3600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Ellipse 15">
            <a:extLst>
              <a:ext uri="{FF2B5EF4-FFF2-40B4-BE49-F238E27FC236}">
                <a16:creationId xmlns:a16="http://schemas.microsoft.com/office/drawing/2014/main" id="{1AFA89AD-F45E-15F1-0C6A-24F4D70E7F5C}"/>
              </a:ext>
            </a:extLst>
          </p:cNvPr>
          <p:cNvSpPr/>
          <p:nvPr/>
        </p:nvSpPr>
        <p:spPr>
          <a:xfrm>
            <a:off x="6350398" y="360857"/>
            <a:ext cx="2236320" cy="53316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Alternative 1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9CD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E1097792-15C8-603B-34A0-0161D71DEB89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2"/>
          <p:cNvSpPr>
            <a:spLocks noGrp="1"/>
          </p:cNvSpPr>
          <p:nvPr>
            <p:ph idx="4294967295"/>
          </p:nvPr>
        </p:nvSpPr>
        <p:spPr>
          <a:xfrm>
            <a:off x="0" y="3598863"/>
            <a:ext cx="11274425" cy="2441575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[Studieninhalte]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[Wahlmöglichkeiten]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[Abschlussarbeit]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[Praktika]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[Sprachvorbereitung]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[Besonderheiten]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[Studiengebühren/ Semesterbeiträge]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39" name="Gruppieren 6"/>
          <p:cNvGrpSpPr/>
          <p:nvPr/>
        </p:nvGrpSpPr>
        <p:grpSpPr>
          <a:xfrm>
            <a:off x="890280" y="1338480"/>
            <a:ext cx="1296360" cy="1630800"/>
            <a:chOff x="890280" y="1338480"/>
            <a:chExt cx="1296360" cy="1630800"/>
          </a:xfrm>
        </p:grpSpPr>
        <p:sp>
          <p:nvSpPr>
            <p:cNvPr id="240" name="Rechteck 4"/>
            <p:cNvSpPr/>
            <p:nvPr/>
          </p:nvSpPr>
          <p:spPr>
            <a:xfrm>
              <a:off x="89028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1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Rechteck 5"/>
            <p:cNvSpPr/>
            <p:nvPr/>
          </p:nvSpPr>
          <p:spPr>
            <a:xfrm>
              <a:off x="89028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2" name="Gruppieren 7"/>
          <p:cNvGrpSpPr/>
          <p:nvPr/>
        </p:nvGrpSpPr>
        <p:grpSpPr>
          <a:xfrm>
            <a:off x="2409840" y="1338480"/>
            <a:ext cx="1296360" cy="1630800"/>
            <a:chOff x="2409840" y="1338480"/>
            <a:chExt cx="1296360" cy="1630800"/>
          </a:xfrm>
        </p:grpSpPr>
        <p:sp>
          <p:nvSpPr>
            <p:cNvPr id="243" name="Rechteck 8"/>
            <p:cNvSpPr/>
            <p:nvPr/>
          </p:nvSpPr>
          <p:spPr>
            <a:xfrm>
              <a:off x="24098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2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hteck 9"/>
            <p:cNvSpPr/>
            <p:nvPr/>
          </p:nvSpPr>
          <p:spPr>
            <a:xfrm>
              <a:off x="24098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5" name="Gruppieren 10"/>
          <p:cNvGrpSpPr/>
          <p:nvPr/>
        </p:nvGrpSpPr>
        <p:grpSpPr>
          <a:xfrm>
            <a:off x="3929040" y="1338480"/>
            <a:ext cx="1296360" cy="1630800"/>
            <a:chOff x="3929040" y="1338480"/>
            <a:chExt cx="1296360" cy="1630800"/>
          </a:xfrm>
        </p:grpSpPr>
        <p:sp>
          <p:nvSpPr>
            <p:cNvPr id="246" name="Rechteck 11"/>
            <p:cNvSpPr/>
            <p:nvPr/>
          </p:nvSpPr>
          <p:spPr>
            <a:xfrm>
              <a:off x="39290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3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Rechteck 12"/>
            <p:cNvSpPr/>
            <p:nvPr/>
          </p:nvSpPr>
          <p:spPr>
            <a:xfrm>
              <a:off x="39290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8" name="Gruppieren 13"/>
          <p:cNvGrpSpPr/>
          <p:nvPr/>
        </p:nvGrpSpPr>
        <p:grpSpPr>
          <a:xfrm>
            <a:off x="5448240" y="1338480"/>
            <a:ext cx="1296360" cy="1630800"/>
            <a:chOff x="5448240" y="1338480"/>
            <a:chExt cx="1296360" cy="1630800"/>
          </a:xfrm>
        </p:grpSpPr>
        <p:sp>
          <p:nvSpPr>
            <p:cNvPr id="249" name="Rechteck 14"/>
            <p:cNvSpPr/>
            <p:nvPr/>
          </p:nvSpPr>
          <p:spPr>
            <a:xfrm>
              <a:off x="54482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4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Rechteck 15"/>
            <p:cNvSpPr/>
            <p:nvPr/>
          </p:nvSpPr>
          <p:spPr>
            <a:xfrm>
              <a:off x="54482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1" name="Gruppieren 16"/>
          <p:cNvGrpSpPr/>
          <p:nvPr/>
        </p:nvGrpSpPr>
        <p:grpSpPr>
          <a:xfrm>
            <a:off x="6967800" y="1338480"/>
            <a:ext cx="1296360" cy="1630800"/>
            <a:chOff x="6967800" y="1338480"/>
            <a:chExt cx="1296360" cy="1630800"/>
          </a:xfrm>
        </p:grpSpPr>
        <p:sp>
          <p:nvSpPr>
            <p:cNvPr id="252" name="Rechteck 17"/>
            <p:cNvSpPr/>
            <p:nvPr/>
          </p:nvSpPr>
          <p:spPr>
            <a:xfrm>
              <a:off x="696780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5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hteck 18"/>
            <p:cNvSpPr/>
            <p:nvPr/>
          </p:nvSpPr>
          <p:spPr>
            <a:xfrm>
              <a:off x="696780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4" name="Gruppieren 19"/>
          <p:cNvGrpSpPr/>
          <p:nvPr/>
        </p:nvGrpSpPr>
        <p:grpSpPr>
          <a:xfrm>
            <a:off x="8487000" y="1338480"/>
            <a:ext cx="1296360" cy="1630800"/>
            <a:chOff x="8487000" y="1338480"/>
            <a:chExt cx="1296360" cy="1630800"/>
          </a:xfrm>
        </p:grpSpPr>
        <p:sp>
          <p:nvSpPr>
            <p:cNvPr id="255" name="Rechteck 20"/>
            <p:cNvSpPr/>
            <p:nvPr/>
          </p:nvSpPr>
          <p:spPr>
            <a:xfrm>
              <a:off x="848700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6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Rechteck 21"/>
            <p:cNvSpPr/>
            <p:nvPr/>
          </p:nvSpPr>
          <p:spPr>
            <a:xfrm>
              <a:off x="848700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A9FF7388-0E97-5558-C725-C373BB75D4A5}"/>
              </a:ext>
            </a:extLst>
          </p:cNvPr>
          <p:cNvSpPr/>
          <p:nvPr/>
        </p:nvSpPr>
        <p:spPr>
          <a:xfrm>
            <a:off x="5967360" y="3560040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FC0621EC-A7A6-3F44-D23F-154783B204DD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49ABA001-8B32-2326-AA20-7BB6B4071247}"/>
              </a:ext>
            </a:extLst>
          </p:cNvPr>
          <p:cNvSpPr txBox="1">
            <a:spLocks/>
          </p:cNvSpPr>
          <p:nvPr/>
        </p:nvSpPr>
        <p:spPr>
          <a:xfrm>
            <a:off x="459524" y="338740"/>
            <a:ext cx="8684476" cy="338554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746B61"/>
                </a:solidFill>
                <a:effectLst/>
                <a:uLnTx/>
                <a:uFillTx/>
                <a:latin typeface="Arial"/>
                <a:cs typeface="Arial" pitchFamily="34" charset="0"/>
              </a:rPr>
              <a:t>[TITEL DEINES STUDIENGANGS] - </a:t>
            </a:r>
            <a:r>
              <a:rPr lang="de-DE" spc="-1" dirty="0">
                <a:solidFill>
                  <a:schemeClr val="accent2"/>
                </a:solidFill>
              </a:rPr>
              <a:t>Inhalte und Abläufe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746B6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 Box 8"/>
          <p:cNvSpPr/>
          <p:nvPr/>
        </p:nvSpPr>
        <p:spPr>
          <a:xfrm>
            <a:off x="459360" y="1505880"/>
            <a:ext cx="7558920" cy="234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[Bewerbungsfrist]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[Studienvoraussetzungen (z.B. Sprachkenntnisse)]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[Einzureichende Unterlagen]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[Bewerbungsverfahren (Tests, Gespräche)]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[Link zum Eintrag des Studiengangs im Studienführer online, ggf. als QR-Code]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21838E-6F49-A820-D950-E9A5572E02EA}"/>
              </a:ext>
            </a:extLst>
          </p:cNvPr>
          <p:cNvSpPr/>
          <p:nvPr/>
        </p:nvSpPr>
        <p:spPr>
          <a:xfrm>
            <a:off x="3698280" y="3952127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81C54959-80B6-DA90-4560-3B1B95B4B491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BF38107E-6F00-221A-BF6B-746A9B6570AB}"/>
              </a:ext>
            </a:extLst>
          </p:cNvPr>
          <p:cNvSpPr txBox="1">
            <a:spLocks/>
          </p:cNvSpPr>
          <p:nvPr/>
        </p:nvSpPr>
        <p:spPr>
          <a:xfrm>
            <a:off x="459524" y="338740"/>
            <a:ext cx="8684476" cy="338554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746B61"/>
                </a:solidFill>
                <a:effectLst/>
                <a:uLnTx/>
                <a:uFillTx/>
                <a:latin typeface="Arial"/>
                <a:cs typeface="Arial" pitchFamily="34" charset="0"/>
              </a:rPr>
              <a:t>[TITEL DEINES STUDIENGANGS] -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46B61"/>
                </a:solidFill>
                <a:effectLst/>
                <a:uLnTx/>
                <a:uFillTx/>
                <a:latin typeface="Arial"/>
                <a:cs typeface="Arial" pitchFamily="34" charset="0"/>
              </a:rPr>
              <a:t>Bewerbung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746B6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 Box 8"/>
          <p:cNvSpPr/>
          <p:nvPr/>
        </p:nvSpPr>
        <p:spPr>
          <a:xfrm>
            <a:off x="459360" y="1332720"/>
            <a:ext cx="755892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7840" indent="-17784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827360"/>
                </a:solidFill>
                <a:latin typeface="Arial"/>
                <a:ea typeface="ＭＳ Ｐゴシック"/>
              </a:rPr>
              <a:t>[Welche Berufe ergreifen Absolventen des Studiengangs in der Regel?]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77840" indent="-17784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827360"/>
                </a:solidFill>
                <a:latin typeface="Arial"/>
                <a:ea typeface="ＭＳ Ｐゴシック"/>
              </a:rPr>
              <a:t>[Wie verläuft dein beruflicher Werdegang?]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1" name="Chart 2"/>
          <p:cNvGraphicFramePr/>
          <p:nvPr/>
        </p:nvGraphicFramePr>
        <p:xfrm>
          <a:off x="4239360" y="3214080"/>
          <a:ext cx="2835360" cy="332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2" name="Textfeld 6"/>
          <p:cNvSpPr/>
          <p:nvPr/>
        </p:nvSpPr>
        <p:spPr>
          <a:xfrm>
            <a:off x="7406280" y="3753720"/>
            <a:ext cx="266220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Falls Sie über entsprechende Zahlen oder Grafiken verfügen, können Sie Ihre Aussagen gerne damit illustrieren.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E4D18D1-21FB-7BEA-48EC-74CDEA74FA7B}"/>
              </a:ext>
            </a:extLst>
          </p:cNvPr>
          <p:cNvSpPr/>
          <p:nvPr/>
        </p:nvSpPr>
        <p:spPr>
          <a:xfrm>
            <a:off x="3117792" y="2689857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9CCCEBED-5F1A-57C2-1C94-861A70261A7F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F61C0D65-E58B-0B25-247F-4827EFBA57EC}"/>
              </a:ext>
            </a:extLst>
          </p:cNvPr>
          <p:cNvSpPr txBox="1">
            <a:spLocks/>
          </p:cNvSpPr>
          <p:nvPr/>
        </p:nvSpPr>
        <p:spPr>
          <a:xfrm>
            <a:off x="459524" y="338740"/>
            <a:ext cx="8684476" cy="338554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001"/>
              </a:spcBef>
              <a:tabLst>
                <a:tab pos="0" algn="l"/>
              </a:tabLst>
            </a:pPr>
            <a:r>
              <a:rPr lang="de-DE" spc="-1" dirty="0">
                <a:solidFill>
                  <a:schemeClr val="accent2"/>
                </a:solidFill>
              </a:rPr>
              <a:t>[TITEL DEINES STUDIENGANGS] - Berufsaussichten</a:t>
            </a:r>
            <a:endParaRPr lang="de-DE" b="0" spc="-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F94D50-CAF4-564A-B22B-C9EBBA661E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5861" y="2751498"/>
            <a:ext cx="6349674" cy="2518592"/>
          </a:xfrm>
        </p:spPr>
        <p:txBody>
          <a:bodyPr>
            <a:normAutofit/>
          </a:bodyPr>
          <a:lstStyle/>
          <a:p>
            <a:r>
              <a:rPr lang="de-DE" sz="2000" b="1" spc="-1" dirty="0">
                <a:solidFill>
                  <a:schemeClr val="accent2"/>
                </a:solidFill>
              </a:rPr>
              <a:t>Ansprechpartner*in:</a:t>
            </a:r>
          </a:p>
          <a:p>
            <a:endParaRPr lang="de-DE" sz="2000" spc="-1" dirty="0">
              <a:solidFill>
                <a:schemeClr val="accent2"/>
              </a:solidFill>
            </a:endParaRPr>
          </a:p>
          <a:p>
            <a:r>
              <a:rPr lang="de-DE" sz="2000" spc="-1" dirty="0">
                <a:solidFill>
                  <a:schemeClr val="accent2"/>
                </a:solidFill>
              </a:rPr>
              <a:t>Vorname, Name,</a:t>
            </a:r>
            <a:br>
              <a:rPr lang="de-DE" sz="2000" spc="-1" dirty="0">
                <a:solidFill>
                  <a:schemeClr val="accent2"/>
                </a:solidFill>
              </a:rPr>
            </a:br>
            <a:r>
              <a:rPr lang="de-DE" sz="2000" spc="-1" dirty="0">
                <a:solidFill>
                  <a:schemeClr val="accent2"/>
                </a:solidFill>
              </a:rPr>
              <a:t>Kontaktdaten (freiwillig)</a:t>
            </a:r>
          </a:p>
          <a:p>
            <a:endParaRPr lang="de-DE" sz="2000" spc="-1" dirty="0">
              <a:solidFill>
                <a:schemeClr val="accent2"/>
              </a:solidFill>
            </a:endParaRPr>
          </a:p>
          <a:p>
            <a:r>
              <a:rPr lang="de-DE" sz="2000" spc="-1" dirty="0">
                <a:solidFill>
                  <a:schemeClr val="accent2"/>
                </a:solidFill>
              </a:rPr>
              <a:t>Werdegang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A65E1C-5408-EB49-47E7-D84D0C89C9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1FD041-2FF5-0F3E-FAEA-11479A6F7F21}"/>
              </a:ext>
            </a:extLst>
          </p:cNvPr>
          <p:cNvSpPr/>
          <p:nvPr/>
        </p:nvSpPr>
        <p:spPr>
          <a:xfrm>
            <a:off x="3374341" y="994701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E5778DF0-061B-1BC1-01C6-73CF215A8B9A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03157"/>
      </p:ext>
    </p:extLst>
  </p:cSld>
  <p:clrMapOvr>
    <a:masterClrMapping/>
  </p:clrMapOvr>
  <p:transition spd="slow">
    <p:push dir="u"/>
  </p:transition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2"/>
          <p:cNvSpPr>
            <a:spLocks noGrp="1"/>
          </p:cNvSpPr>
          <p:nvPr>
            <p:ph idx="4294967295"/>
          </p:nvPr>
        </p:nvSpPr>
        <p:spPr>
          <a:xfrm>
            <a:off x="467640" y="1453191"/>
            <a:ext cx="11274425" cy="312737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81725E"/>
                </a:solidFill>
                <a:latin typeface="Arial"/>
                <a:ea typeface="Arial Unicode MS"/>
              </a:rPr>
              <a:t>In [Bundesland] und [Stadt] habt ihr außerdem die Möglichkeit in weiteren Fachbereichen zu studieren, wie z.B</a:t>
            </a:r>
            <a:r>
              <a:rPr lang="de-DE" sz="1800" b="0" strike="noStrike" spc="-1" dirty="0">
                <a:solidFill>
                  <a:srgbClr val="81725E"/>
                </a:solidFill>
                <a:latin typeface="Arial"/>
                <a:ea typeface="Arial Unicode MS"/>
              </a:rPr>
              <a:t>.</a:t>
            </a:r>
            <a:endParaRPr lang="de-DE" sz="1800" b="0" strike="noStrike" spc="-1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65" name="Gruppieren 6"/>
          <p:cNvGrpSpPr/>
          <p:nvPr/>
        </p:nvGrpSpPr>
        <p:grpSpPr>
          <a:xfrm>
            <a:off x="459360" y="2085480"/>
            <a:ext cx="10689120" cy="576720"/>
            <a:chOff x="459360" y="2085480"/>
            <a:chExt cx="10689120" cy="576720"/>
          </a:xfrm>
        </p:grpSpPr>
        <p:sp>
          <p:nvSpPr>
            <p:cNvPr id="266" name="Rechteck 4"/>
            <p:cNvSpPr/>
            <p:nvPr/>
          </p:nvSpPr>
          <p:spPr>
            <a:xfrm>
              <a:off x="459360" y="20854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1]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Rechteck 5"/>
            <p:cNvSpPr/>
            <p:nvPr/>
          </p:nvSpPr>
          <p:spPr>
            <a:xfrm>
              <a:off x="5085360" y="20854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1]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8" name="Gruppieren 7"/>
          <p:cNvGrpSpPr/>
          <p:nvPr/>
        </p:nvGrpSpPr>
        <p:grpSpPr>
          <a:xfrm>
            <a:off x="467640" y="2812680"/>
            <a:ext cx="10688760" cy="576720"/>
            <a:chOff x="467640" y="2812680"/>
            <a:chExt cx="10688760" cy="576720"/>
          </a:xfrm>
        </p:grpSpPr>
        <p:sp>
          <p:nvSpPr>
            <p:cNvPr id="269" name="Rechteck 8"/>
            <p:cNvSpPr/>
            <p:nvPr/>
          </p:nvSpPr>
          <p:spPr>
            <a:xfrm>
              <a:off x="467640" y="28126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2]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Rechteck 9"/>
            <p:cNvSpPr/>
            <p:nvPr/>
          </p:nvSpPr>
          <p:spPr>
            <a:xfrm>
              <a:off x="5093280" y="28126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2]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1" name="Gruppieren 10"/>
          <p:cNvGrpSpPr/>
          <p:nvPr/>
        </p:nvGrpSpPr>
        <p:grpSpPr>
          <a:xfrm>
            <a:off x="467640" y="3568680"/>
            <a:ext cx="10688760" cy="576720"/>
            <a:chOff x="467640" y="3568680"/>
            <a:chExt cx="10688760" cy="576720"/>
          </a:xfrm>
        </p:grpSpPr>
        <p:sp>
          <p:nvSpPr>
            <p:cNvPr id="272" name="Rechteck 11"/>
            <p:cNvSpPr/>
            <p:nvPr/>
          </p:nvSpPr>
          <p:spPr>
            <a:xfrm>
              <a:off x="467640" y="35686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3]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Rechteck 12"/>
            <p:cNvSpPr/>
            <p:nvPr/>
          </p:nvSpPr>
          <p:spPr>
            <a:xfrm>
              <a:off x="5093280" y="35686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3]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7B700291-B16D-CC6F-4076-15BD7446687B}"/>
              </a:ext>
            </a:extLst>
          </p:cNvPr>
          <p:cNvSpPr/>
          <p:nvPr/>
        </p:nvSpPr>
        <p:spPr>
          <a:xfrm>
            <a:off x="3576360" y="4621320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de-DE" sz="4000" b="1" spc="-1" dirty="0">
                <a:solidFill>
                  <a:srgbClr val="FFFF00"/>
                </a:solidFill>
              </a:rPr>
              <a:t>Zu ergänzen</a:t>
            </a:r>
            <a:endParaRPr lang="de-DE" sz="4000" spc="-1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8859B3DA-4F88-65F9-C7DC-E5A26D0FAE86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E187B895-FE91-B79E-6AD9-E169AEF24B60}"/>
              </a:ext>
            </a:extLst>
          </p:cNvPr>
          <p:cNvSpPr txBox="1">
            <a:spLocks/>
          </p:cNvSpPr>
          <p:nvPr/>
        </p:nvSpPr>
        <p:spPr>
          <a:xfrm>
            <a:off x="459524" y="338740"/>
            <a:ext cx="8684476" cy="338554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001"/>
              </a:spcBef>
              <a:tabLst>
                <a:tab pos="0" algn="l"/>
              </a:tabLst>
            </a:pPr>
            <a:r>
              <a:rPr lang="de-DE" spc="-1" dirty="0">
                <a:solidFill>
                  <a:schemeClr val="accent2"/>
                </a:solidFill>
              </a:rPr>
              <a:t>Weitere Studienmöglichkeiten bei der DFH</a:t>
            </a:r>
            <a:endParaRPr lang="de-DE" b="0" spc="-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5"/>
          <p:cNvSpPr>
            <a:spLocks noGrp="1"/>
          </p:cNvSpPr>
          <p:nvPr>
            <p:ph type="sldNum" idx="4294967295"/>
          </p:nvPr>
        </p:nvSpPr>
        <p:spPr>
          <a:xfrm>
            <a:off x="9350375" y="6356350"/>
            <a:ext cx="2841625" cy="36195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8149D91-D5F5-428A-81F7-F2231E11971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21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A42295-5873-EA95-CC96-F482E32EC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r="15194"/>
          <a:stretch>
            <a:fillRect/>
          </a:stretch>
        </p:blipFill>
        <p:spPr>
          <a:xfrm>
            <a:off x="7267500" y="0"/>
            <a:ext cx="4919760" cy="6858000"/>
          </a:xfrm>
          <a:prstGeom prst="rect">
            <a:avLst/>
          </a:prstGeom>
        </p:spPr>
      </p:pic>
      <p:pic>
        <p:nvPicPr>
          <p:cNvPr id="230" name="Grafik 13"/>
          <p:cNvPicPr/>
          <p:nvPr/>
        </p:nvPicPr>
        <p:blipFill>
          <a:blip r:embed="rId3"/>
          <a:srcRect l="4543" t="4566" r="4566" b="4543"/>
          <a:stretch/>
        </p:blipFill>
        <p:spPr>
          <a:xfrm>
            <a:off x="6131520" y="2291400"/>
            <a:ext cx="2271960" cy="2271960"/>
          </a:xfrm>
          <a:prstGeom prst="rect">
            <a:avLst/>
          </a:prstGeom>
          <a:ln w="0">
            <a:noFill/>
          </a:ln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977F9B15-3AA5-3CED-5417-71F3A7B7BEF3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  <p:sp>
        <p:nvSpPr>
          <p:cNvPr id="7" name="PlaceHolder 3">
            <a:extLst>
              <a:ext uri="{FF2B5EF4-FFF2-40B4-BE49-F238E27FC236}">
                <a16:creationId xmlns:a16="http://schemas.microsoft.com/office/drawing/2014/main" id="{3B17326B-0D11-25F2-BF95-81235D124F74}"/>
              </a:ext>
            </a:extLst>
          </p:cNvPr>
          <p:cNvSpPr txBox="1">
            <a:spLocks/>
          </p:cNvSpPr>
          <p:nvPr/>
        </p:nvSpPr>
        <p:spPr>
          <a:xfrm>
            <a:off x="217830" y="2082969"/>
            <a:ext cx="5458680" cy="5814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de-DE" sz="40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Wie bewerbe ich mich?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PlaceHolder 4">
            <a:extLst>
              <a:ext uri="{FF2B5EF4-FFF2-40B4-BE49-F238E27FC236}">
                <a16:creationId xmlns:a16="http://schemas.microsoft.com/office/drawing/2014/main" id="{92AB13CB-67BF-317B-5254-CCBB03017995}"/>
              </a:ext>
            </a:extLst>
          </p:cNvPr>
          <p:cNvSpPr txBox="1">
            <a:spLocks/>
          </p:cNvSpPr>
          <p:nvPr/>
        </p:nvSpPr>
        <p:spPr>
          <a:xfrm>
            <a:off x="217830" y="3115079"/>
            <a:ext cx="5458680" cy="1781385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r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Einfach diesen </a:t>
            </a:r>
            <a:r>
              <a:rPr kumimoji="0" lang="de-DE" sz="1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QR-Code einscannen 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und schon landet ihr in unserem </a:t>
            </a:r>
            <a:r>
              <a:rPr kumimoji="0" lang="de-DE" sz="1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interaktiven Online-Studienführer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.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28600" marR="0" lvl="0" indent="0" algn="r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Dort findet ihr alle Informationen zu </a:t>
            </a:r>
            <a:r>
              <a:rPr kumimoji="0" lang="de-DE" sz="1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Bewerbung, Studienverlauf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, Studieninhalten und natürlich auch die richtigen </a:t>
            </a:r>
            <a:r>
              <a:rPr kumimoji="0" lang="de-DE" sz="1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Ansprechpartner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an unseren Partnerinstitutionen.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BF198E-4D97-49A5-7846-A6C87BC12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7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04" name="Textfeld 13"/>
          <p:cNvSpPr/>
          <p:nvPr/>
        </p:nvSpPr>
        <p:spPr>
          <a:xfrm>
            <a:off x="2826635" y="1847468"/>
            <a:ext cx="19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Instagram</a:t>
            </a:r>
            <a:endParaRPr kumimoji="0" lang="de-DE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C7F600-2E45-ABAC-FCCB-3BEF58EF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376" y="190004"/>
            <a:ext cx="2568381" cy="2579976"/>
          </a:xfrm>
          <a:prstGeom prst="rect">
            <a:avLst/>
          </a:prstGeom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BC0CE585-2490-8728-E960-FBB2027C1310}"/>
              </a:ext>
            </a:extLst>
          </p:cNvPr>
          <p:cNvSpPr txBox="1">
            <a:spLocks/>
          </p:cNvSpPr>
          <p:nvPr/>
        </p:nvSpPr>
        <p:spPr>
          <a:xfrm>
            <a:off x="728435" y="3060036"/>
            <a:ext cx="4144940" cy="737928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fr-FR" sz="44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Handys</a:t>
            </a: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fr-FR" sz="44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raus</a:t>
            </a: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!</a:t>
            </a:r>
            <a:endParaRPr kumimoji="0" lang="de-DE" sz="44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5F5D9F0F-7F7F-24D4-87F3-2BFA163E6A00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55FCF8-2B84-F2A4-A58C-B3163829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375" y="4126298"/>
            <a:ext cx="2568382" cy="2541698"/>
          </a:xfrm>
          <a:prstGeom prst="rect">
            <a:avLst/>
          </a:prstGeom>
        </p:spPr>
      </p:pic>
      <p:sp>
        <p:nvSpPr>
          <p:cNvPr id="8" name="Textfeld 13">
            <a:extLst>
              <a:ext uri="{FF2B5EF4-FFF2-40B4-BE49-F238E27FC236}">
                <a16:creationId xmlns:a16="http://schemas.microsoft.com/office/drawing/2014/main" id="{C62A3A4F-3588-FBC6-6201-7A1A416D31BD}"/>
              </a:ext>
            </a:extLst>
          </p:cNvPr>
          <p:cNvSpPr/>
          <p:nvPr/>
        </p:nvSpPr>
        <p:spPr>
          <a:xfrm>
            <a:off x="2826635" y="4488766"/>
            <a:ext cx="19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TikTok</a:t>
            </a:r>
            <a:endParaRPr kumimoji="0" lang="de-DE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>
            <a:grpSpLocks noChangeAspect="1"/>
          </p:cNvGrpSpPr>
          <p:nvPr/>
        </p:nvGrpSpPr>
        <p:grpSpPr>
          <a:xfrm>
            <a:off x="2223989" y="1206692"/>
            <a:ext cx="7725938" cy="2343150"/>
            <a:chOff x="939800" y="2433407"/>
            <a:chExt cx="10301245" cy="3124200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2"/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3"/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3" y="3912086"/>
            <a:ext cx="597577" cy="571595"/>
          </a:xfrm>
          <a:prstGeom prst="rect">
            <a:avLst/>
          </a:prstGeom>
        </p:spPr>
      </p:pic>
      <p:pic>
        <p:nvPicPr>
          <p:cNvPr id="8" name="Bild 7" descr="qr-co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45" y="5543072"/>
            <a:ext cx="921922" cy="9219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6C9B46E-49D5-E944-8521-350376CC87CD}"/>
              </a:ext>
            </a:extLst>
          </p:cNvPr>
          <p:cNvSpPr txBox="1"/>
          <p:nvPr/>
        </p:nvSpPr>
        <p:spPr>
          <a:xfrm>
            <a:off x="656463" y="4934698"/>
            <a:ext cx="508328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Vielen Dank für Ihre Aufmerksamkeit!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6E1D02E-B05F-7242-A453-ADEBBBD60F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0013" y="3911600"/>
            <a:ext cx="4848225" cy="2046288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Université</a:t>
            </a:r>
            <a:r>
              <a:rPr lang="de-DE" dirty="0"/>
              <a:t> franco-allemande</a:t>
            </a:r>
          </a:p>
          <a:p>
            <a:r>
              <a:rPr lang="de-DE" dirty="0"/>
              <a:t>Deutsch-Französische Hochschule </a:t>
            </a:r>
          </a:p>
          <a:p>
            <a:endParaRPr lang="de-DE" dirty="0"/>
          </a:p>
          <a:p>
            <a:r>
              <a:rPr lang="de-DE" dirty="0"/>
              <a:t>Villa Europa · </a:t>
            </a:r>
            <a:r>
              <a:rPr lang="de-DE" dirty="0" err="1"/>
              <a:t>Kohlweg</a:t>
            </a:r>
            <a:r>
              <a:rPr lang="de-DE" dirty="0"/>
              <a:t> 7 · 66123 Saarbrücken</a:t>
            </a:r>
          </a:p>
          <a:p>
            <a:r>
              <a:rPr lang="cs-CZ" dirty="0"/>
              <a:t>Tel.: +49 681 93812 - 100</a:t>
            </a:r>
          </a:p>
          <a:p>
            <a:r>
              <a:rPr lang="cs-CZ" dirty="0">
                <a:hlinkClick r:id="rId6"/>
              </a:rPr>
              <a:t>info@dfh-ufa.org</a:t>
            </a:r>
            <a:endParaRPr lang="cs-CZ" dirty="0"/>
          </a:p>
          <a:p>
            <a:r>
              <a:rPr lang="cs-CZ" dirty="0">
                <a:hlinkClick r:id="rId7"/>
              </a:rPr>
              <a:t>www.dfh-ufa.org</a:t>
            </a:r>
            <a:endParaRPr lang="cs-CZ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E380E4-9252-1FBE-719E-57C1BE957E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40" y="5959616"/>
            <a:ext cx="2108945" cy="528128"/>
          </a:xfrm>
          <a:prstGeom prst="rect">
            <a:avLst/>
          </a:prstGeom>
        </p:spPr>
      </p:pic>
      <p:sp>
        <p:nvSpPr>
          <p:cNvPr id="3" name="Rechteck 12">
            <a:extLst>
              <a:ext uri="{FF2B5EF4-FFF2-40B4-BE49-F238E27FC236}">
                <a16:creationId xmlns:a16="http://schemas.microsoft.com/office/drawing/2014/main" id="{9560B239-1964-B417-BD3D-13EDCCEE090A}"/>
              </a:ext>
            </a:extLst>
          </p:cNvPr>
          <p:cNvSpPr/>
          <p:nvPr/>
        </p:nvSpPr>
        <p:spPr>
          <a:xfrm>
            <a:off x="281338" y="173882"/>
            <a:ext cx="1050480" cy="74016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lang="de-DE" sz="10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hteck 13">
            <a:extLst>
              <a:ext uri="{FF2B5EF4-FFF2-40B4-BE49-F238E27FC236}">
                <a16:creationId xmlns:a16="http://schemas.microsoft.com/office/drawing/2014/main" id="{60FC20E0-116E-F1A9-8A3B-C14BFEC733FE}"/>
              </a:ext>
            </a:extLst>
          </p:cNvPr>
          <p:cNvSpPr/>
          <p:nvPr/>
        </p:nvSpPr>
        <p:spPr>
          <a:xfrm>
            <a:off x="1698298" y="173882"/>
            <a:ext cx="1074960" cy="74016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lang="de-DE" sz="10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57B6E58A-5F98-4F50-295E-1D9C83246BAA}"/>
              </a:ext>
            </a:extLst>
          </p:cNvPr>
          <p:cNvSpPr/>
          <p:nvPr/>
        </p:nvSpPr>
        <p:spPr>
          <a:xfrm>
            <a:off x="653780" y="5308473"/>
            <a:ext cx="5083285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[Kontaktdaten der beiden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Studiengangsverantwortlichen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]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[Link zur Online-Präsenz </a:t>
            </a:r>
            <a:r>
              <a:rPr lang="de-DE" spc="-1" dirty="0">
                <a:solidFill>
                  <a:schemeClr val="lt1"/>
                </a:solidFill>
                <a:latin typeface="Arial"/>
                <a:ea typeface="Arial Unicode MS"/>
              </a:rPr>
              <a:t>d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eines Studiengangs]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[Link zum Studierenden- bzw.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Alumniverein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Ihres Studiengangs]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035034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693B3-331D-A2A8-E1D7-8E88649C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2119B1-7A76-D4B7-B79F-96C11F77F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b="19047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CFD795-EC29-E0E0-27A8-A01702167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129" y="2109982"/>
            <a:ext cx="5356508" cy="2638035"/>
          </a:xfrm>
        </p:spPr>
        <p:txBody>
          <a:bodyPr>
            <a:noAutofit/>
          </a:bodyPr>
          <a:lstStyle/>
          <a:p>
            <a:pPr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pc="-1" dirty="0">
                <a:solidFill>
                  <a:schemeClr val="lt1"/>
                </a:solidFill>
              </a:rPr>
              <a:t>Die Deutsch-Französische Hochschule (DFH) – mehr als nur eine Hochschule</a:t>
            </a:r>
          </a:p>
          <a:p>
            <a:endParaRPr lang="de-DE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1B2F6A95-213C-75FC-3C8B-EE2F675BAC3E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</p:spTree>
    <p:extLst>
      <p:ext uri="{BB962C8B-B14F-4D97-AF65-F5344CB8AC3E}">
        <p14:creationId xmlns:p14="http://schemas.microsoft.com/office/powerpoint/2010/main" val="3965626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uppieren 2"/>
          <p:cNvGrpSpPr/>
          <p:nvPr/>
        </p:nvGrpSpPr>
        <p:grpSpPr>
          <a:xfrm>
            <a:off x="446114" y="1487880"/>
            <a:ext cx="11014486" cy="4226344"/>
            <a:chOff x="446114" y="1487880"/>
            <a:chExt cx="11014486" cy="4226344"/>
          </a:xfrm>
        </p:grpSpPr>
        <p:sp>
          <p:nvSpPr>
            <p:cNvPr id="129" name="Textplatzhalter 35"/>
            <p:cNvSpPr/>
            <p:nvPr/>
          </p:nvSpPr>
          <p:spPr>
            <a:xfrm>
              <a:off x="3400200" y="173880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de-DE" sz="1600" b="0" i="0" u="none" strike="noStrike" kern="1200" cap="none" spc="-1" normalizeH="0" baseline="0" noProof="0">
                  <a:ln>
                    <a:noFill/>
                  </a:ln>
                  <a:solidFill>
                    <a:srgbClr val="746B6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deutsche, französische sowie internationale Hochschuleinrichtungen</a:t>
              </a:r>
              <a:endParaRPr kumimoji="0" lang="de-DE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0" name="Textplatzhalter 35"/>
            <p:cNvSpPr/>
            <p:nvPr/>
          </p:nvSpPr>
          <p:spPr>
            <a:xfrm>
              <a:off x="3400200" y="261504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de-DE" sz="1600" b="0" i="0" u="none" strike="noStrike" kern="1200" cap="none" spc="-1" normalizeH="0" baseline="0" noProof="0">
                  <a:ln>
                    <a:noFill/>
                  </a:ln>
                  <a:solidFill>
                    <a:srgbClr val="746B6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integrierte Studiengänge in über 20 Fachbereichen</a:t>
              </a:r>
              <a:endParaRPr kumimoji="0" lang="de-DE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1" name="Textplatzhalter 35"/>
            <p:cNvSpPr/>
            <p:nvPr/>
          </p:nvSpPr>
          <p:spPr>
            <a:xfrm>
              <a:off x="3400200" y="352368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de-DE" sz="1600" b="0" i="0" u="none" strike="noStrike" kern="1200" cap="none" spc="-1" normalizeH="0" baseline="0" noProof="0">
                  <a:ln>
                    <a:noFill/>
                  </a:ln>
                  <a:solidFill>
                    <a:srgbClr val="746B6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aktuell eingeschriebene Studierende</a:t>
              </a:r>
              <a:endParaRPr kumimoji="0" lang="de-DE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2" name="Textplatzhalter 35"/>
            <p:cNvSpPr/>
            <p:nvPr/>
          </p:nvSpPr>
          <p:spPr>
            <a:xfrm>
              <a:off x="3399480" y="4377600"/>
              <a:ext cx="806112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de-DE" sz="1600" b="0" i="0" u="none" strike="noStrike" kern="1200" cap="none" spc="-1" normalizeH="0" baseline="0" noProof="0">
                  <a:ln>
                    <a:noFill/>
                  </a:ln>
                  <a:solidFill>
                    <a:srgbClr val="746B6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Absolvent*innen seit unserer Gründung</a:t>
              </a:r>
              <a:endParaRPr kumimoji="0" lang="de-DE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3" name="Textplatzhalter 35"/>
            <p:cNvSpPr/>
            <p:nvPr/>
          </p:nvSpPr>
          <p:spPr>
            <a:xfrm>
              <a:off x="3400200" y="521388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de-DE" sz="1600" b="0" i="0" u="none" strike="noStrike" kern="1200" cap="none" spc="-1" normalizeH="0" baseline="0" noProof="0">
                  <a:ln>
                    <a:noFill/>
                  </a:ln>
                  <a:solidFill>
                    <a:srgbClr val="746B6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bi- und trinational Promovierte</a:t>
              </a:r>
              <a:endParaRPr kumimoji="0" lang="de-DE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34" name="Grafik 15"/>
            <p:cNvPicPr/>
            <p:nvPr/>
          </p:nvPicPr>
          <p:blipFill>
            <a:blip r:embed="rId2"/>
            <a:stretch/>
          </p:blipFill>
          <p:spPr>
            <a:xfrm>
              <a:off x="2590920" y="1522800"/>
              <a:ext cx="69516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Grafik 14"/>
            <p:cNvPicPr/>
            <p:nvPr/>
          </p:nvPicPr>
          <p:blipFill>
            <a:blip r:embed="rId3"/>
            <a:stretch/>
          </p:blipFill>
          <p:spPr>
            <a:xfrm>
              <a:off x="2590920" y="3265920"/>
              <a:ext cx="69516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Grafik 3"/>
            <p:cNvPicPr/>
            <p:nvPr/>
          </p:nvPicPr>
          <p:blipFill>
            <a:blip r:embed="rId4"/>
            <a:stretch/>
          </p:blipFill>
          <p:spPr>
            <a:xfrm>
              <a:off x="2590920" y="4137480"/>
              <a:ext cx="69660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7" name="Grafik 1"/>
            <p:cNvPicPr/>
            <p:nvPr/>
          </p:nvPicPr>
          <p:blipFill>
            <a:blip r:embed="rId5"/>
            <a:stretch/>
          </p:blipFill>
          <p:spPr>
            <a:xfrm>
              <a:off x="2590920" y="5009040"/>
              <a:ext cx="6966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8" name="TextBox 6"/>
            <p:cNvSpPr/>
            <p:nvPr/>
          </p:nvSpPr>
          <p:spPr>
            <a:xfrm>
              <a:off x="1323720" y="1487880"/>
              <a:ext cx="1014480" cy="73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210</a:t>
              </a:r>
              <a:endParaRPr kumimoji="0" lang="de-DE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9" name="TextBox 6"/>
            <p:cNvSpPr/>
            <p:nvPr/>
          </p:nvSpPr>
          <p:spPr>
            <a:xfrm>
              <a:off x="1309457" y="2354760"/>
              <a:ext cx="1028743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183</a:t>
              </a:r>
              <a:endParaRPr kumimoji="0" lang="de-DE" sz="4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0" name="TextBox 6"/>
            <p:cNvSpPr/>
            <p:nvPr/>
          </p:nvSpPr>
          <p:spPr>
            <a:xfrm>
              <a:off x="791189" y="3231720"/>
              <a:ext cx="1543051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5.793</a:t>
              </a:r>
              <a:endParaRPr kumimoji="0" lang="de-DE" sz="4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1" name="TextBox 6"/>
            <p:cNvSpPr/>
            <p:nvPr/>
          </p:nvSpPr>
          <p:spPr>
            <a:xfrm>
              <a:off x="446114" y="4098600"/>
              <a:ext cx="1885966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29.846</a:t>
              </a:r>
              <a:endParaRPr kumimoji="0" lang="de-DE" sz="4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TextBox 6"/>
            <p:cNvSpPr/>
            <p:nvPr/>
          </p:nvSpPr>
          <p:spPr>
            <a:xfrm>
              <a:off x="1309457" y="4975560"/>
              <a:ext cx="1028743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603</a:t>
              </a:r>
              <a:endParaRPr kumimoji="0" lang="de-DE" sz="4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3" name="Gruppierung 10"/>
          <p:cNvGrpSpPr/>
          <p:nvPr/>
        </p:nvGrpSpPr>
        <p:grpSpPr>
          <a:xfrm>
            <a:off x="3737520" y="3664800"/>
            <a:ext cx="7724160" cy="2341080"/>
            <a:chOff x="3737520" y="3664800"/>
            <a:chExt cx="7724160" cy="2341080"/>
          </a:xfrm>
        </p:grpSpPr>
        <p:pic>
          <p:nvPicPr>
            <p:cNvPr id="144" name="Bild 8"/>
            <p:cNvPicPr/>
            <p:nvPr/>
          </p:nvPicPr>
          <p:blipFill>
            <a:blip r:embed="rId6"/>
            <a:srcRect l="50093"/>
            <a:stretch/>
          </p:blipFill>
          <p:spPr>
            <a:xfrm>
              <a:off x="7603560" y="3664800"/>
              <a:ext cx="3858120" cy="234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5" name="Bild 9"/>
            <p:cNvPicPr/>
            <p:nvPr/>
          </p:nvPicPr>
          <p:blipFill>
            <a:blip r:embed="rId7">
              <a:lum contrast="20000"/>
            </a:blip>
            <a:srcRect r="50016"/>
            <a:stretch/>
          </p:blipFill>
          <p:spPr>
            <a:xfrm>
              <a:off x="3737520" y="3664800"/>
              <a:ext cx="3863520" cy="2341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46" name="Grafik 23"/>
          <p:cNvPicPr/>
          <p:nvPr/>
        </p:nvPicPr>
        <p:blipFill>
          <a:blip r:embed="rId8"/>
          <a:stretch/>
        </p:blipFill>
        <p:spPr>
          <a:xfrm>
            <a:off x="2591640" y="2394360"/>
            <a:ext cx="694800" cy="696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E3607F52-D5E4-70D0-EC33-F520178DAFB4}"/>
              </a:ext>
            </a:extLst>
          </p:cNvPr>
          <p:cNvSpPr txBox="1">
            <a:spLocks/>
          </p:cNvSpPr>
          <p:nvPr/>
        </p:nvSpPr>
        <p:spPr>
          <a:xfrm>
            <a:off x="459360" y="369360"/>
            <a:ext cx="9111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46B61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Die Zahlen der DFH</a:t>
            </a:r>
          </a:p>
        </p:txBody>
      </p:sp>
      <p:sp>
        <p:nvSpPr>
          <p:cNvPr id="7" name="Foliennummernplatzhalter 9">
            <a:extLst>
              <a:ext uri="{FF2B5EF4-FFF2-40B4-BE49-F238E27FC236}">
                <a16:creationId xmlns:a16="http://schemas.microsoft.com/office/drawing/2014/main" id="{936C6B4F-C641-60C2-E122-0061AF0BD9A4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25">
            <a:extLst>
              <a:ext uri="{FF2B5EF4-FFF2-40B4-BE49-F238E27FC236}">
                <a16:creationId xmlns:a16="http://schemas.microsoft.com/office/drawing/2014/main" id="{989B74AE-8A52-D869-D47A-128A9047C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6458" r="24561" b="3860"/>
          <a:stretch>
            <a:fillRect/>
          </a:stretch>
        </p:blipFill>
        <p:spPr>
          <a:xfrm>
            <a:off x="458788" y="1215410"/>
            <a:ext cx="5587331" cy="492938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48A9F79-4A2B-D9DE-4943-5D03A0CB1EC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385427" y="1888110"/>
            <a:ext cx="5347785" cy="3583988"/>
          </a:xfrm>
        </p:spPr>
        <p:txBody>
          <a:bodyPr>
            <a:noAutofit/>
          </a:bodyPr>
          <a:lstStyle/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1725E"/>
              </a:buClr>
              <a:buSzPct val="85000"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Stärkung der 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Zusammenarbeit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zwischen Deutschland und Frankreich in den Bereichen Hochschule &amp; Forschung</a:t>
            </a:r>
          </a:p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1725E"/>
              </a:buClr>
              <a:buSzPct val="85000"/>
              <a:buFont typeface="Arial"/>
              <a:buChar char="•"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Unterstützung der Mobilität für Studierende</a:t>
            </a:r>
          </a:p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Förderung 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internationaler Karrierechancen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14A04AB-6FF3-3DA2-379B-D5D4995DAA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9060" y="5880110"/>
            <a:ext cx="1230294" cy="264688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  <p:sp>
        <p:nvSpPr>
          <p:cNvPr id="12" name="PlaceHolder 1">
            <a:extLst>
              <a:ext uri="{FF2B5EF4-FFF2-40B4-BE49-F238E27FC236}">
                <a16:creationId xmlns:a16="http://schemas.microsoft.com/office/drawing/2014/main" id="{1A08B1E0-43A7-8867-7C28-921E0329B16C}"/>
              </a:ext>
            </a:extLst>
          </p:cNvPr>
          <p:cNvSpPr txBox="1">
            <a:spLocks/>
          </p:cNvSpPr>
          <p:nvPr/>
        </p:nvSpPr>
        <p:spPr>
          <a:xfrm>
            <a:off x="459360" y="369360"/>
            <a:ext cx="9111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746B61"/>
                </a:solidFill>
                <a:effectLst/>
                <a:uLnTx/>
                <a:uFillTx/>
                <a:latin typeface="Arial"/>
                <a:cs typeface="Arial" pitchFamily="34" charset="0"/>
              </a:rPr>
              <a:t>Unsere</a:t>
            </a: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746B61"/>
                </a:solidFill>
                <a:effectLst/>
                <a:uLnTx/>
                <a:uFillTx/>
                <a:latin typeface="Arial"/>
                <a:cs typeface="Arial" pitchFamily="34" charset="0"/>
              </a:rPr>
              <a:t> Mission</a:t>
            </a:r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0AD4875B-6A49-7AAA-931A-1BBAA7EFD9EB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746B6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746B6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943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8C50426-874A-D0E1-DEC2-5EC22D442612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de-DE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Statut 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année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universitaire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25/26</a:t>
            </a:r>
          </a:p>
        </p:txBody>
      </p:sp>
    </p:spTree>
    <p:extLst>
      <p:ext uri="{BB962C8B-B14F-4D97-AF65-F5344CB8AC3E}">
        <p14:creationId xmlns:p14="http://schemas.microsoft.com/office/powerpoint/2010/main" val="71203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1B09900-2225-EEFD-39C7-DB610925A1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4153362"/>
            <a:ext cx="5560061" cy="2240613"/>
          </a:xfrm>
        </p:spPr>
        <p:txBody>
          <a:bodyPr/>
          <a:lstStyle/>
          <a:p>
            <a:pPr defTabSz="914400">
              <a:spcBef>
                <a:spcPts val="1001"/>
              </a:spcBef>
              <a:tabLst>
                <a:tab pos="0" algn="l"/>
              </a:tabLst>
            </a:pPr>
            <a:r>
              <a:rPr lang="de-DE" sz="1600" b="1" spc="-1" dirty="0">
                <a:solidFill>
                  <a:srgbClr val="81725E"/>
                </a:solidFill>
              </a:rPr>
              <a:t>Hochschultypen in Deutschland</a:t>
            </a:r>
            <a:endParaRPr lang="de-DE" sz="1600" spc="-1" dirty="0">
              <a:solidFill>
                <a:schemeClr val="dk1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rgbClr val="81725E"/>
                </a:solidFill>
              </a:rPr>
              <a:t>Universitäten</a:t>
            </a:r>
            <a:endParaRPr lang="de-DE" sz="1600" spc="-1" dirty="0">
              <a:solidFill>
                <a:schemeClr val="dk1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rgbClr val="81725E"/>
                </a:solidFill>
              </a:rPr>
              <a:t>Technische Universitäten</a:t>
            </a:r>
            <a:endParaRPr lang="de-DE" sz="1600" spc="-1" dirty="0">
              <a:solidFill>
                <a:schemeClr val="dk1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rgbClr val="81725E"/>
                </a:solidFill>
              </a:rPr>
              <a:t>Fachhochschulen</a:t>
            </a:r>
            <a:endParaRPr lang="de-DE" sz="1600" spc="-1" dirty="0">
              <a:solidFill>
                <a:schemeClr val="dk1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rgbClr val="81725E"/>
                </a:solidFill>
              </a:rPr>
              <a:t>Pädagogische Hochschulen</a:t>
            </a:r>
            <a:endParaRPr lang="de-DE" sz="1600" spc="-1" dirty="0">
              <a:solidFill>
                <a:schemeClr val="dk1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rgbClr val="81725E"/>
                </a:solidFill>
              </a:rPr>
              <a:t>Duale Hochschulen</a:t>
            </a:r>
            <a:endParaRPr lang="de-DE" sz="1600" spc="-1" dirty="0">
              <a:solidFill>
                <a:schemeClr val="dk1"/>
              </a:solidFill>
            </a:endParaRPr>
          </a:p>
          <a:p>
            <a:endParaRPr lang="de-DE" sz="16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E1C4806-21E5-E66B-3B12-F15C913E7B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3629" y="4137247"/>
            <a:ext cx="5560060" cy="1915396"/>
          </a:xfrm>
        </p:spPr>
        <p:txBody>
          <a:bodyPr/>
          <a:lstStyle/>
          <a:p>
            <a:pPr defTabSz="914400">
              <a:spcBef>
                <a:spcPts val="1001"/>
              </a:spcBef>
              <a:tabLst>
                <a:tab pos="0" algn="l"/>
              </a:tabLst>
            </a:pPr>
            <a:r>
              <a:rPr lang="de-DE" sz="1600" b="1" spc="-1" dirty="0">
                <a:solidFill>
                  <a:srgbClr val="81725E"/>
                </a:solidFill>
              </a:rPr>
              <a:t>Hochschultypen in Frankreich</a:t>
            </a:r>
            <a:endParaRPr lang="de-DE" sz="1600" spc="-1" dirty="0">
              <a:solidFill>
                <a:srgbClr val="000000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 err="1">
                <a:solidFill>
                  <a:srgbClr val="81725E"/>
                </a:solidFill>
              </a:rPr>
              <a:t>Universités</a:t>
            </a:r>
            <a:endParaRPr lang="de-DE" sz="1600" spc="-1" dirty="0">
              <a:solidFill>
                <a:srgbClr val="000000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rgbClr val="81725E"/>
                </a:solidFill>
              </a:rPr>
              <a:t>Grandes </a:t>
            </a:r>
            <a:r>
              <a:rPr lang="de-DE" sz="1600" spc="-1" dirty="0" err="1">
                <a:solidFill>
                  <a:srgbClr val="81725E"/>
                </a:solidFill>
              </a:rPr>
              <a:t>Écoles</a:t>
            </a:r>
            <a:endParaRPr lang="de-DE" sz="1600" spc="-1" dirty="0">
              <a:solidFill>
                <a:srgbClr val="000000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rgbClr val="81725E"/>
                </a:solidFill>
              </a:rPr>
              <a:t>Institut </a:t>
            </a:r>
            <a:r>
              <a:rPr lang="de-DE" sz="1600" spc="-1" dirty="0" err="1">
                <a:solidFill>
                  <a:srgbClr val="81725E"/>
                </a:solidFill>
              </a:rPr>
              <a:t>d‘Études</a:t>
            </a:r>
            <a:r>
              <a:rPr lang="de-DE" sz="1600" spc="-1" dirty="0">
                <a:solidFill>
                  <a:srgbClr val="81725E"/>
                </a:solidFill>
              </a:rPr>
              <a:t> </a:t>
            </a:r>
            <a:r>
              <a:rPr lang="de-DE" sz="1600" spc="-1" dirty="0" err="1">
                <a:solidFill>
                  <a:srgbClr val="81725E"/>
                </a:solidFill>
              </a:rPr>
              <a:t>Politiques</a:t>
            </a:r>
            <a:endParaRPr lang="de-DE" sz="1600" spc="-1" dirty="0">
              <a:solidFill>
                <a:srgbClr val="000000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81725E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 err="1">
                <a:solidFill>
                  <a:srgbClr val="81725E"/>
                </a:solidFill>
              </a:rPr>
              <a:t>Écoles</a:t>
            </a:r>
            <a:endParaRPr lang="de-DE" sz="1600" spc="-1" dirty="0">
              <a:solidFill>
                <a:srgbClr val="000000"/>
              </a:solidFill>
            </a:endParaRPr>
          </a:p>
          <a:p>
            <a:endParaRPr lang="de-DE" sz="16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2010364-304D-45E5-1985-CE937CC3E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Die Förderprogramme der DFH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485B19E-70E7-47AC-C08E-CF35994FD428}"/>
              </a:ext>
            </a:extLst>
          </p:cNvPr>
          <p:cNvGrpSpPr/>
          <p:nvPr/>
        </p:nvGrpSpPr>
        <p:grpSpPr>
          <a:xfrm>
            <a:off x="1550761" y="677295"/>
            <a:ext cx="7917704" cy="3228726"/>
            <a:chOff x="1550761" y="999477"/>
            <a:chExt cx="7665120" cy="2906543"/>
          </a:xfrm>
        </p:grpSpPr>
        <p:sp>
          <p:nvSpPr>
            <p:cNvPr id="164" name="Eckige Klammer links 18"/>
            <p:cNvSpPr/>
            <p:nvPr/>
          </p:nvSpPr>
          <p:spPr>
            <a:xfrm rot="16200000">
              <a:off x="3401161" y="1709660"/>
              <a:ext cx="735840" cy="3656880"/>
            </a:xfrm>
            <a:prstGeom prst="leftBracket">
              <a:avLst>
                <a:gd name="adj" fmla="val 8333"/>
              </a:avLst>
            </a:prstGeom>
            <a:solidFill>
              <a:schemeClr val="bg1"/>
            </a:solidFill>
            <a:ln>
              <a:solidFill>
                <a:srgbClr val="817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dk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5" name="Eckige Klammer links 19"/>
            <p:cNvSpPr/>
            <p:nvPr/>
          </p:nvSpPr>
          <p:spPr>
            <a:xfrm rot="5400000">
              <a:off x="5881381" y="-445383"/>
              <a:ext cx="757080" cy="3646800"/>
            </a:xfrm>
            <a:prstGeom prst="leftBracket">
              <a:avLst>
                <a:gd name="adj" fmla="val 8333"/>
              </a:avLst>
            </a:prstGeom>
            <a:solidFill>
              <a:schemeClr val="bg1"/>
            </a:solidFill>
            <a:ln>
              <a:solidFill>
                <a:srgbClr val="817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dk1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13" name="Gruppieren 16">
              <a:extLst>
                <a:ext uri="{FF2B5EF4-FFF2-40B4-BE49-F238E27FC236}">
                  <a16:creationId xmlns:a16="http://schemas.microsoft.com/office/drawing/2014/main" id="{4871B3DC-484B-7EF2-966E-E274AE5C4B78}"/>
                </a:ext>
              </a:extLst>
            </p:cNvPr>
            <p:cNvGrpSpPr/>
            <p:nvPr/>
          </p:nvGrpSpPr>
          <p:grpSpPr>
            <a:xfrm>
              <a:off x="1550761" y="1804797"/>
              <a:ext cx="7665120" cy="1318680"/>
              <a:chOff x="1992600" y="4233600"/>
              <a:chExt cx="7665120" cy="1318680"/>
            </a:xfrm>
          </p:grpSpPr>
          <p:sp>
            <p:nvSpPr>
              <p:cNvPr id="14" name="Richtungspfeil 4">
                <a:extLst>
                  <a:ext uri="{FF2B5EF4-FFF2-40B4-BE49-F238E27FC236}">
                    <a16:creationId xmlns:a16="http://schemas.microsoft.com/office/drawing/2014/main" id="{342D5770-AA54-E8BE-6087-1173BFF25455}"/>
                  </a:ext>
                </a:extLst>
              </p:cNvPr>
              <p:cNvSpPr/>
              <p:nvPr/>
            </p:nvSpPr>
            <p:spPr>
              <a:xfrm>
                <a:off x="1992600" y="4233600"/>
                <a:ext cx="2660040" cy="1318680"/>
              </a:xfrm>
              <a:prstGeom prst="homePlate">
                <a:avLst>
                  <a:gd name="adj" fmla="val 50000"/>
                </a:avLst>
              </a:pr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horzOverflow="overflow" lIns="90000" tIns="45000" rIns="90000" bIns="45000" numCol="1" spcCol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de-DE" sz="1800" b="0" strike="noStrike" spc="-1">
                    <a:solidFill>
                      <a:schemeClr val="lt1"/>
                    </a:solidFill>
                    <a:latin typeface="Arial"/>
                    <a:ea typeface="Arial Unicode MS"/>
                  </a:rPr>
                  <a:t>Bachelor 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hevron 8">
                <a:extLst>
                  <a:ext uri="{FF2B5EF4-FFF2-40B4-BE49-F238E27FC236}">
                    <a16:creationId xmlns:a16="http://schemas.microsoft.com/office/drawing/2014/main" id="{1DECB653-48BD-6163-2AD7-CCC9420A0780}"/>
                  </a:ext>
                </a:extLst>
              </p:cNvPr>
              <p:cNvSpPr/>
              <p:nvPr/>
            </p:nvSpPr>
            <p:spPr>
              <a:xfrm>
                <a:off x="4210920" y="4254120"/>
                <a:ext cx="2955960" cy="1277640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horzOverflow="overflow" lIns="90000" tIns="45000" rIns="90000" bIns="45000" numCol="1" spcCol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de-DE" sz="1800" b="0" strike="noStrike" spc="-1">
                    <a:solidFill>
                      <a:schemeClr val="lt1"/>
                    </a:solidFill>
                    <a:latin typeface="Arial"/>
                    <a:ea typeface="Arial Unicode MS"/>
                  </a:rPr>
                  <a:t>Master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hevron 15">
                <a:extLst>
                  <a:ext uri="{FF2B5EF4-FFF2-40B4-BE49-F238E27FC236}">
                    <a16:creationId xmlns:a16="http://schemas.microsoft.com/office/drawing/2014/main" id="{5B12D1DD-EE99-1275-A588-62C9018D7258}"/>
                  </a:ext>
                </a:extLst>
              </p:cNvPr>
              <p:cNvSpPr/>
              <p:nvPr/>
            </p:nvSpPr>
            <p:spPr>
              <a:xfrm>
                <a:off x="6701760" y="4254120"/>
                <a:ext cx="2955960" cy="1277640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horzOverflow="overflow" lIns="90000" tIns="45000" rIns="90000" bIns="45000" numCol="1" spcCol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de-DE" sz="1800" b="0" strike="noStrike" spc="-1">
                    <a:solidFill>
                      <a:schemeClr val="lt1"/>
                    </a:solidFill>
                    <a:latin typeface="Arial"/>
                    <a:ea typeface="Arial Unicode MS"/>
                  </a:rPr>
                  <a:t>Doktorat / PhD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7" name="Textfeld 20">
              <a:extLst>
                <a:ext uri="{FF2B5EF4-FFF2-40B4-BE49-F238E27FC236}">
                  <a16:creationId xmlns:a16="http://schemas.microsoft.com/office/drawing/2014/main" id="{8ADCB0C7-111A-8512-0B56-D69F601AE19E}"/>
                </a:ext>
              </a:extLst>
            </p:cNvPr>
            <p:cNvSpPr/>
            <p:nvPr/>
          </p:nvSpPr>
          <p:spPr>
            <a:xfrm>
              <a:off x="2135935" y="3275544"/>
              <a:ext cx="3266291" cy="52511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600" b="0" strike="noStrike" spc="-1" dirty="0">
                  <a:solidFill>
                    <a:srgbClr val="81725E"/>
                  </a:solidFill>
                  <a:latin typeface="Arial"/>
                  <a:ea typeface="Arial Unicode MS"/>
                </a:rPr>
                <a:t>Programme mit Beginn im Bachelor und Masterabschluss</a:t>
              </a:r>
              <a:endParaRPr lang="de-DE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Textfeld 21">
              <a:extLst>
                <a:ext uri="{FF2B5EF4-FFF2-40B4-BE49-F238E27FC236}">
                  <a16:creationId xmlns:a16="http://schemas.microsoft.com/office/drawing/2014/main" id="{B149B32E-D82F-8ECD-D9F4-5DB4724113C2}"/>
                </a:ext>
              </a:extLst>
            </p:cNvPr>
            <p:cNvSpPr/>
            <p:nvPr/>
          </p:nvSpPr>
          <p:spPr>
            <a:xfrm>
              <a:off x="4560339" y="1114760"/>
              <a:ext cx="3399162" cy="52511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600" b="0" strike="noStrike" spc="-1" dirty="0">
                  <a:solidFill>
                    <a:srgbClr val="81725E"/>
                  </a:solidFill>
                  <a:latin typeface="Arial"/>
                  <a:ea typeface="Arial Unicode MS"/>
                </a:rPr>
                <a:t>Programme mit Beginn im Master und Promotion (PhD-Track)</a:t>
              </a:r>
              <a:endParaRPr lang="de-DE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" name="Foliennummernplatzhalter 9">
            <a:extLst>
              <a:ext uri="{FF2B5EF4-FFF2-40B4-BE49-F238E27FC236}">
                <a16:creationId xmlns:a16="http://schemas.microsoft.com/office/drawing/2014/main" id="{ED61CE32-12CF-1C6B-33E1-A956D6133365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rafik 154"/>
          <p:cNvPicPr/>
          <p:nvPr/>
        </p:nvPicPr>
        <p:blipFill>
          <a:blip r:embed="rId2"/>
          <a:stretch/>
        </p:blipFill>
        <p:spPr>
          <a:xfrm>
            <a:off x="459360" y="1067040"/>
            <a:ext cx="9787680" cy="5248080"/>
          </a:xfrm>
          <a:prstGeom prst="rect">
            <a:avLst/>
          </a:prstGeom>
          <a:ln w="0"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576A975-9710-74B9-0F91-E71FEA5D4E0B}"/>
              </a:ext>
            </a:extLst>
          </p:cNvPr>
          <p:cNvSpPr/>
          <p:nvPr/>
        </p:nvSpPr>
        <p:spPr>
          <a:xfrm>
            <a:off x="8713113" y="123363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📖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7349083-C3D0-124A-48A7-41613B0D3B2C}"/>
              </a:ext>
            </a:extLst>
          </p:cNvPr>
          <p:cNvSpPr/>
          <p:nvPr/>
        </p:nvSpPr>
        <p:spPr>
          <a:xfrm>
            <a:off x="8540709" y="209302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🎨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6982646-F371-B92F-C9CB-2DCDBDE71AD9}"/>
              </a:ext>
            </a:extLst>
          </p:cNvPr>
          <p:cNvSpPr/>
          <p:nvPr/>
        </p:nvSpPr>
        <p:spPr>
          <a:xfrm>
            <a:off x="6680578" y="1124598"/>
            <a:ext cx="463867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🎵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A1EDA5D-3D89-3592-5E54-083D1268B266}"/>
              </a:ext>
            </a:extLst>
          </p:cNvPr>
          <p:cNvSpPr/>
          <p:nvPr/>
        </p:nvSpPr>
        <p:spPr>
          <a:xfrm>
            <a:off x="4267845" y="1745352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🔬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B0A2C9D-4AD6-FF45-AEEA-1A71F1FD2597}"/>
              </a:ext>
            </a:extLst>
          </p:cNvPr>
          <p:cNvSpPr/>
          <p:nvPr/>
        </p:nvSpPr>
        <p:spPr>
          <a:xfrm>
            <a:off x="2777564" y="1529576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🌱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787B708-ED68-B9BE-524F-12830F79CAB3}"/>
              </a:ext>
            </a:extLst>
          </p:cNvPr>
          <p:cNvSpPr/>
          <p:nvPr/>
        </p:nvSpPr>
        <p:spPr>
          <a:xfrm>
            <a:off x="7843882" y="2358617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🎭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8E2856E-7D1E-5BDC-BF2D-6DD76ED16B39}"/>
              </a:ext>
            </a:extLst>
          </p:cNvPr>
          <p:cNvSpPr/>
          <p:nvPr/>
        </p:nvSpPr>
        <p:spPr>
          <a:xfrm>
            <a:off x="6041145" y="230994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🖼️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B494DD-961F-CE4F-2B21-C435FB5B5C98}"/>
              </a:ext>
            </a:extLst>
          </p:cNvPr>
          <p:cNvSpPr/>
          <p:nvPr/>
        </p:nvSpPr>
        <p:spPr>
          <a:xfrm>
            <a:off x="3523168" y="3522470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🖥️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B6647DF-7D25-A1BC-21D2-9A340EA01313}"/>
              </a:ext>
            </a:extLst>
          </p:cNvPr>
          <p:cNvSpPr/>
          <p:nvPr/>
        </p:nvSpPr>
        <p:spPr>
          <a:xfrm>
            <a:off x="6289576" y="3330875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📊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D958976-E78B-5F33-30BD-09C589C1E030}"/>
              </a:ext>
            </a:extLst>
          </p:cNvPr>
          <p:cNvSpPr/>
          <p:nvPr/>
        </p:nvSpPr>
        <p:spPr>
          <a:xfrm>
            <a:off x="3900399" y="5319076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📐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1A1393B-851C-24CB-414C-2F2DB2F6A682}"/>
              </a:ext>
            </a:extLst>
          </p:cNvPr>
          <p:cNvSpPr/>
          <p:nvPr/>
        </p:nvSpPr>
        <p:spPr>
          <a:xfrm>
            <a:off x="1322025" y="5288198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📖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AFB9014-B648-BC53-4625-D62E82EF6249}"/>
              </a:ext>
            </a:extLst>
          </p:cNvPr>
          <p:cNvSpPr/>
          <p:nvPr/>
        </p:nvSpPr>
        <p:spPr>
          <a:xfrm>
            <a:off x="7144445" y="3330875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📈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1843001-4E81-8EAA-21F5-565A561B65B3}"/>
              </a:ext>
            </a:extLst>
          </p:cNvPr>
          <p:cNvSpPr/>
          <p:nvPr/>
        </p:nvSpPr>
        <p:spPr>
          <a:xfrm>
            <a:off x="3277464" y="4863840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🌍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24151D6-0D4F-D72F-FB43-984FA995B793}"/>
              </a:ext>
            </a:extLst>
          </p:cNvPr>
          <p:cNvSpPr/>
          <p:nvPr/>
        </p:nvSpPr>
        <p:spPr>
          <a:xfrm>
            <a:off x="6041144" y="449140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📉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417E144-78DE-3A2F-D9A3-6FBB551A3262}"/>
              </a:ext>
            </a:extLst>
          </p:cNvPr>
          <p:cNvSpPr/>
          <p:nvPr/>
        </p:nvSpPr>
        <p:spPr>
          <a:xfrm>
            <a:off x="6601043" y="533023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👩‍⚖️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7CE20F7-E985-428A-1FFA-6897ADCC868E}"/>
              </a:ext>
            </a:extLst>
          </p:cNvPr>
          <p:cNvSpPr/>
          <p:nvPr/>
        </p:nvSpPr>
        <p:spPr>
          <a:xfrm>
            <a:off x="8852176" y="5319076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⚖️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60AB103-2C9E-1117-7C2D-BC48508072A8}"/>
              </a:ext>
            </a:extLst>
          </p:cNvPr>
          <p:cNvSpPr/>
          <p:nvPr/>
        </p:nvSpPr>
        <p:spPr>
          <a:xfrm>
            <a:off x="6041143" y="5651933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📕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0805B54-7B6B-EF78-CDDE-D277F5DA6EC2}"/>
              </a:ext>
            </a:extLst>
          </p:cNvPr>
          <p:cNvSpPr/>
          <p:nvPr/>
        </p:nvSpPr>
        <p:spPr>
          <a:xfrm>
            <a:off x="1252898" y="1952270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🧪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553CA51-D537-357A-EDC7-1995CB268BE6}"/>
              </a:ext>
            </a:extLst>
          </p:cNvPr>
          <p:cNvSpPr/>
          <p:nvPr/>
        </p:nvSpPr>
        <p:spPr>
          <a:xfrm>
            <a:off x="2668299" y="334510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📟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E25D67-F693-F2E0-5C89-836E85F88EA4}"/>
              </a:ext>
            </a:extLst>
          </p:cNvPr>
          <p:cNvSpPr txBox="1"/>
          <p:nvPr/>
        </p:nvSpPr>
        <p:spPr>
          <a:xfrm>
            <a:off x="8963090" y="2096918"/>
            <a:ext cx="217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Psychologie</a:t>
            </a: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448616B-8F34-328E-2D04-5C86C19FE73A}"/>
              </a:ext>
            </a:extLst>
          </p:cNvPr>
          <p:cNvSpPr txBox="1">
            <a:spLocks/>
          </p:cNvSpPr>
          <p:nvPr/>
        </p:nvSpPr>
        <p:spPr>
          <a:xfrm>
            <a:off x="459360" y="356400"/>
            <a:ext cx="9113040" cy="3466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1" spc="-1" dirty="0">
                <a:solidFill>
                  <a:schemeClr val="accent2"/>
                </a:solidFill>
                <a:latin typeface="Arial"/>
                <a:ea typeface="Arial Unicode MS"/>
              </a:rPr>
              <a:t>… eine breite Auswahl an Disziplinen</a:t>
            </a:r>
            <a:endParaRPr lang="de-DE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85B0BFCA-899E-0F17-4EB8-1367F139B156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F556E-AFE9-9DB6-3ED8-6CF649D0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lke 12">
            <a:extLst>
              <a:ext uri="{FF2B5EF4-FFF2-40B4-BE49-F238E27FC236}">
                <a16:creationId xmlns:a16="http://schemas.microsoft.com/office/drawing/2014/main" id="{ED23D20C-50E0-3C3C-85F7-4C81F68A71D1}"/>
              </a:ext>
            </a:extLst>
          </p:cNvPr>
          <p:cNvSpPr/>
          <p:nvPr/>
        </p:nvSpPr>
        <p:spPr>
          <a:xfrm>
            <a:off x="4081379" y="3840563"/>
            <a:ext cx="5546808" cy="2830940"/>
          </a:xfrm>
          <a:prstGeom prst="cloud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28575"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996" tIns="153996" rIns="153996" bIns="153996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Kompetenzen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+mn-cs"/>
              </a:rPr>
              <a:t>Erwerb vielfältiger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+mn-cs"/>
              </a:rPr>
              <a:t>Kompetenzen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de-DE" sz="1600" dirty="0">
                <a:solidFill>
                  <a:schemeClr val="accent2"/>
                </a:solidFill>
              </a:rPr>
              <a:t>und </a:t>
            </a:r>
            <a:r>
              <a:rPr lang="de-DE" sz="1600" b="1" dirty="0">
                <a:solidFill>
                  <a:schemeClr val="accent2"/>
                </a:solidFill>
              </a:rPr>
              <a:t>persönliche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b="1" dirty="0">
                <a:solidFill>
                  <a:schemeClr val="accent2"/>
                </a:solidFill>
              </a:rPr>
              <a:t>Weiterentwicklung</a:t>
            </a:r>
            <a:r>
              <a:rPr lang="de-DE" sz="1600" dirty="0">
                <a:solidFill>
                  <a:schemeClr val="accent2"/>
                </a:solidFill>
              </a:rPr>
              <a:t>: Interkulturalität, Sprache, Selbstständigkeit, Belastbarkeit, Flexibilität, Teamfähigkeit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3BCF13-B539-BE1F-B034-9B1967F4411A}"/>
              </a:ext>
            </a:extLst>
          </p:cNvPr>
          <p:cNvSpPr txBox="1"/>
          <p:nvPr/>
        </p:nvSpPr>
        <p:spPr>
          <a:xfrm>
            <a:off x="7385823" y="4311916"/>
            <a:ext cx="816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💡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CD03733-B06B-3EE1-C0E9-6E4E3438CBEE}"/>
              </a:ext>
            </a:extLst>
          </p:cNvPr>
          <p:cNvGrpSpPr/>
          <p:nvPr/>
        </p:nvGrpSpPr>
        <p:grpSpPr>
          <a:xfrm>
            <a:off x="-370795" y="885258"/>
            <a:ext cx="11949835" cy="5786245"/>
            <a:chOff x="982440" y="801755"/>
            <a:chExt cx="11949835" cy="5786245"/>
          </a:xfrm>
        </p:grpSpPr>
        <p:sp>
          <p:nvSpPr>
            <p:cNvPr id="27" name="Wolke 26">
              <a:extLst>
                <a:ext uri="{FF2B5EF4-FFF2-40B4-BE49-F238E27FC236}">
                  <a16:creationId xmlns:a16="http://schemas.microsoft.com/office/drawing/2014/main" id="{DB087EEA-9B51-2592-2B26-41FD530B7158}"/>
                </a:ext>
              </a:extLst>
            </p:cNvPr>
            <p:cNvSpPr/>
            <p:nvPr/>
          </p:nvSpPr>
          <p:spPr>
            <a:xfrm>
              <a:off x="7946938" y="1015599"/>
              <a:ext cx="3658229" cy="2266983"/>
            </a:xfrm>
            <a:prstGeom prst="cloud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996" tIns="153996" rIns="153996" bIns="153996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Interkulturelle Erfahrungen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cs typeface="+mn-cs"/>
                </a:rPr>
                <a:t>Neue Kulturen erleben und Freundschaften fürs Leben schließen</a:t>
              </a:r>
            </a:p>
          </p:txBody>
        </p:sp>
        <p:sp>
          <p:nvSpPr>
            <p:cNvPr id="33" name="Wolke 32">
              <a:extLst>
                <a:ext uri="{FF2B5EF4-FFF2-40B4-BE49-F238E27FC236}">
                  <a16:creationId xmlns:a16="http://schemas.microsoft.com/office/drawing/2014/main" id="{94FB2617-408B-5614-B854-B9B848002D4A}"/>
                </a:ext>
              </a:extLst>
            </p:cNvPr>
            <p:cNvSpPr/>
            <p:nvPr/>
          </p:nvSpPr>
          <p:spPr>
            <a:xfrm>
              <a:off x="2228943" y="1318630"/>
              <a:ext cx="4955223" cy="2821169"/>
            </a:xfrm>
            <a:prstGeom prst="cloud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561" tIns="140561" rIns="140561" bIns="140561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1 Jahr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cs typeface="+mn-cs"/>
                </a:rPr>
                <a:t>Mindestens im Ausland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B67351E-FF97-0832-C9DF-2CFD9B798801}"/>
                </a:ext>
              </a:extLst>
            </p:cNvPr>
            <p:cNvSpPr/>
            <p:nvPr/>
          </p:nvSpPr>
          <p:spPr>
            <a:xfrm>
              <a:off x="982440" y="964440"/>
              <a:ext cx="11206440" cy="5623560"/>
            </a:xfrm>
            <a:prstGeom prst="rect">
              <a:avLst/>
            </a:prstGeom>
            <a:ln w="381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Wolke 30">
              <a:extLst>
                <a:ext uri="{FF2B5EF4-FFF2-40B4-BE49-F238E27FC236}">
                  <a16:creationId xmlns:a16="http://schemas.microsoft.com/office/drawing/2014/main" id="{B3B362F7-EFDC-4F78-5EBA-503CA1AFAECA}"/>
                </a:ext>
              </a:extLst>
            </p:cNvPr>
            <p:cNvSpPr/>
            <p:nvPr/>
          </p:nvSpPr>
          <p:spPr>
            <a:xfrm>
              <a:off x="1675416" y="3346818"/>
              <a:ext cx="4534947" cy="2481015"/>
            </a:xfrm>
            <a:prstGeom prst="cloud">
              <a:avLst/>
            </a:prstGeom>
            <a:solidFill>
              <a:schemeClr val="accent4">
                <a:lumMod val="20000"/>
                <a:lumOff val="80000"/>
                <a:alpha val="95000"/>
              </a:schemeClr>
            </a:solidFill>
            <a:ln w="28575"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546" tIns="161546" rIns="161546" bIns="161546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Betreuung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cs typeface="+mn-cs"/>
                </a:rPr>
                <a:t>Gezielte Vorbereitung und persönliche Ansprechpersonen in beiden Ländern</a:t>
              </a:r>
            </a:p>
          </p:txBody>
        </p:sp>
        <p:sp>
          <p:nvSpPr>
            <p:cNvPr id="25" name="Wolke 24">
              <a:extLst>
                <a:ext uri="{FF2B5EF4-FFF2-40B4-BE49-F238E27FC236}">
                  <a16:creationId xmlns:a16="http://schemas.microsoft.com/office/drawing/2014/main" id="{CE9AD878-D5A4-A20F-AC3B-54912CAA0338}"/>
                </a:ext>
              </a:extLst>
            </p:cNvPr>
            <p:cNvSpPr/>
            <p:nvPr/>
          </p:nvSpPr>
          <p:spPr>
            <a:xfrm>
              <a:off x="5725233" y="801755"/>
              <a:ext cx="2741891" cy="2098397"/>
            </a:xfrm>
            <a:prstGeom prst="cloud">
              <a:avLst/>
            </a:prstGeom>
            <a:solidFill>
              <a:schemeClr val="accent4">
                <a:lumMod val="20000"/>
                <a:lumOff val="80000"/>
                <a:alpha val="95000"/>
              </a:schemeClr>
            </a:solidFill>
            <a:ln w="28575"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424" tIns="137424" rIns="137424" bIns="137424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350 €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cs typeface="+mn-cs"/>
                </a:rPr>
                <a:t>Monatliche Mobilitätsbeihilfe </a:t>
              </a:r>
            </a:p>
          </p:txBody>
        </p:sp>
        <p:sp>
          <p:nvSpPr>
            <p:cNvPr id="29" name="Wolke 28">
              <a:extLst>
                <a:ext uri="{FF2B5EF4-FFF2-40B4-BE49-F238E27FC236}">
                  <a16:creationId xmlns:a16="http://schemas.microsoft.com/office/drawing/2014/main" id="{5FC85372-1DCB-447D-4380-69E7BDED3E4E}"/>
                </a:ext>
              </a:extLst>
            </p:cNvPr>
            <p:cNvSpPr/>
            <p:nvPr/>
          </p:nvSpPr>
          <p:spPr>
            <a:xfrm>
              <a:off x="9560620" y="2705623"/>
              <a:ext cx="3371655" cy="2133581"/>
            </a:xfrm>
            <a:prstGeom prst="cloud">
              <a:avLst/>
            </a:prstGeom>
            <a:solidFill>
              <a:schemeClr val="accent4">
                <a:lumMod val="20000"/>
                <a:lumOff val="80000"/>
                <a:alpha val="95000"/>
              </a:schemeClr>
            </a:solidFill>
            <a:ln w="28575"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685" tIns="140685" rIns="140685" bIns="140685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Top Organisation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accent2"/>
                  </a:solidFill>
                </a:rPr>
                <a:t>Keine Verlängerung der Regelstudienzeit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775F8146-E27E-7970-3093-C7E662E68180}"/>
              </a:ext>
            </a:extLst>
          </p:cNvPr>
          <p:cNvSpPr/>
          <p:nvPr/>
        </p:nvSpPr>
        <p:spPr>
          <a:xfrm rot="605843">
            <a:off x="5748564" y="996029"/>
            <a:ext cx="953202" cy="470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✅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CBE249-5930-901F-CD86-213B1BE3B4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r>
              <a:rPr lang="fr-FR" spc="-1" dirty="0" err="1">
                <a:solidFill>
                  <a:schemeClr val="accent2"/>
                </a:solidFill>
              </a:rPr>
              <a:t>Qualitätsmerkmale</a:t>
            </a:r>
            <a:r>
              <a:rPr lang="fr-FR" spc="-1" dirty="0">
                <a:solidFill>
                  <a:schemeClr val="accent2"/>
                </a:solidFill>
              </a:rPr>
              <a:t> </a:t>
            </a:r>
            <a:r>
              <a:rPr lang="fr-FR" spc="-1" dirty="0" err="1">
                <a:solidFill>
                  <a:schemeClr val="accent2"/>
                </a:solidFill>
              </a:rPr>
              <a:t>eines</a:t>
            </a:r>
            <a:r>
              <a:rPr lang="fr-FR" spc="-1" dirty="0">
                <a:solidFill>
                  <a:schemeClr val="accent2"/>
                </a:solidFill>
              </a:rPr>
              <a:t> </a:t>
            </a:r>
            <a:r>
              <a:rPr lang="fr-FR" spc="-1" dirty="0" err="1">
                <a:solidFill>
                  <a:schemeClr val="accent2"/>
                </a:solidFill>
              </a:rPr>
              <a:t>integrierten</a:t>
            </a:r>
            <a:r>
              <a:rPr lang="fr-FR" spc="-1" dirty="0">
                <a:solidFill>
                  <a:schemeClr val="accent2"/>
                </a:solidFill>
              </a:rPr>
              <a:t> DFH-Studiengangs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1DE2402-43CF-27EB-FA17-B4EC7682DF1C}"/>
              </a:ext>
            </a:extLst>
          </p:cNvPr>
          <p:cNvSpPr/>
          <p:nvPr/>
        </p:nvSpPr>
        <p:spPr>
          <a:xfrm rot="20790141">
            <a:off x="1792892" y="2130524"/>
            <a:ext cx="639617" cy="3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🧳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677F68-095F-9D40-86A9-268FF3BD5A06}"/>
              </a:ext>
            </a:extLst>
          </p:cNvPr>
          <p:cNvSpPr/>
          <p:nvPr/>
        </p:nvSpPr>
        <p:spPr>
          <a:xfrm rot="20818912">
            <a:off x="7013153" y="1398750"/>
            <a:ext cx="717702" cy="337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🥨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1E046A7-9EBB-7941-0E94-0DBD66C0BC1B}"/>
              </a:ext>
            </a:extLst>
          </p:cNvPr>
          <p:cNvSpPr/>
          <p:nvPr/>
        </p:nvSpPr>
        <p:spPr>
          <a:xfrm rot="21149301">
            <a:off x="3356831" y="3722629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👍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9BC2D26-206C-8CDA-C416-DDF6D2ED7F53}"/>
              </a:ext>
            </a:extLst>
          </p:cNvPr>
          <p:cNvSpPr/>
          <p:nvPr/>
        </p:nvSpPr>
        <p:spPr>
          <a:xfrm rot="640627">
            <a:off x="9063049" y="1347102"/>
            <a:ext cx="655535" cy="337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🥖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BDDEE8B-0CCB-26CD-C478-B455B517C826}"/>
              </a:ext>
            </a:extLst>
          </p:cNvPr>
          <p:cNvSpPr/>
          <p:nvPr/>
        </p:nvSpPr>
        <p:spPr>
          <a:xfrm rot="1601257">
            <a:off x="9538306" y="4095360"/>
            <a:ext cx="758766" cy="536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⏱️</a:t>
            </a:r>
          </a:p>
        </p:txBody>
      </p:sp>
      <p:sp>
        <p:nvSpPr>
          <p:cNvPr id="15" name="Foliennummernplatzhalter 9">
            <a:extLst>
              <a:ext uri="{FF2B5EF4-FFF2-40B4-BE49-F238E27FC236}">
                <a16:creationId xmlns:a16="http://schemas.microsoft.com/office/drawing/2014/main" id="{2CAF3BFD-C387-7E28-2A76-6795823B4F3B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D2678-6AF4-4A4D-AEA5-A211C71F310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7763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ontents Slide Master">
  <a:themeElements>
    <a:clrScheme name="Benutzerdefiniert 1">
      <a:dk1>
        <a:sysClr val="windowText" lastClr="000000"/>
      </a:dk1>
      <a:lt1>
        <a:sysClr val="window" lastClr="FFFFFF"/>
      </a:lt1>
      <a:dk2>
        <a:srgbClr val="1F5C93"/>
      </a:dk2>
      <a:lt2>
        <a:srgbClr val="681E6E"/>
      </a:lt2>
      <a:accent1>
        <a:srgbClr val="07A0E1"/>
      </a:accent1>
      <a:accent2>
        <a:srgbClr val="746B61"/>
      </a:accent2>
      <a:accent3>
        <a:srgbClr val="EED428"/>
      </a:accent3>
      <a:accent4>
        <a:srgbClr val="5288BF"/>
      </a:accent4>
      <a:accent5>
        <a:srgbClr val="BDD467"/>
      </a:accent5>
      <a:accent6>
        <a:srgbClr val="93B840"/>
      </a:accent6>
      <a:hlink>
        <a:srgbClr val="07A0E1"/>
      </a:hlink>
      <a:folHlink>
        <a:srgbClr val="1F5C93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FH_Vorlage_Fr_De_Neues_Template" id="{69845319-5ACB-416B-80DF-F0A3B6C0993F}" vid="{4A4E0E53-D451-4333-B14C-FBDB7E5973CD}"/>
    </a:ext>
  </a:extLst>
</a:theme>
</file>

<file path=ppt/theme/theme3.xml><?xml version="1.0" encoding="utf-8"?>
<a:theme xmlns:a="http://schemas.openxmlformats.org/drawingml/2006/main" name="2_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tents Slide Master">
  <a:themeElements>
    <a:clrScheme name="Benutzerdefiniert 1">
      <a:dk1>
        <a:sysClr val="windowText" lastClr="000000"/>
      </a:dk1>
      <a:lt1>
        <a:sysClr val="window" lastClr="FFFFFF"/>
      </a:lt1>
      <a:dk2>
        <a:srgbClr val="1F5C93"/>
      </a:dk2>
      <a:lt2>
        <a:srgbClr val="681E6E"/>
      </a:lt2>
      <a:accent1>
        <a:srgbClr val="07A0E1"/>
      </a:accent1>
      <a:accent2>
        <a:srgbClr val="746B61"/>
      </a:accent2>
      <a:accent3>
        <a:srgbClr val="EED428"/>
      </a:accent3>
      <a:accent4>
        <a:srgbClr val="5288BF"/>
      </a:accent4>
      <a:accent5>
        <a:srgbClr val="BDD467"/>
      </a:accent5>
      <a:accent6>
        <a:srgbClr val="93B840"/>
      </a:accent6>
      <a:hlink>
        <a:srgbClr val="07A0E1"/>
      </a:hlink>
      <a:folHlink>
        <a:srgbClr val="1F5C93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FH_Vorlage_Fr_De_Neues_Template" id="{69845319-5ACB-416B-80DF-F0A3B6C0993F}" vid="{4A4E0E53-D451-4333-B14C-FBDB7E5973CD}"/>
    </a:ext>
  </a:extLst>
</a:theme>
</file>

<file path=ppt/theme/theme6.xml><?xml version="1.0" encoding="utf-8"?>
<a:theme xmlns:a="http://schemas.openxmlformats.org/drawingml/2006/main" name="6_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DFH_Vorlage_De_Neues_Template</Template>
  <TotalTime>0</TotalTime>
  <Words>849</Words>
  <Application>Microsoft Office PowerPoint</Application>
  <PresentationFormat>Breitbild</PresentationFormat>
  <Paragraphs>232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Aptos</vt:lpstr>
      <vt:lpstr>Arial</vt:lpstr>
      <vt:lpstr>Calibri</vt:lpstr>
      <vt:lpstr>Symbol</vt:lpstr>
      <vt:lpstr>Times New Roman</vt:lpstr>
      <vt:lpstr>Wingdings</vt:lpstr>
      <vt:lpstr>Contents Slide Master</vt:lpstr>
      <vt:lpstr>5_Contents Slide Master</vt:lpstr>
      <vt:lpstr>2_Contents Slide Master</vt:lpstr>
      <vt:lpstr>1_Contents Slide Master</vt:lpstr>
      <vt:lpstr>4_Contents Slide Master</vt:lpstr>
      <vt:lpstr>6_Contents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Svea Fuchs</dc:creator>
  <dc:description/>
  <cp:lastModifiedBy>Kenbougoul Samb [DFH-UFA]</cp:lastModifiedBy>
  <cp:revision>46</cp:revision>
  <cp:lastPrinted>2023-05-02T09:48:39Z</cp:lastPrinted>
  <dcterms:created xsi:type="dcterms:W3CDTF">2023-09-22T07:36:51Z</dcterms:created>
  <dcterms:modified xsi:type="dcterms:W3CDTF">2026-07-06T13:42:55Z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20</vt:i4>
  </property>
</Properties>
</file>