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  <p:sldMasterId id="2147483678" r:id="rId2"/>
    <p:sldMasterId id="2147483689" r:id="rId3"/>
    <p:sldMasterId id="2147483692" r:id="rId4"/>
    <p:sldMasterId id="2147483703" r:id="rId5"/>
    <p:sldMasterId id="2147483736" r:id="rId6"/>
  </p:sldMasterIdLst>
  <p:notesMasterIdLst>
    <p:notesMasterId r:id="rId24"/>
  </p:notesMasterIdLst>
  <p:sldIdLst>
    <p:sldId id="1010" r:id="rId7"/>
    <p:sldId id="1014" r:id="rId8"/>
    <p:sldId id="1017" r:id="rId9"/>
    <p:sldId id="1021" r:id="rId10"/>
    <p:sldId id="1022" r:id="rId11"/>
    <p:sldId id="258" r:id="rId12"/>
    <p:sldId id="1011" r:id="rId13"/>
    <p:sldId id="962" r:id="rId14"/>
    <p:sldId id="1023" r:id="rId15"/>
    <p:sldId id="977" r:id="rId16"/>
    <p:sldId id="1024" r:id="rId17"/>
    <p:sldId id="1025" r:id="rId18"/>
    <p:sldId id="1026" r:id="rId19"/>
    <p:sldId id="1027" r:id="rId20"/>
    <p:sldId id="1018" r:id="rId21"/>
    <p:sldId id="1019" r:id="rId22"/>
    <p:sldId id="1028" r:id="rId23"/>
  </p:sldIdLst>
  <p:sldSz cx="12192000" cy="685800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3288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7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9CDE4-727D-4011-83E5-40092D74032D}" type="doc">
      <dgm:prSet loTypeId="urn:microsoft.com/office/officeart/2005/8/layout/cycle6" loCatId="cycle" qsTypeId="urn:microsoft.com/office/officeart/2005/8/quickstyle/simple3#7" qsCatId="simple" csTypeId="urn:microsoft.com/office/officeart/2005/8/colors/accent1_1#7" csCatId="accent1" phldr="1"/>
      <dgm:spPr/>
      <dgm:t>
        <a:bodyPr/>
        <a:lstStyle/>
        <a:p>
          <a:endParaRPr lang="de-DE"/>
        </a:p>
      </dgm:t>
    </dgm:pt>
    <dgm:pt modelId="{1ED20C3C-1F3B-4167-8A24-911014ACDE85}">
      <dgm:prSet phldrT="[Text]" custT="1"/>
      <dgm:spPr>
        <a:ln>
          <a:noFill/>
        </a:ln>
      </dgm:spPr>
      <dgm:t>
        <a:bodyPr/>
        <a:lstStyle/>
        <a:p>
          <a:r>
            <a:rPr lang="de-DE" sz="1800" b="1" dirty="0">
              <a:solidFill>
                <a:schemeClr val="tx2"/>
              </a:solidFill>
            </a:rPr>
            <a:t>350 €</a:t>
          </a:r>
        </a:p>
        <a:p>
          <a:r>
            <a:rPr lang="fr-FR" sz="1600" noProof="0" dirty="0">
              <a:solidFill>
                <a:schemeClr val="accent1"/>
              </a:solidFill>
            </a:rPr>
            <a:t>Aide mensuelle à la mobilité </a:t>
          </a:r>
        </a:p>
        <a:p>
          <a:r>
            <a:rPr lang="de-DE" sz="1600" dirty="0">
              <a:solidFill>
                <a:schemeClr val="accent2"/>
              </a:solidFill>
            </a:rPr>
            <a:t>Monatliche Mobilitätsbeihilfe </a:t>
          </a:r>
        </a:p>
      </dgm:t>
    </dgm:pt>
    <dgm:pt modelId="{03EFBEB5-144F-4681-AC8F-9D3715ADEE36}" type="parTrans" cxnId="{7ED19E10-4239-47D4-A4D3-1308056BECB9}">
      <dgm:prSet/>
      <dgm:spPr/>
      <dgm:t>
        <a:bodyPr/>
        <a:lstStyle/>
        <a:p>
          <a:endParaRPr lang="de-DE"/>
        </a:p>
      </dgm:t>
    </dgm:pt>
    <dgm:pt modelId="{A6FE602F-80B0-4FFE-9C46-D9723745B44E}" type="sibTrans" cxnId="{7ED19E10-4239-47D4-A4D3-1308056BECB9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F7D2DAEA-6E1A-4ECC-B339-CE17EB9439E5}">
      <dgm:prSet phldrT="[Text]" custT="1"/>
      <dgm:spPr/>
      <dgm:t>
        <a:bodyPr/>
        <a:lstStyle/>
        <a:p>
          <a:r>
            <a:rPr lang="fr-FR" sz="1800" b="1" noProof="0" dirty="0">
              <a:solidFill>
                <a:schemeClr val="tx2"/>
              </a:solidFill>
            </a:rPr>
            <a:t>Expériences interculturelles </a:t>
          </a:r>
          <a:r>
            <a:rPr lang="de-DE" sz="1800" b="1" dirty="0">
              <a:solidFill>
                <a:schemeClr val="tx2"/>
              </a:solidFill>
            </a:rPr>
            <a:t>/ Interkulturelle Erfahrungen</a:t>
          </a:r>
        </a:p>
        <a:p>
          <a:r>
            <a:rPr lang="fr-FR" sz="1600" dirty="0">
              <a:solidFill>
                <a:schemeClr val="accent1"/>
              </a:solidFill>
            </a:rPr>
            <a:t>Découvrir de nouvelles cultures et créer des liens sociaux durables</a:t>
          </a:r>
        </a:p>
        <a:p>
          <a:r>
            <a:rPr lang="de-DE" sz="1600" dirty="0">
              <a:solidFill>
                <a:schemeClr val="accent2"/>
              </a:solidFill>
            </a:rPr>
            <a:t>Neue Kulturen erleben und Freundschaften fürs Leben schließen</a:t>
          </a:r>
        </a:p>
      </dgm:t>
    </dgm:pt>
    <dgm:pt modelId="{F35571B7-64A5-4FDC-BEEB-2CDFA4B46C17}" type="parTrans" cxnId="{C37E89F9-24F1-4994-8F39-2A9B6E2B14AD}">
      <dgm:prSet/>
      <dgm:spPr/>
      <dgm:t>
        <a:bodyPr/>
        <a:lstStyle/>
        <a:p>
          <a:endParaRPr lang="de-DE"/>
        </a:p>
      </dgm:t>
    </dgm:pt>
    <dgm:pt modelId="{054FB34E-F628-4A22-8F6D-AD286DA781D5}" type="sibTrans" cxnId="{C37E89F9-24F1-4994-8F39-2A9B6E2B14AD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CE56FAAA-392D-4DD3-86DF-1212F533C93B}">
      <dgm:prSet phldrT="[Text]" custT="1"/>
      <dgm:spPr/>
      <dgm:t>
        <a:bodyPr/>
        <a:lstStyle/>
        <a:p>
          <a:r>
            <a:rPr lang="de-DE" sz="1800" b="1" dirty="0">
              <a:solidFill>
                <a:schemeClr val="tx2"/>
              </a:solidFill>
            </a:rPr>
            <a:t>Top Organisation</a:t>
          </a:r>
        </a:p>
        <a:p>
          <a:r>
            <a:rPr lang="fr-FR" sz="1600" noProof="0" dirty="0">
              <a:solidFill>
                <a:schemeClr val="accent1"/>
              </a:solidFill>
            </a:rPr>
            <a:t>Pas d’allongement de la durée d’études</a:t>
          </a:r>
        </a:p>
        <a:p>
          <a:r>
            <a:rPr lang="de-DE" sz="1600" dirty="0">
              <a:solidFill>
                <a:schemeClr val="accent2"/>
              </a:solidFill>
            </a:rPr>
            <a:t>Keine Verlängerung der Regelstudienzeit</a:t>
          </a:r>
        </a:p>
      </dgm:t>
    </dgm:pt>
    <dgm:pt modelId="{271AA0CF-DA59-47A3-BE2F-F6979F7731A6}" type="parTrans" cxnId="{78A22D37-9BF6-4123-ABC7-0C41FBB12F9A}">
      <dgm:prSet/>
      <dgm:spPr/>
      <dgm:t>
        <a:bodyPr/>
        <a:lstStyle/>
        <a:p>
          <a:endParaRPr lang="de-DE"/>
        </a:p>
      </dgm:t>
    </dgm:pt>
    <dgm:pt modelId="{5B50EA88-7F5F-44F9-B76D-F52B9316209E}" type="sibTrans" cxnId="{78A22D37-9BF6-4123-ABC7-0C41FBB12F9A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610E0514-766C-4B3E-A97C-99CE58BF8288}">
      <dgm:prSet phldrT="[Text]" custT="1"/>
      <dgm:spPr/>
      <dgm:t>
        <a:bodyPr/>
        <a:lstStyle/>
        <a:p>
          <a:r>
            <a:rPr lang="fr-FR" sz="1800" b="1" noProof="0" dirty="0">
              <a:solidFill>
                <a:schemeClr val="tx2"/>
              </a:solidFill>
            </a:rPr>
            <a:t>Encadrement</a:t>
          </a:r>
          <a:r>
            <a:rPr lang="de-DE" sz="1800" b="1" dirty="0">
              <a:solidFill>
                <a:schemeClr val="tx2"/>
              </a:solidFill>
            </a:rPr>
            <a:t> / Betreuung</a:t>
          </a:r>
        </a:p>
        <a:p>
          <a:r>
            <a:rPr lang="fr-FR" sz="1600" b="0" noProof="0" dirty="0">
              <a:solidFill>
                <a:schemeClr val="accent1"/>
              </a:solidFill>
            </a:rPr>
            <a:t>Préparation ciblée et </a:t>
          </a:r>
          <a:r>
            <a:rPr lang="fr-FR" sz="1600" b="0" noProof="0" dirty="0" err="1">
              <a:solidFill>
                <a:schemeClr val="accent1"/>
              </a:solidFill>
            </a:rPr>
            <a:t>interlocuteur·trices</a:t>
          </a:r>
          <a:r>
            <a:rPr lang="fr-FR" sz="1600" b="0" noProof="0" dirty="0">
              <a:solidFill>
                <a:schemeClr val="accent1"/>
              </a:solidFill>
            </a:rPr>
            <a:t> </a:t>
          </a:r>
          <a:r>
            <a:rPr lang="fr-FR" sz="1600" b="0" noProof="0" dirty="0" err="1">
              <a:solidFill>
                <a:schemeClr val="accent1"/>
              </a:solidFill>
            </a:rPr>
            <a:t>personnel·les</a:t>
          </a:r>
          <a:r>
            <a:rPr lang="fr-FR" sz="1600" b="0" noProof="0" dirty="0">
              <a:solidFill>
                <a:schemeClr val="accent1"/>
              </a:solidFill>
            </a:rPr>
            <a:t> dans les deux pays</a:t>
          </a:r>
        </a:p>
        <a:p>
          <a:r>
            <a:rPr lang="de-DE" sz="1600" b="0" dirty="0">
              <a:solidFill>
                <a:schemeClr val="accent2"/>
              </a:solidFill>
            </a:rPr>
            <a:t>Gezielte Vorbereitung und persönliche Ansprechpersonen in beiden Ländern</a:t>
          </a:r>
        </a:p>
      </dgm:t>
    </dgm:pt>
    <dgm:pt modelId="{EA92302E-C579-49E2-A7D5-4D52F8BE3E17}" type="parTrans" cxnId="{86FB08DE-9BF9-4929-9CCD-191263EC0E40}">
      <dgm:prSet/>
      <dgm:spPr/>
      <dgm:t>
        <a:bodyPr/>
        <a:lstStyle/>
        <a:p>
          <a:endParaRPr lang="de-DE"/>
        </a:p>
      </dgm:t>
    </dgm:pt>
    <dgm:pt modelId="{FC3C402E-4C4A-44FF-96FC-D20B5B8F7FF5}" type="sibTrans" cxnId="{86FB08DE-9BF9-4929-9CCD-191263EC0E40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70D702A9-ADE0-4F29-8D10-8AFE7D2FD395}">
      <dgm:prSet phldrT="[Text]" custT="1"/>
      <dgm:spPr/>
      <dgm:t>
        <a:bodyPr/>
        <a:lstStyle/>
        <a:p>
          <a:r>
            <a:rPr lang="fr-FR" sz="1800" b="1" noProof="0" dirty="0">
              <a:solidFill>
                <a:schemeClr val="tx2"/>
              </a:solidFill>
            </a:rPr>
            <a:t>1 année</a:t>
          </a:r>
          <a:r>
            <a:rPr lang="de-DE" sz="1800" b="1" dirty="0">
              <a:solidFill>
                <a:schemeClr val="tx2"/>
              </a:solidFill>
            </a:rPr>
            <a:t> / 1 Jahr</a:t>
          </a:r>
        </a:p>
        <a:p>
          <a:r>
            <a:rPr lang="fr-FR" sz="1600" noProof="0" dirty="0">
              <a:solidFill>
                <a:schemeClr val="accent1"/>
              </a:solidFill>
            </a:rPr>
            <a:t>Au minimum passée à l’étranger</a:t>
          </a:r>
        </a:p>
        <a:p>
          <a:r>
            <a:rPr lang="de-DE" sz="1600" dirty="0">
              <a:solidFill>
                <a:schemeClr val="accent2"/>
              </a:solidFill>
            </a:rPr>
            <a:t>Mindestens im Ausland</a:t>
          </a:r>
        </a:p>
      </dgm:t>
    </dgm:pt>
    <dgm:pt modelId="{FDB46497-E6D0-4E74-888E-C1E05DF795A3}" type="parTrans" cxnId="{BD08194D-56AA-4894-853C-FE3EC7409596}">
      <dgm:prSet/>
      <dgm:spPr/>
      <dgm:t>
        <a:bodyPr/>
        <a:lstStyle/>
        <a:p>
          <a:endParaRPr lang="de-DE"/>
        </a:p>
      </dgm:t>
    </dgm:pt>
    <dgm:pt modelId="{FC8597D9-85DF-478F-9B4C-412DC69E0E16}" type="sibTrans" cxnId="{BD08194D-56AA-4894-853C-FE3EC7409596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DE"/>
        </a:p>
      </dgm:t>
    </dgm:pt>
    <dgm:pt modelId="{63D1BE94-0147-4266-9CFD-1AEB7FA6989E}" type="pres">
      <dgm:prSet presAssocID="{1AC9CDE4-727D-4011-83E5-40092D74032D}" presName="cycle" presStyleCnt="0">
        <dgm:presLayoutVars>
          <dgm:dir/>
          <dgm:resizeHandles val="exact"/>
        </dgm:presLayoutVars>
      </dgm:prSet>
      <dgm:spPr/>
    </dgm:pt>
    <dgm:pt modelId="{37BC15DC-5054-41CF-922C-DDE1C17747C6}" type="pres">
      <dgm:prSet presAssocID="{1ED20C3C-1F3B-4167-8A24-911014ACDE85}" presName="node" presStyleLbl="node1" presStyleIdx="0" presStyleCnt="5" custScaleX="118198" custScaleY="117485" custRadScaleRad="101396" custRadScaleInc="1095">
        <dgm:presLayoutVars>
          <dgm:bulletEnabled val="1"/>
        </dgm:presLayoutVars>
      </dgm:prSet>
      <dgm:spPr/>
    </dgm:pt>
    <dgm:pt modelId="{0CBBF346-31D5-4396-B0A2-4FFD5F3CFA86}" type="pres">
      <dgm:prSet presAssocID="{1ED20C3C-1F3B-4167-8A24-911014ACDE85}" presName="spNode" presStyleCnt="0"/>
      <dgm:spPr/>
    </dgm:pt>
    <dgm:pt modelId="{D574633F-D9C1-4F28-B66A-255E9437A762}" type="pres">
      <dgm:prSet presAssocID="{A6FE602F-80B0-4FFE-9C46-D9723745B44E}" presName="sibTrans" presStyleLbl="sibTrans1D1" presStyleIdx="0" presStyleCnt="5"/>
      <dgm:spPr/>
    </dgm:pt>
    <dgm:pt modelId="{78666950-F2AC-4E40-985B-CC02374C3807}" type="pres">
      <dgm:prSet presAssocID="{F7D2DAEA-6E1A-4ECC-B339-CE17EB9439E5}" presName="node" presStyleLbl="node1" presStyleIdx="1" presStyleCnt="5" custScaleX="205057" custScaleY="145764" custRadScaleRad="99731" custRadScaleInc="23999">
        <dgm:presLayoutVars>
          <dgm:bulletEnabled val="1"/>
        </dgm:presLayoutVars>
      </dgm:prSet>
      <dgm:spPr/>
    </dgm:pt>
    <dgm:pt modelId="{BFED3746-55DA-4D91-BC8B-BF64BDD21CB1}" type="pres">
      <dgm:prSet presAssocID="{F7D2DAEA-6E1A-4ECC-B339-CE17EB9439E5}" presName="spNode" presStyleCnt="0"/>
      <dgm:spPr/>
    </dgm:pt>
    <dgm:pt modelId="{150FDA99-C239-4A33-916D-26FBE3AF8FD2}" type="pres">
      <dgm:prSet presAssocID="{054FB34E-F628-4A22-8F6D-AD286DA781D5}" presName="sibTrans" presStyleLbl="sibTrans1D1" presStyleIdx="1" presStyleCnt="5"/>
      <dgm:spPr/>
    </dgm:pt>
    <dgm:pt modelId="{FC9762AB-0345-41F1-9047-7E48B945A74E}" type="pres">
      <dgm:prSet presAssocID="{CE56FAAA-392D-4DD3-86DF-1212F533C93B}" presName="node" presStyleLbl="node1" presStyleIdx="2" presStyleCnt="5" custScaleX="130134" custScaleY="123049" custRadScaleRad="98832" custRadScaleInc="-53446">
        <dgm:presLayoutVars>
          <dgm:bulletEnabled val="1"/>
        </dgm:presLayoutVars>
      </dgm:prSet>
      <dgm:spPr/>
    </dgm:pt>
    <dgm:pt modelId="{05676003-6342-4B4E-B68B-992762EA6021}" type="pres">
      <dgm:prSet presAssocID="{CE56FAAA-392D-4DD3-86DF-1212F533C93B}" presName="spNode" presStyleCnt="0"/>
      <dgm:spPr/>
    </dgm:pt>
    <dgm:pt modelId="{D424AD5B-B878-4801-B80B-D49D04BA3AC7}" type="pres">
      <dgm:prSet presAssocID="{5B50EA88-7F5F-44F9-B76D-F52B9316209E}" presName="sibTrans" presStyleLbl="sibTrans1D1" presStyleIdx="2" presStyleCnt="5"/>
      <dgm:spPr/>
    </dgm:pt>
    <dgm:pt modelId="{F61C1193-09E7-4EF9-AE58-93A734096A07}" type="pres">
      <dgm:prSet presAssocID="{610E0514-766C-4B3E-A97C-99CE58BF8288}" presName="node" presStyleLbl="node1" presStyleIdx="3" presStyleCnt="5" custScaleX="188636" custScaleY="158649" custRadScaleRad="100636" custRadScaleInc="52329">
        <dgm:presLayoutVars>
          <dgm:bulletEnabled val="1"/>
        </dgm:presLayoutVars>
      </dgm:prSet>
      <dgm:spPr/>
    </dgm:pt>
    <dgm:pt modelId="{EFC67422-01DD-4758-BD29-635B78A2FC94}" type="pres">
      <dgm:prSet presAssocID="{610E0514-766C-4B3E-A97C-99CE58BF8288}" presName="spNode" presStyleCnt="0"/>
      <dgm:spPr/>
    </dgm:pt>
    <dgm:pt modelId="{5AD4D56A-9BDD-496B-8391-7ECE530B6ED7}" type="pres">
      <dgm:prSet presAssocID="{FC3C402E-4C4A-44FF-96FC-D20B5B8F7FF5}" presName="sibTrans" presStyleLbl="sibTrans1D1" presStyleIdx="3" presStyleCnt="5"/>
      <dgm:spPr/>
    </dgm:pt>
    <dgm:pt modelId="{31265F50-6117-4F15-8167-C36E6377825B}" type="pres">
      <dgm:prSet presAssocID="{70D702A9-ADE0-4F29-8D10-8AFE7D2FD395}" presName="node" presStyleLbl="node1" presStyleIdx="4" presStyleCnt="5" custScaleX="188536" custScaleY="122838">
        <dgm:presLayoutVars>
          <dgm:bulletEnabled val="1"/>
        </dgm:presLayoutVars>
      </dgm:prSet>
      <dgm:spPr/>
    </dgm:pt>
    <dgm:pt modelId="{32C32657-196D-4F73-89FB-4C8F1AF5B285}" type="pres">
      <dgm:prSet presAssocID="{70D702A9-ADE0-4F29-8D10-8AFE7D2FD395}" presName="spNode" presStyleCnt="0"/>
      <dgm:spPr/>
    </dgm:pt>
    <dgm:pt modelId="{5F204080-90B0-4401-BA20-5CB230059800}" type="pres">
      <dgm:prSet presAssocID="{FC8597D9-85DF-478F-9B4C-412DC69E0E16}" presName="sibTrans" presStyleLbl="sibTrans1D1" presStyleIdx="4" presStyleCnt="5"/>
      <dgm:spPr/>
    </dgm:pt>
  </dgm:ptLst>
  <dgm:cxnLst>
    <dgm:cxn modelId="{7ED19E10-4239-47D4-A4D3-1308056BECB9}" srcId="{1AC9CDE4-727D-4011-83E5-40092D74032D}" destId="{1ED20C3C-1F3B-4167-8A24-911014ACDE85}" srcOrd="0" destOrd="0" parTransId="{03EFBEB5-144F-4681-AC8F-9D3715ADEE36}" sibTransId="{A6FE602F-80B0-4FFE-9C46-D9723745B44E}"/>
    <dgm:cxn modelId="{58B3F51C-E87A-4C9E-8623-8697770C005B}" type="presOf" srcId="{70D702A9-ADE0-4F29-8D10-8AFE7D2FD395}" destId="{31265F50-6117-4F15-8167-C36E6377825B}" srcOrd="0" destOrd="0" presId="urn:microsoft.com/office/officeart/2005/8/layout/cycle6"/>
    <dgm:cxn modelId="{E4646734-E269-4BF1-9AD2-49DAFC2F5F83}" type="presOf" srcId="{610E0514-766C-4B3E-A97C-99CE58BF8288}" destId="{F61C1193-09E7-4EF9-AE58-93A734096A07}" srcOrd="0" destOrd="0" presId="urn:microsoft.com/office/officeart/2005/8/layout/cycle6"/>
    <dgm:cxn modelId="{78A22D37-9BF6-4123-ABC7-0C41FBB12F9A}" srcId="{1AC9CDE4-727D-4011-83E5-40092D74032D}" destId="{CE56FAAA-392D-4DD3-86DF-1212F533C93B}" srcOrd="2" destOrd="0" parTransId="{271AA0CF-DA59-47A3-BE2F-F6979F7731A6}" sibTransId="{5B50EA88-7F5F-44F9-B76D-F52B9316209E}"/>
    <dgm:cxn modelId="{8BE9635E-CCA0-4A39-A5F7-7C14438639D9}" type="presOf" srcId="{054FB34E-F628-4A22-8F6D-AD286DA781D5}" destId="{150FDA99-C239-4A33-916D-26FBE3AF8FD2}" srcOrd="0" destOrd="0" presId="urn:microsoft.com/office/officeart/2005/8/layout/cycle6"/>
    <dgm:cxn modelId="{5B218868-25A6-43ED-8DF4-8CCD6FFAFF69}" type="presOf" srcId="{CE56FAAA-392D-4DD3-86DF-1212F533C93B}" destId="{FC9762AB-0345-41F1-9047-7E48B945A74E}" srcOrd="0" destOrd="0" presId="urn:microsoft.com/office/officeart/2005/8/layout/cycle6"/>
    <dgm:cxn modelId="{BD08194D-56AA-4894-853C-FE3EC7409596}" srcId="{1AC9CDE4-727D-4011-83E5-40092D74032D}" destId="{70D702A9-ADE0-4F29-8D10-8AFE7D2FD395}" srcOrd="4" destOrd="0" parTransId="{FDB46497-E6D0-4E74-888E-C1E05DF795A3}" sibTransId="{FC8597D9-85DF-478F-9B4C-412DC69E0E16}"/>
    <dgm:cxn modelId="{FE616A57-C3DB-415E-A531-F0DCEFB39215}" type="presOf" srcId="{FC8597D9-85DF-478F-9B4C-412DC69E0E16}" destId="{5F204080-90B0-4401-BA20-5CB230059800}" srcOrd="0" destOrd="0" presId="urn:microsoft.com/office/officeart/2005/8/layout/cycle6"/>
    <dgm:cxn modelId="{3725938C-5BF0-4FA0-A2D1-92905C86CB3C}" type="presOf" srcId="{FC3C402E-4C4A-44FF-96FC-D20B5B8F7FF5}" destId="{5AD4D56A-9BDD-496B-8391-7ECE530B6ED7}" srcOrd="0" destOrd="0" presId="urn:microsoft.com/office/officeart/2005/8/layout/cycle6"/>
    <dgm:cxn modelId="{7565FE92-5FF5-4769-B2B0-E148AE2B9A32}" type="presOf" srcId="{A6FE602F-80B0-4FFE-9C46-D9723745B44E}" destId="{D574633F-D9C1-4F28-B66A-255E9437A762}" srcOrd="0" destOrd="0" presId="urn:microsoft.com/office/officeart/2005/8/layout/cycle6"/>
    <dgm:cxn modelId="{60B89F9C-40CD-4848-BA35-AEC29DCCCEF6}" type="presOf" srcId="{F7D2DAEA-6E1A-4ECC-B339-CE17EB9439E5}" destId="{78666950-F2AC-4E40-985B-CC02374C3807}" srcOrd="0" destOrd="0" presId="urn:microsoft.com/office/officeart/2005/8/layout/cycle6"/>
    <dgm:cxn modelId="{1B5CB7D5-F384-48CD-BDFE-9DFF2F076FD7}" type="presOf" srcId="{1AC9CDE4-727D-4011-83E5-40092D74032D}" destId="{63D1BE94-0147-4266-9CFD-1AEB7FA6989E}" srcOrd="0" destOrd="0" presId="urn:microsoft.com/office/officeart/2005/8/layout/cycle6"/>
    <dgm:cxn modelId="{86FB08DE-9BF9-4929-9CCD-191263EC0E40}" srcId="{1AC9CDE4-727D-4011-83E5-40092D74032D}" destId="{610E0514-766C-4B3E-A97C-99CE58BF8288}" srcOrd="3" destOrd="0" parTransId="{EA92302E-C579-49E2-A7D5-4D52F8BE3E17}" sibTransId="{FC3C402E-4C4A-44FF-96FC-D20B5B8F7FF5}"/>
    <dgm:cxn modelId="{8E5A1CE0-4C23-4C24-B138-9A2B028FF08A}" type="presOf" srcId="{5B50EA88-7F5F-44F9-B76D-F52B9316209E}" destId="{D424AD5B-B878-4801-B80B-D49D04BA3AC7}" srcOrd="0" destOrd="0" presId="urn:microsoft.com/office/officeart/2005/8/layout/cycle6"/>
    <dgm:cxn modelId="{036F4EEB-39AD-4FAA-A3A3-1E651B3A9BD9}" type="presOf" srcId="{1ED20C3C-1F3B-4167-8A24-911014ACDE85}" destId="{37BC15DC-5054-41CF-922C-DDE1C17747C6}" srcOrd="0" destOrd="0" presId="urn:microsoft.com/office/officeart/2005/8/layout/cycle6"/>
    <dgm:cxn modelId="{C37E89F9-24F1-4994-8F39-2A9B6E2B14AD}" srcId="{1AC9CDE4-727D-4011-83E5-40092D74032D}" destId="{F7D2DAEA-6E1A-4ECC-B339-CE17EB9439E5}" srcOrd="1" destOrd="0" parTransId="{F35571B7-64A5-4FDC-BEEB-2CDFA4B46C17}" sibTransId="{054FB34E-F628-4A22-8F6D-AD286DA781D5}"/>
    <dgm:cxn modelId="{40B6A71B-4C1C-4405-8B5C-FDA876E2E72E}" type="presParOf" srcId="{63D1BE94-0147-4266-9CFD-1AEB7FA6989E}" destId="{37BC15DC-5054-41CF-922C-DDE1C17747C6}" srcOrd="0" destOrd="0" presId="urn:microsoft.com/office/officeart/2005/8/layout/cycle6"/>
    <dgm:cxn modelId="{A0EA5909-AC08-4E79-9BAA-086EC13E0FBC}" type="presParOf" srcId="{63D1BE94-0147-4266-9CFD-1AEB7FA6989E}" destId="{0CBBF346-31D5-4396-B0A2-4FFD5F3CFA86}" srcOrd="1" destOrd="0" presId="urn:microsoft.com/office/officeart/2005/8/layout/cycle6"/>
    <dgm:cxn modelId="{0BEE3204-7E75-471C-AA02-F360CE21C0C5}" type="presParOf" srcId="{63D1BE94-0147-4266-9CFD-1AEB7FA6989E}" destId="{D574633F-D9C1-4F28-B66A-255E9437A762}" srcOrd="2" destOrd="0" presId="urn:microsoft.com/office/officeart/2005/8/layout/cycle6"/>
    <dgm:cxn modelId="{6ACD0CE1-96E2-4238-B428-F60911F9C1DF}" type="presParOf" srcId="{63D1BE94-0147-4266-9CFD-1AEB7FA6989E}" destId="{78666950-F2AC-4E40-985B-CC02374C3807}" srcOrd="3" destOrd="0" presId="urn:microsoft.com/office/officeart/2005/8/layout/cycle6"/>
    <dgm:cxn modelId="{DFD3AB2C-7A47-4184-8244-B4BE33CB6FF4}" type="presParOf" srcId="{63D1BE94-0147-4266-9CFD-1AEB7FA6989E}" destId="{BFED3746-55DA-4D91-BC8B-BF64BDD21CB1}" srcOrd="4" destOrd="0" presId="urn:microsoft.com/office/officeart/2005/8/layout/cycle6"/>
    <dgm:cxn modelId="{2C935398-E130-4475-A458-E1C9D8F41DF2}" type="presParOf" srcId="{63D1BE94-0147-4266-9CFD-1AEB7FA6989E}" destId="{150FDA99-C239-4A33-916D-26FBE3AF8FD2}" srcOrd="5" destOrd="0" presId="urn:microsoft.com/office/officeart/2005/8/layout/cycle6"/>
    <dgm:cxn modelId="{FB8ECDDC-311D-4D98-BE82-B2ED57752201}" type="presParOf" srcId="{63D1BE94-0147-4266-9CFD-1AEB7FA6989E}" destId="{FC9762AB-0345-41F1-9047-7E48B945A74E}" srcOrd="6" destOrd="0" presId="urn:microsoft.com/office/officeart/2005/8/layout/cycle6"/>
    <dgm:cxn modelId="{FE5C5D57-D0F6-428F-A85D-A6BB7344C53F}" type="presParOf" srcId="{63D1BE94-0147-4266-9CFD-1AEB7FA6989E}" destId="{05676003-6342-4B4E-B68B-992762EA6021}" srcOrd="7" destOrd="0" presId="urn:microsoft.com/office/officeart/2005/8/layout/cycle6"/>
    <dgm:cxn modelId="{9C03E787-6C8C-4818-8279-64004FA202FA}" type="presParOf" srcId="{63D1BE94-0147-4266-9CFD-1AEB7FA6989E}" destId="{D424AD5B-B878-4801-B80B-D49D04BA3AC7}" srcOrd="8" destOrd="0" presId="urn:microsoft.com/office/officeart/2005/8/layout/cycle6"/>
    <dgm:cxn modelId="{76E045F4-B525-40B1-9183-2231BC8174D0}" type="presParOf" srcId="{63D1BE94-0147-4266-9CFD-1AEB7FA6989E}" destId="{F61C1193-09E7-4EF9-AE58-93A734096A07}" srcOrd="9" destOrd="0" presId="urn:microsoft.com/office/officeart/2005/8/layout/cycle6"/>
    <dgm:cxn modelId="{BE21751A-4BC3-4742-BA1B-CA57DD6B3A00}" type="presParOf" srcId="{63D1BE94-0147-4266-9CFD-1AEB7FA6989E}" destId="{EFC67422-01DD-4758-BD29-635B78A2FC94}" srcOrd="10" destOrd="0" presId="urn:microsoft.com/office/officeart/2005/8/layout/cycle6"/>
    <dgm:cxn modelId="{9BC2060B-D598-4560-A742-F70145A4933B}" type="presParOf" srcId="{63D1BE94-0147-4266-9CFD-1AEB7FA6989E}" destId="{5AD4D56A-9BDD-496B-8391-7ECE530B6ED7}" srcOrd="11" destOrd="0" presId="urn:microsoft.com/office/officeart/2005/8/layout/cycle6"/>
    <dgm:cxn modelId="{55E54BC1-EF92-4969-A913-4931DD9580C5}" type="presParOf" srcId="{63D1BE94-0147-4266-9CFD-1AEB7FA6989E}" destId="{31265F50-6117-4F15-8167-C36E6377825B}" srcOrd="12" destOrd="0" presId="urn:microsoft.com/office/officeart/2005/8/layout/cycle6"/>
    <dgm:cxn modelId="{FCF6A92E-52DC-41E8-9286-3EC77360B6D1}" type="presParOf" srcId="{63D1BE94-0147-4266-9CFD-1AEB7FA6989E}" destId="{32C32657-196D-4F73-89FB-4C8F1AF5B285}" srcOrd="13" destOrd="0" presId="urn:microsoft.com/office/officeart/2005/8/layout/cycle6"/>
    <dgm:cxn modelId="{D4327644-C2DF-4C0C-929D-876A843A1DF5}" type="presParOf" srcId="{63D1BE94-0147-4266-9CFD-1AEB7FA6989E}" destId="{5F204080-90B0-4401-BA20-5CB230059800}" srcOrd="14" destOrd="0" presId="urn:microsoft.com/office/officeart/2005/8/layout/cycle6"/>
  </dgm:cxnLst>
  <dgm:bg/>
  <dgm:whole>
    <a:ln w="38100"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BC15DC-5054-41CF-922C-DDE1C17747C6}">
      <dsp:nvSpPr>
        <dsp:cNvPr id="0" name=""/>
        <dsp:cNvSpPr/>
      </dsp:nvSpPr>
      <dsp:spPr>
        <a:xfrm>
          <a:off x="4446672" y="-185060"/>
          <a:ext cx="2182838" cy="141028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tx2"/>
              </a:solidFill>
            </a:rPr>
            <a:t>350 €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>
              <a:solidFill>
                <a:schemeClr val="accent1"/>
              </a:solidFill>
            </a:rPr>
            <a:t>Aide mensuelle à la mobilité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2"/>
              </a:solidFill>
            </a:rPr>
            <a:t>Monatliche Mobilitätsbeihilfe </a:t>
          </a:r>
        </a:p>
      </dsp:txBody>
      <dsp:txXfrm>
        <a:off x="4515516" y="-116216"/>
        <a:ext cx="2045150" cy="1272598"/>
      </dsp:txXfrm>
    </dsp:sp>
    <dsp:sp modelId="{D574633F-D9C1-4F28-B66A-255E9437A762}">
      <dsp:nvSpPr>
        <dsp:cNvPr id="0" name=""/>
        <dsp:cNvSpPr/>
      </dsp:nvSpPr>
      <dsp:spPr>
        <a:xfrm>
          <a:off x="3117378" y="513530"/>
          <a:ext cx="4794127" cy="4794127"/>
        </a:xfrm>
        <a:custGeom>
          <a:avLst/>
          <a:gdLst/>
          <a:ahLst/>
          <a:cxnLst/>
          <a:rect l="0" t="0" r="0" b="0"/>
          <a:pathLst>
            <a:path>
              <a:moveTo>
                <a:pt x="3522124" y="280426"/>
              </a:moveTo>
              <a:arcTo wR="2397063" hR="2397063" stAng="17879525" swAng="1603813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78666950-F2AC-4E40-985B-CC02374C3807}">
      <dsp:nvSpPr>
        <dsp:cNvPr id="0" name=""/>
        <dsp:cNvSpPr/>
      </dsp:nvSpPr>
      <dsp:spPr>
        <a:xfrm>
          <a:off x="5969754" y="1535435"/>
          <a:ext cx="3786919" cy="174974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solidFill>
                <a:schemeClr val="tx2"/>
              </a:solidFill>
            </a:rPr>
            <a:t>Expériences interculturelles </a:t>
          </a:r>
          <a:r>
            <a:rPr lang="de-DE" sz="1800" b="1" kern="1200" dirty="0">
              <a:solidFill>
                <a:schemeClr val="tx2"/>
              </a:solidFill>
            </a:rPr>
            <a:t>/ Interkulturelle Erfahrungen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accent1"/>
              </a:solidFill>
            </a:rPr>
            <a:t>Découvrir de nouvelles cultures et créer des liens sociaux durables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2"/>
              </a:solidFill>
            </a:rPr>
            <a:t>Neue Kulturen erleben und Freundschaften fürs Leben schließen</a:t>
          </a:r>
        </a:p>
      </dsp:txBody>
      <dsp:txXfrm>
        <a:off x="6055170" y="1620851"/>
        <a:ext cx="3616087" cy="1578914"/>
      </dsp:txXfrm>
    </dsp:sp>
    <dsp:sp modelId="{150FDA99-C239-4A33-916D-26FBE3AF8FD2}">
      <dsp:nvSpPr>
        <dsp:cNvPr id="0" name=""/>
        <dsp:cNvSpPr/>
      </dsp:nvSpPr>
      <dsp:spPr>
        <a:xfrm>
          <a:off x="3142913" y="410911"/>
          <a:ext cx="4794127" cy="4794127"/>
        </a:xfrm>
        <a:custGeom>
          <a:avLst/>
          <a:gdLst/>
          <a:ahLst/>
          <a:cxnLst/>
          <a:rect l="0" t="0" r="0" b="0"/>
          <a:pathLst>
            <a:path>
              <a:moveTo>
                <a:pt x="4745197" y="2878916"/>
              </a:moveTo>
              <a:arcTo wR="2397063" hR="2397063" stAng="695789" swAng="667543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FC9762AB-0345-41F1-9047-7E48B945A74E}">
      <dsp:nvSpPr>
        <dsp:cNvPr id="0" name=""/>
        <dsp:cNvSpPr/>
      </dsp:nvSpPr>
      <dsp:spPr>
        <a:xfrm>
          <a:off x="6108566" y="3738245"/>
          <a:ext cx="2403268" cy="14770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tx2"/>
              </a:solidFill>
            </a:rPr>
            <a:t>Top Organisation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>
              <a:solidFill>
                <a:schemeClr val="accent1"/>
              </a:solidFill>
            </a:rPr>
            <a:t>Pas d’allongement de la durée d’études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2"/>
              </a:solidFill>
            </a:rPr>
            <a:t>Keine Verlängerung der Regelstudienzeit</a:t>
          </a:r>
        </a:p>
      </dsp:txBody>
      <dsp:txXfrm>
        <a:off x="6180671" y="3810350"/>
        <a:ext cx="2259058" cy="1332866"/>
      </dsp:txXfrm>
    </dsp:sp>
    <dsp:sp modelId="{D424AD5B-B878-4801-B80B-D49D04BA3AC7}">
      <dsp:nvSpPr>
        <dsp:cNvPr id="0" name=""/>
        <dsp:cNvSpPr/>
      </dsp:nvSpPr>
      <dsp:spPr>
        <a:xfrm>
          <a:off x="2973217" y="536105"/>
          <a:ext cx="4794127" cy="4794127"/>
        </a:xfrm>
        <a:custGeom>
          <a:avLst/>
          <a:gdLst/>
          <a:ahLst/>
          <a:cxnLst/>
          <a:rect l="0" t="0" r="0" b="0"/>
          <a:pathLst>
            <a:path>
              <a:moveTo>
                <a:pt x="3129083" y="4679619"/>
              </a:moveTo>
              <a:arcTo wR="2397063" hR="2397063" stAng="4333131" swAng="928128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F61C1193-09E7-4EF9-AE58-93A734096A07}">
      <dsp:nvSpPr>
        <dsp:cNvPr id="0" name=""/>
        <dsp:cNvSpPr/>
      </dsp:nvSpPr>
      <dsp:spPr>
        <a:xfrm>
          <a:off x="1976756" y="3561521"/>
          <a:ext cx="3483662" cy="19044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solidFill>
                <a:schemeClr val="tx2"/>
              </a:solidFill>
            </a:rPr>
            <a:t>Encadrement</a:t>
          </a:r>
          <a:r>
            <a:rPr lang="de-DE" sz="1800" b="1" kern="1200" dirty="0">
              <a:solidFill>
                <a:schemeClr val="tx2"/>
              </a:solidFill>
            </a:rPr>
            <a:t> / Betreuung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>
              <a:solidFill>
                <a:schemeClr val="accent1"/>
              </a:solidFill>
            </a:rPr>
            <a:t>Préparation ciblée et </a:t>
          </a:r>
          <a:r>
            <a:rPr lang="fr-FR" sz="1600" b="0" kern="1200" noProof="0" dirty="0" err="1">
              <a:solidFill>
                <a:schemeClr val="accent1"/>
              </a:solidFill>
            </a:rPr>
            <a:t>interlocuteur·trices</a:t>
          </a:r>
          <a:r>
            <a:rPr lang="fr-FR" sz="1600" b="0" kern="1200" noProof="0" dirty="0">
              <a:solidFill>
                <a:schemeClr val="accent1"/>
              </a:solidFill>
            </a:rPr>
            <a:t> </a:t>
          </a:r>
          <a:r>
            <a:rPr lang="fr-FR" sz="1600" b="0" kern="1200" noProof="0" dirty="0" err="1">
              <a:solidFill>
                <a:schemeClr val="accent1"/>
              </a:solidFill>
            </a:rPr>
            <a:t>personnel·les</a:t>
          </a:r>
          <a:r>
            <a:rPr lang="fr-FR" sz="1600" b="0" kern="1200" noProof="0" dirty="0">
              <a:solidFill>
                <a:schemeClr val="accent1"/>
              </a:solidFill>
            </a:rPr>
            <a:t> dans les deux pays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dirty="0">
              <a:solidFill>
                <a:schemeClr val="accent2"/>
              </a:solidFill>
            </a:rPr>
            <a:t>Gezielte Vorbereitung und persönliche Ansprechpersonen in beiden Ländern</a:t>
          </a:r>
        </a:p>
      </dsp:txBody>
      <dsp:txXfrm>
        <a:off x="2069722" y="3654487"/>
        <a:ext cx="3297730" cy="1718485"/>
      </dsp:txXfrm>
    </dsp:sp>
    <dsp:sp modelId="{5AD4D56A-9BDD-496B-8391-7ECE530B6ED7}">
      <dsp:nvSpPr>
        <dsp:cNvPr id="0" name=""/>
        <dsp:cNvSpPr/>
      </dsp:nvSpPr>
      <dsp:spPr>
        <a:xfrm>
          <a:off x="3129128" y="576755"/>
          <a:ext cx="4794127" cy="4794127"/>
        </a:xfrm>
        <a:custGeom>
          <a:avLst/>
          <a:gdLst/>
          <a:ahLst/>
          <a:cxnLst/>
          <a:rect l="0" t="0" r="0" b="0"/>
          <a:pathLst>
            <a:path>
              <a:moveTo>
                <a:pt x="71572" y="2978444"/>
              </a:moveTo>
              <a:arcTo wR="2397063" hR="2397063" stAng="9957814" swAng="919088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31265F50-6117-4F15-8167-C36E6377825B}">
      <dsp:nvSpPr>
        <dsp:cNvPr id="0" name=""/>
        <dsp:cNvSpPr/>
      </dsp:nvSpPr>
      <dsp:spPr>
        <a:xfrm>
          <a:off x="1506292" y="1439141"/>
          <a:ext cx="3481815" cy="147454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>
              <a:solidFill>
                <a:schemeClr val="tx2"/>
              </a:solidFill>
            </a:rPr>
            <a:t>1 année</a:t>
          </a:r>
          <a:r>
            <a:rPr lang="de-DE" sz="1800" b="1" kern="1200" dirty="0">
              <a:solidFill>
                <a:schemeClr val="tx2"/>
              </a:solidFill>
            </a:rPr>
            <a:t> / 1 Jahr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noProof="0" dirty="0">
              <a:solidFill>
                <a:schemeClr val="accent1"/>
              </a:solidFill>
            </a:rPr>
            <a:t>Au minimum passée à l’étranger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accent2"/>
              </a:solidFill>
            </a:rPr>
            <a:t>Mindestens im Ausland</a:t>
          </a:r>
        </a:p>
      </dsp:txBody>
      <dsp:txXfrm>
        <a:off x="1578273" y="1511122"/>
        <a:ext cx="3337853" cy="1330581"/>
      </dsp:txXfrm>
    </dsp:sp>
    <dsp:sp modelId="{5F204080-90B0-4401-BA20-5CB230059800}">
      <dsp:nvSpPr>
        <dsp:cNvPr id="0" name=""/>
        <dsp:cNvSpPr/>
      </dsp:nvSpPr>
      <dsp:spPr>
        <a:xfrm>
          <a:off x="3129917" y="520034"/>
          <a:ext cx="4794127" cy="4794127"/>
        </a:xfrm>
        <a:custGeom>
          <a:avLst/>
          <a:gdLst/>
          <a:ahLst/>
          <a:cxnLst/>
          <a:rect l="0" t="0" r="0" b="0"/>
          <a:pathLst>
            <a:path>
              <a:moveTo>
                <a:pt x="516307" y="910904"/>
              </a:moveTo>
              <a:arcTo wR="2397063" hR="2397063" stAng="13098932" swAng="1478862"/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7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EE562-72F7-40F8-9206-215A18DFB7BB}" type="datetimeFigureOut">
              <a:rPr lang="de-DE" smtClean="0"/>
              <a:t>25.08.2026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48B07-3E74-4EA5-B975-D677F9F5DF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260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3F4CA-43AE-41C7-81A4-642B5E0B71C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34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5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.wmf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.wmf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Impressum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1" t="9398" r="-38" b="6888"/>
          <a:stretch>
            <a:fillRect/>
          </a:stretch>
        </p:blipFill>
        <p:spPr>
          <a:xfrm>
            <a:off x="1" y="1"/>
            <a:ext cx="824685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3136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217654" y="3853963"/>
            <a:ext cx="8364742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09759" y="4539213"/>
            <a:ext cx="4672637" cy="257951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002657" y="5073037"/>
            <a:ext cx="7579743" cy="614390"/>
          </a:xfrm>
          <a:solidFill>
            <a:schemeClr val="accent2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70144" y="5758287"/>
            <a:ext cx="4612252" cy="257951"/>
          </a:xfrm>
          <a:solidFill>
            <a:schemeClr val="accent2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394517212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5282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92352" y="3934540"/>
            <a:ext cx="5490047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2352" y="4573421"/>
            <a:ext cx="5490048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99540" y="5146397"/>
            <a:ext cx="4482859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7099534" y="5770856"/>
            <a:ext cx="4482859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weltoffen</a:t>
            </a:r>
            <a:endParaRPr lang="de-DE" sz="1400" dirty="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scientifique</a:t>
            </a:r>
            <a:endParaRPr lang="de-DE" sz="1400" dirty="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excellent</a:t>
            </a:r>
            <a:endParaRPr lang="de-DE" sz="1400" dirty="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europäisch</a:t>
            </a:r>
            <a:endParaRPr lang="de-DE" sz="1400" dirty="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integriert</a:t>
            </a:r>
            <a:endParaRPr lang="de-DE" sz="1400" dirty="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1030719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8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2183941444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500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48778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Alumniclub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pic>
        <p:nvPicPr>
          <p:cNvPr id="2" name="Bildplatzhalter 2" descr="alumni-club-logo.png">
            <a:extLst>
              <a:ext uri="{FF2B5EF4-FFF2-40B4-BE49-F238E27FC236}">
                <a16:creationId xmlns:a16="http://schemas.microsoft.com/office/drawing/2014/main" id="{46706D7B-80EB-0A68-07A1-ECA26F949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22980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2 Logo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sp>
        <p:nvSpPr>
          <p:cNvPr id="3" name="Bildplatzhalter 3">
            <a:extLst>
              <a:ext uri="{FF2B5EF4-FFF2-40B4-BE49-F238E27FC236}">
                <a16:creationId xmlns:a16="http://schemas.microsoft.com/office/drawing/2014/main" id="{BAC4A407-9786-2609-8404-91FBBBEFF0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322" y="1434144"/>
            <a:ext cx="2320925" cy="757238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4185991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424197736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99833" y="280220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99833" y="664586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E014432-624D-DE4D-304F-ACB3B54A3F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5912" y="1440316"/>
            <a:ext cx="935949" cy="913595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2F02B82E-0A71-2972-66BB-2BC6E3FFC7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911" y="2353911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B9EB34B8-5408-7333-000F-FAE6B2B607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5910" y="3232463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064781FF-2DF9-29AF-AFCC-291800BDBB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09" y="4111016"/>
            <a:ext cx="935949" cy="878552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51EE07E1-056D-C160-3347-A060C56CF8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908" y="4989567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5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DFF936C3-2095-7988-BEF7-D747D75F89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99833" y="1536220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1" name="Textplatzhalter 29">
            <a:extLst>
              <a:ext uri="{FF2B5EF4-FFF2-40B4-BE49-F238E27FC236}">
                <a16:creationId xmlns:a16="http://schemas.microsoft.com/office/drawing/2014/main" id="{F73E1529-3F52-9C66-F625-0815E7744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99833" y="1845356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7DEC0480-5BB3-8833-14F4-7720F40DF3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9833" y="2428429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3" name="Textplatzhalter 29">
            <a:extLst>
              <a:ext uri="{FF2B5EF4-FFF2-40B4-BE49-F238E27FC236}">
                <a16:creationId xmlns:a16="http://schemas.microsoft.com/office/drawing/2014/main" id="{E7553ED0-4C84-E040-8487-3B05D6F4A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99833" y="2737565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4" name="Textplatzhalter 29">
            <a:extLst>
              <a:ext uri="{FF2B5EF4-FFF2-40B4-BE49-F238E27FC236}">
                <a16:creationId xmlns:a16="http://schemas.microsoft.com/office/drawing/2014/main" id="{A2FDA05A-F29B-96D1-AF7A-3607029DE5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99833" y="332063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5" name="Textplatzhalter 29">
            <a:extLst>
              <a:ext uri="{FF2B5EF4-FFF2-40B4-BE49-F238E27FC236}">
                <a16:creationId xmlns:a16="http://schemas.microsoft.com/office/drawing/2014/main" id="{94F514E0-C88D-C166-84F8-EE84D5E3828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99833" y="3629774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6" name="Textplatzhalter 29">
            <a:extLst>
              <a:ext uri="{FF2B5EF4-FFF2-40B4-BE49-F238E27FC236}">
                <a16:creationId xmlns:a16="http://schemas.microsoft.com/office/drawing/2014/main" id="{7ACBD7D8-01E2-9D3C-DB57-417A9A3B608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99833" y="4227661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7" name="Textplatzhalter 29">
            <a:extLst>
              <a:ext uri="{FF2B5EF4-FFF2-40B4-BE49-F238E27FC236}">
                <a16:creationId xmlns:a16="http://schemas.microsoft.com/office/drawing/2014/main" id="{F6B8E1C5-BFBE-050F-8F5A-C260BE4EBF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99833" y="4536797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A6A500A1-0052-D0E2-5FF3-6F97EA8854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9833" y="5116182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9" name="Textplatzhalter 29">
            <a:extLst>
              <a:ext uri="{FF2B5EF4-FFF2-40B4-BE49-F238E27FC236}">
                <a16:creationId xmlns:a16="http://schemas.microsoft.com/office/drawing/2014/main" id="{A4610233-D761-829A-AB23-C9647E08DF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199833" y="542531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</p:spTree>
    <p:extLst>
      <p:ext uri="{BB962C8B-B14F-4D97-AF65-F5344CB8AC3E}">
        <p14:creationId xmlns:p14="http://schemas.microsoft.com/office/powerpoint/2010/main" val="354353475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1" t="9398" r="-38" b="6888"/>
          <a:stretch>
            <a:fillRect/>
          </a:stretch>
        </p:blipFill>
        <p:spPr>
          <a:xfrm>
            <a:off x="1" y="1"/>
            <a:ext cx="824685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55466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3022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8825" y="3471705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98825" y="2963286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093999" y="2955234"/>
            <a:ext cx="570669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02189465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_Bericht des Präsidi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362728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03507" y="3454287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03507" y="2945868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7423" y="2955234"/>
            <a:ext cx="2452595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4.1.A</a:t>
            </a:r>
          </a:p>
        </p:txBody>
      </p:sp>
    </p:spTree>
    <p:extLst>
      <p:ext uri="{BB962C8B-B14F-4D97-AF65-F5344CB8AC3E}">
        <p14:creationId xmlns:p14="http://schemas.microsoft.com/office/powerpoint/2010/main" val="2702378057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4357" y="2676999"/>
            <a:ext cx="3154710" cy="1504001"/>
          </a:xfrm>
        </p:spPr>
        <p:txBody>
          <a:bodyPr wrap="none" lIns="0" rIns="0" bIns="0" anchor="ctr" anchorCtr="0"/>
          <a:lstStyle>
            <a:lvl1pPr algn="ctr">
              <a:defRPr sz="54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Wichtiges</a:t>
            </a:r>
          </a:p>
          <a:p>
            <a:pPr lvl="0"/>
            <a:r>
              <a:rPr lang="de-DE" dirty="0"/>
              <a:t>Statement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A3AE1CE-670E-D749-B04D-565646000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377" y="3086730"/>
            <a:ext cx="737381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„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B06D349-E540-1F53-86E9-91AF59D2D8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49088" y="2355761"/>
            <a:ext cx="737382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39681729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folie - Fachgrupp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2519" y="2997086"/>
            <a:ext cx="2500685" cy="863826"/>
          </a:xfrm>
        </p:spPr>
        <p:txBody>
          <a:bodyPr wrap="none" lIns="0" rIns="0" bIns="0" anchor="ctr" anchorCtr="0"/>
          <a:lstStyle>
            <a:lvl1pPr algn="ctr">
              <a:defRPr sz="28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Fachgruppe FR</a:t>
            </a:r>
          </a:p>
          <a:p>
            <a:pPr lvl="0"/>
            <a:r>
              <a:rPr lang="de-DE" dirty="0"/>
              <a:t>Fachgruppe DE</a:t>
            </a:r>
          </a:p>
        </p:txBody>
      </p:sp>
    </p:spTree>
    <p:extLst>
      <p:ext uri="{BB962C8B-B14F-4D97-AF65-F5344CB8AC3E}">
        <p14:creationId xmlns:p14="http://schemas.microsoft.com/office/powerpoint/2010/main" val="4114515204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5A2F20-6F2B-545D-DE30-2FD920F0B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6360789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19575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5419575" cy="297517"/>
          </a:xfrm>
        </p:spPr>
        <p:txBody>
          <a:bodyPr/>
          <a:lstStyle>
            <a:lvl1pPr>
              <a:defRPr sz="16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6308787" y="2177919"/>
            <a:ext cx="5419577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6308786" y="1704085"/>
            <a:ext cx="5419577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9003490-3D54-8A1E-A9C8-08B586560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5E74731-88B8-0955-1348-2AEF8F2FB4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DD7D8EF-EC00-C04B-5458-6A0A7043AC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667299339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dr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4261794" y="2177222"/>
            <a:ext cx="3668414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4261793" y="1703388"/>
            <a:ext cx="3668414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" name="Textplatzhalter 12">
            <a:extLst>
              <a:ext uri="{FF2B5EF4-FFF2-40B4-BE49-F238E27FC236}">
                <a16:creationId xmlns:a16="http://schemas.microsoft.com/office/drawing/2014/main" id="{204400E8-B4C7-AC07-AE53-3CEB0F7DDB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59947" y="2177223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B4CFED57-AA98-F401-D829-ACE0D4CCD0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59947" y="1702691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Englischer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EFDD885-2440-2255-2D8A-07A53E04E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7BA8E2F-F3C9-228F-4323-4C679DA41F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56DCF47-7222-C3A9-6595-778B31ABED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2614864110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4F78DCD-2C51-079C-FB36-9E17378A6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D1175C5-9AF9-6723-3DFB-9C50DC1B5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3C6BFE8-DE7D-0C9A-C719-F181496108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E7509B-BA77-4EC3-B713-07D815DB49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42148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664326632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abelle mit Beschriftung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Englisch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556C6170-35B1-ED7D-44C2-6E4EB2EB7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59978FB-0A60-2B62-3EA3-5DE31787B8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1D09A35-F2E6-6EDE-93D4-85A91EDC6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40C9F9AD-0B51-A260-4DF0-4896116F47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5188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435517967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21085666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0"/>
            <a:ext cx="5557571" cy="47967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04839" y="3915283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584E142-D2CD-F065-E561-2B4DE3AB4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78D7BD7-D936-A9E4-7353-D3C1B51FD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2D74B6A-5DD0-BD79-0FFD-BE42C7C40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24">
            <a:extLst>
              <a:ext uri="{FF2B5EF4-FFF2-40B4-BE49-F238E27FC236}">
                <a16:creationId xmlns:a16="http://schemas.microsoft.com/office/drawing/2014/main" id="{115150C7-580E-221B-5CE0-9457523EFE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96796" y="1697421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B4CC619A-500A-F3E5-A953-E76D9BF075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04978" y="4224439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E266A644-13FE-E10D-CDC6-6569AF69B2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4743" y="590267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440340018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080692" cy="40108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710687" y="1387058"/>
            <a:ext cx="34333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710687" y="3420375"/>
            <a:ext cx="3433313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5710687" y="1694157"/>
            <a:ext cx="3433313" cy="163327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5710687" y="3735884"/>
            <a:ext cx="3433313" cy="1662028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FA4CCFBB-05A1-42E8-B8EE-64331742E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C12358-AEE3-5D7D-4849-B417EAD79C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C6B9401-5E9D-CFA7-0CFC-23EDE027E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3D464D8-F8A5-FA0B-87F5-3D8A4106B7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07865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823370438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813937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427407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649125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52FAF53-4221-B772-70B1-575FDBB25692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383547" y="1371672"/>
            <a:ext cx="2760453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0046E590-F396-E714-B17F-04B9CFC1A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12978B4-2CF8-0898-7933-521C0E93F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7DEEA9-3342-DE51-AE43-BD0FEF14EB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A4C1C784-159D-4F32-7F22-8EAB94449C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41110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F111929F-1748-EC9A-D5D5-E8BFEBA384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3706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515650795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chkant mit Logo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03E2AA2-4436-ADE5-F8DC-25A3B2AAD8CF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043180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CE702F17-4552-BD51-49D5-B8781B4B7A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50346" y="4254214"/>
            <a:ext cx="428418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F2714FB4-5EB5-CD47-28FB-3E06C779EE4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50345" y="4895009"/>
            <a:ext cx="4284187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83557DEE-09BF-9FD7-6BFE-68F70DFB679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1632669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A96ABF-E562-90DA-4F78-7BE4C70D3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C70F677-D99D-6D67-13A5-AEB9A0260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09E840-AED0-57A9-C59A-C091A1C181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3F86668A-E51B-FA72-2C0F-216BD3F3F1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08461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E84283D9-96E7-7C1F-F305-71D82E757E9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174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69572884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1"/>
            <a:ext cx="5557571" cy="401085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Englisch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84574"/>
            <a:ext cx="5531357" cy="3733249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478F31B9-4917-BFBE-B1A1-2877D764A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687DBE1F-B913-D9E0-D4C1-7FB03E8BA1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3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584478322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vertikal mit Text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DBD23A6-3E86-CF9B-0E57-C331DFE6214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4025" y="378384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887979-E160-9CC5-C4D3-4F9C629C1A39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454025" y="138747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Titel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98829" y="3783845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Titel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69574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6198628" y="4104767"/>
            <a:ext cx="5525400" cy="264688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149C953B-DDA1-BE4B-FC90-4C93BEA0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75DAD24-EEC1-3524-C8E2-57FFFCD1A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BB5B327-932D-686F-B4CB-588BCFAF2C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35A6A4E-4DF6-DFD1-4379-0C9F2A8991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1569" y="342900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965CAAC-0D1C-1A37-089C-16D82EC035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81569" y="581785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384262619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rizontal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26FB6F9-ED85-6B76-4772-0298E28542B8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174780" y="1384299"/>
            <a:ext cx="5542669" cy="25921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41C44B-CBF0-3FB1-1D88-6B99D3C09C3B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7200" y="1384375"/>
            <a:ext cx="5557838" cy="259240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457433" y="4153362"/>
            <a:ext cx="5559790" cy="296900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63629" y="4137247"/>
            <a:ext cx="5560059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465760"/>
            <a:ext cx="5560061" cy="149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 hasCustomPrompt="1"/>
          </p:nvPr>
        </p:nvSpPr>
        <p:spPr>
          <a:xfrm>
            <a:off x="6163629" y="4465759"/>
            <a:ext cx="5560060" cy="1491363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72A25803-C4EB-3784-1A2C-6E83BF82F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8E58B8A-BFF7-F77F-C88E-431DF19500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6E3700B-0B2B-C8BD-1418-4E55B7D488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E876194C-6D49-C306-A1B8-6D833663B1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4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1554ED0-7442-65E8-1211-1B31A4C915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487155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789096152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vier BIlder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/>
          <p:cNvSpPr>
            <a:spLocks noGrp="1"/>
          </p:cNvSpPr>
          <p:nvPr>
            <p:ph type="pic" sz="quarter" idx="23"/>
          </p:nvPr>
        </p:nvSpPr>
        <p:spPr>
          <a:xfrm>
            <a:off x="460938" y="1247196"/>
            <a:ext cx="2776213" cy="2397704"/>
          </a:xfrm>
        </p:spPr>
        <p:txBody>
          <a:bodyPr/>
          <a:lstStyle/>
          <a:p>
            <a:endParaRPr lang="de-DE"/>
          </a:p>
        </p:txBody>
      </p:sp>
      <p:sp>
        <p:nvSpPr>
          <p:cNvPr id="21" name="Bildplatzhalter 19"/>
          <p:cNvSpPr>
            <a:spLocks noGrp="1"/>
          </p:cNvSpPr>
          <p:nvPr>
            <p:ph type="pic" sz="quarter" idx="24"/>
          </p:nvPr>
        </p:nvSpPr>
        <p:spPr>
          <a:xfrm>
            <a:off x="3277066" y="3658516"/>
            <a:ext cx="2793701" cy="2412712"/>
          </a:xfrm>
        </p:spPr>
        <p:txBody>
          <a:bodyPr/>
          <a:lstStyle/>
          <a:p>
            <a:endParaRPr lang="de-DE"/>
          </a:p>
        </p:txBody>
      </p:sp>
      <p:sp>
        <p:nvSpPr>
          <p:cNvPr id="22" name="Bildplatzhalter 19"/>
          <p:cNvSpPr>
            <a:spLocks noGrp="1"/>
          </p:cNvSpPr>
          <p:nvPr>
            <p:ph type="pic" sz="quarter" idx="25"/>
          </p:nvPr>
        </p:nvSpPr>
        <p:spPr>
          <a:xfrm>
            <a:off x="6103867" y="1234716"/>
            <a:ext cx="2783125" cy="2397963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19"/>
          <p:cNvSpPr>
            <a:spLocks noGrp="1"/>
          </p:cNvSpPr>
          <p:nvPr>
            <p:ph type="pic" sz="quarter" idx="26"/>
          </p:nvPr>
        </p:nvSpPr>
        <p:spPr>
          <a:xfrm>
            <a:off x="8900823" y="3658515"/>
            <a:ext cx="2816225" cy="2397849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7" hasCustomPrompt="1"/>
          </p:nvPr>
        </p:nvSpPr>
        <p:spPr>
          <a:xfrm>
            <a:off x="3421626" y="1238250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26" name="Textplatzhalter 24"/>
          <p:cNvSpPr>
            <a:spLocks noGrp="1"/>
          </p:cNvSpPr>
          <p:nvPr>
            <p:ph type="body" sz="quarter" idx="28" hasCustomPrompt="1"/>
          </p:nvPr>
        </p:nvSpPr>
        <p:spPr>
          <a:xfrm>
            <a:off x="3432229" y="230454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4" name="Textplatzhalter 24"/>
          <p:cNvSpPr>
            <a:spLocks noGrp="1"/>
          </p:cNvSpPr>
          <p:nvPr>
            <p:ph type="body" sz="quarter" idx="36" hasCustomPrompt="1"/>
          </p:nvPr>
        </p:nvSpPr>
        <p:spPr>
          <a:xfrm>
            <a:off x="9027977" y="1247704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5" name="Textplatzhalter 24"/>
          <p:cNvSpPr>
            <a:spLocks noGrp="1"/>
          </p:cNvSpPr>
          <p:nvPr>
            <p:ph type="body" sz="quarter" idx="37" hasCustomPrompt="1"/>
          </p:nvPr>
        </p:nvSpPr>
        <p:spPr>
          <a:xfrm>
            <a:off x="9038580" y="231399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37" name="Textplatzhalter 24"/>
          <p:cNvSpPr>
            <a:spLocks noGrp="1"/>
          </p:cNvSpPr>
          <p:nvPr>
            <p:ph type="body" sz="quarter" idx="39" hasCustomPrompt="1"/>
          </p:nvPr>
        </p:nvSpPr>
        <p:spPr>
          <a:xfrm>
            <a:off x="623267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8" name="Textplatzhalter 24"/>
          <p:cNvSpPr>
            <a:spLocks noGrp="1"/>
          </p:cNvSpPr>
          <p:nvPr>
            <p:ph type="body" sz="quarter" idx="40" hasCustomPrompt="1"/>
          </p:nvPr>
        </p:nvSpPr>
        <p:spPr>
          <a:xfrm>
            <a:off x="623267" y="472798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0" name="Textplatzhalter 24"/>
          <p:cNvSpPr>
            <a:spLocks noGrp="1"/>
          </p:cNvSpPr>
          <p:nvPr>
            <p:ph type="body" sz="quarter" idx="42" hasCustomPrompt="1"/>
          </p:nvPr>
        </p:nvSpPr>
        <p:spPr>
          <a:xfrm>
            <a:off x="6222355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41" name="Textplatzhalter 24"/>
          <p:cNvSpPr>
            <a:spLocks noGrp="1"/>
          </p:cNvSpPr>
          <p:nvPr>
            <p:ph type="body" sz="quarter" idx="43" hasCustomPrompt="1"/>
          </p:nvPr>
        </p:nvSpPr>
        <p:spPr>
          <a:xfrm>
            <a:off x="6227261" y="472592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FEC292-8D85-BF85-AD46-D34654FE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793DAB9-340C-6BDC-25A9-8BBE9F051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6BE6949-0480-97E0-B133-157D957C88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D11D38-D8F7-F4BC-461A-7376E2AA9E7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006857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2A0A34D-BA6B-B606-7069-50D75492DD2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656698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53DBBEC1-8876-F747-709A-113104F8DB8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40473" y="580654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8B160EC7-FC30-E708-59B7-2F2A9711A54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486754" y="579167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290215504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ine Tabell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3EC9F7-9E0B-AE32-D12C-0CAA606F302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66174" y="1188990"/>
            <a:ext cx="11249115" cy="442758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7FE3FE-5264-5A5F-62D9-B89EAAF2D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A66A72B-13CA-2328-6D01-E64D1F37F7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DBAECC-EF5A-1505-F354-FBF7FC91E6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DFF5195A-52F3-DA7B-59D3-1627A7221D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9924" y="5330403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571437257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Diagramm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5B7C6B5-DA7B-239D-D510-32D7E45DBDFD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59523" y="1212850"/>
            <a:ext cx="5488839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53900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53900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0A49F65C-EED4-AA72-D5F6-19A1B5CAA5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39776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469D50A-2B0A-417D-67F2-71F30BA853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776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D2431A0C-7297-C8B9-44DE-1773580DC5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4537" y="1212735"/>
            <a:ext cx="5494338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C115192-34C0-D9C9-C742-4E9BC248A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A2658E6-9736-9BB5-061C-8DEAA00AE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33943B1-D189-8DA4-5DC9-A67F939CD1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01BF7695-A593-792E-B9EF-20F989D20A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7170" y="535177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24DA46D-9ACC-FFA3-5F3D-4E9B80DF99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508581" y="53635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6776360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2914111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leer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558224" y="3506541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8224" y="2998122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39277046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fertig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-262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uppierung 10">
            <a:extLst>
              <a:ext uri="{FF2B5EF4-FFF2-40B4-BE49-F238E27FC236}">
                <a16:creationId xmlns:a16="http://schemas.microsoft.com/office/drawing/2014/main" id="{F0CE4234-3B2A-C325-853F-7E5CA009729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3" name="Bild 8">
              <a:extLst>
                <a:ext uri="{FF2B5EF4-FFF2-40B4-BE49-F238E27FC236}">
                  <a16:creationId xmlns:a16="http://schemas.microsoft.com/office/drawing/2014/main" id="{2D172FB8-FE7B-6A76-C14A-549AA69DFD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6" name="Bild 9">
              <a:extLst>
                <a:ext uri="{FF2B5EF4-FFF2-40B4-BE49-F238E27FC236}">
                  <a16:creationId xmlns:a16="http://schemas.microsoft.com/office/drawing/2014/main" id="{73C73FF1-4A31-BDEC-C0E1-9D0372A19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30A61CE2-8134-C8F0-D1A0-F30F1247B136}"/>
              </a:ext>
            </a:extLst>
          </p:cNvPr>
          <p:cNvSpPr txBox="1"/>
          <p:nvPr userDrawn="1"/>
        </p:nvSpPr>
        <p:spPr>
          <a:xfrm>
            <a:off x="656463" y="4731633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i="0" dirty="0">
                <a:solidFill>
                  <a:schemeClr val="bg1"/>
                </a:solidFill>
              </a:rPr>
              <a:t>Merci de </a:t>
            </a:r>
            <a:r>
              <a:rPr lang="de-DE" sz="2400" i="0" dirty="0" err="1">
                <a:solidFill>
                  <a:schemeClr val="bg1"/>
                </a:solidFill>
              </a:rPr>
              <a:t>votre</a:t>
            </a:r>
            <a:r>
              <a:rPr lang="de-DE" sz="2400" i="0" dirty="0">
                <a:solidFill>
                  <a:schemeClr val="bg1"/>
                </a:solidFill>
              </a:rPr>
              <a:t> </a:t>
            </a:r>
            <a:r>
              <a:rPr lang="de-DE" sz="2400" i="0" dirty="0" err="1">
                <a:solidFill>
                  <a:schemeClr val="bg1"/>
                </a:solidFill>
              </a:rPr>
              <a:t>attention</a:t>
            </a:r>
            <a:r>
              <a:rPr lang="de-DE" sz="2400" i="0" dirty="0">
                <a:solidFill>
                  <a:schemeClr val="bg1"/>
                </a:solidFill>
              </a:rPr>
              <a:t> !</a:t>
            </a:r>
          </a:p>
        </p:txBody>
      </p:sp>
      <p:pic>
        <p:nvPicPr>
          <p:cNvPr id="9" name="Bild 6">
            <a:extLst>
              <a:ext uri="{FF2B5EF4-FFF2-40B4-BE49-F238E27FC236}">
                <a16:creationId xmlns:a16="http://schemas.microsoft.com/office/drawing/2014/main" id="{D867F399-8F65-B237-2664-99E6032509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10" name="Bild 7" descr="qr-code.png">
            <a:extLst>
              <a:ext uri="{FF2B5EF4-FFF2-40B4-BE49-F238E27FC236}">
                <a16:creationId xmlns:a16="http://schemas.microsoft.com/office/drawing/2014/main" id="{BD7C3629-3698-CDFC-E8C3-498346EE36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D80EAA4-DEB9-1F42-B427-A29C2E464718}"/>
              </a:ext>
            </a:extLst>
          </p:cNvPr>
          <p:cNvSpPr txBox="1"/>
          <p:nvPr userDrawn="1"/>
        </p:nvSpPr>
        <p:spPr>
          <a:xfrm>
            <a:off x="656463" y="5296140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EB31D312-F45B-94FA-26EF-B4794F58814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660" y="3912086"/>
            <a:ext cx="4848075" cy="2045224"/>
          </a:xfrm>
        </p:spPr>
        <p:txBody>
          <a:bodyPr/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C79D0FD-3022-83B6-54F7-BD74604C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908"/>
          <a:stretch/>
        </p:blipFill>
        <p:spPr>
          <a:xfrm>
            <a:off x="6398406" y="5957310"/>
            <a:ext cx="1778943" cy="5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34301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1E8AF53-4DD7-405A-A8C6-7082542B955B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EC13080-75D5-001E-FE5F-FDD8DCBF52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605AD81-62B1-FCFD-0DE1-910162283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961685824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4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weltoffen</a:t>
            </a:r>
            <a:endParaRPr lang="de-DE" sz="1400" dirty="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scientifique</a:t>
            </a:r>
            <a:endParaRPr lang="de-DE" sz="1400" dirty="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excellent</a:t>
            </a:r>
            <a:endParaRPr lang="de-DE" sz="1400" dirty="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europäisch</a:t>
            </a:r>
            <a:endParaRPr lang="de-DE" sz="1400" dirty="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integriert</a:t>
            </a:r>
            <a:endParaRPr lang="de-DE" sz="1400" dirty="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1115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21018585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17063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2913998"/>
            <a:ext cx="5255846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35885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4796676"/>
            <a:ext cx="5255448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2812745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271869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271869"/>
          </a:xfrm>
        </p:spPr>
        <p:txBody>
          <a:bodyPr/>
          <a:lstStyle>
            <a:lvl1pPr algn="r">
              <a:defRPr>
                <a:solidFill>
                  <a:srgbClr val="81725E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466" y="320675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570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 17">
            <a:extLst>
              <a:ext uri="{FF2B5EF4-FFF2-40B4-BE49-F238E27FC236}">
                <a16:creationId xmlns:a16="http://schemas.microsoft.com/office/drawing/2014/main" id="{8684F075-7963-2848-ADCD-FFF0918D4F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271869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271869"/>
          </a:xfrm>
        </p:spPr>
        <p:txBody>
          <a:bodyPr/>
          <a:lstStyle>
            <a:lvl1pPr algn="r">
              <a:defRPr>
                <a:solidFill>
                  <a:srgbClr val="81725E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7" name="Bildplatzhalter 2" descr="alumni-club-logo.png">
            <a:extLst>
              <a:ext uri="{FF2B5EF4-FFF2-40B4-BE49-F238E27FC236}">
                <a16:creationId xmlns:a16="http://schemas.microsoft.com/office/drawing/2014/main" id="{3EFDFFE5-1723-8F46-A85C-C66A3FFBAC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  <p:pic>
        <p:nvPicPr>
          <p:cNvPr id="10" name="Bild 12">
            <a:extLst>
              <a:ext uri="{FF2B5EF4-FFF2-40B4-BE49-F238E27FC236}">
                <a16:creationId xmlns:a16="http://schemas.microsoft.com/office/drawing/2014/main" id="{617756E3-F3CF-FC42-8939-67150E0018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7466" y="320675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125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33022" y="3861180"/>
            <a:ext cx="5549379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700892" y="4540038"/>
            <a:ext cx="1881508" cy="208706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04766" y="5073037"/>
            <a:ext cx="4577634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0010078" y="5741035"/>
            <a:ext cx="1572317" cy="208706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34457415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_Titelfolie_mit 2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488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Bild 11">
            <a:extLst>
              <a:ext uri="{FF2B5EF4-FFF2-40B4-BE49-F238E27FC236}">
                <a16:creationId xmlns:a16="http://schemas.microsoft.com/office/drawing/2014/main" id="{218EA603-0A47-3941-9B6F-9271E39D59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2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15640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7914F37-36EE-8B4B-A010-725CB4C3628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20" name="Bild 11">
            <a:extLst>
              <a:ext uri="{FF2B5EF4-FFF2-40B4-BE49-F238E27FC236}">
                <a16:creationId xmlns:a16="http://schemas.microsoft.com/office/drawing/2014/main" id="{7CDAF8AD-080A-FC40-806B-E69C3C45D3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159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Feld WLAN Zuga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7914F37-36EE-8B4B-A010-725CB4C3628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81951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/>
          </p:nvPr>
        </p:nvSpPr>
        <p:spPr>
          <a:xfrm>
            <a:off x="463640" y="1703388"/>
            <a:ext cx="5481951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/>
          </p:nvPr>
        </p:nvSpPr>
        <p:spPr>
          <a:xfrm>
            <a:off x="6238515" y="2177223"/>
            <a:ext cx="5499361" cy="330653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/>
          </p:nvPr>
        </p:nvSpPr>
        <p:spPr>
          <a:xfrm>
            <a:off x="6238796" y="1703474"/>
            <a:ext cx="5498927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5" hasCustomPrompt="1"/>
          </p:nvPr>
        </p:nvSpPr>
        <p:spPr>
          <a:xfrm>
            <a:off x="8740206" y="5936838"/>
            <a:ext cx="2840746" cy="271869"/>
          </a:xfrm>
          <a:ln w="6350" cmpd="sng">
            <a:noFill/>
            <a:prstDash val="solid"/>
          </a:ln>
        </p:spPr>
        <p:txBody>
          <a:bodyPr wrap="none"/>
          <a:lstStyle>
            <a:lvl1pPr algn="r">
              <a:defRPr/>
            </a:lvl1pPr>
          </a:lstStyle>
          <a:p>
            <a:pPr lvl="0"/>
            <a:r>
              <a:rPr lang="de-DE" dirty="0"/>
              <a:t>Feld WLAN Zugang</a:t>
            </a:r>
          </a:p>
        </p:txBody>
      </p:sp>
      <p:pic>
        <p:nvPicPr>
          <p:cNvPr id="16" name="Bild 11">
            <a:extLst>
              <a:ext uri="{FF2B5EF4-FFF2-40B4-BE49-F238E27FC236}">
                <a16:creationId xmlns:a16="http://schemas.microsoft.com/office/drawing/2014/main" id="{348EA500-333E-4045-8EE6-395EE0F960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25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21170" y="333704"/>
            <a:ext cx="7531662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21170" y="718070"/>
            <a:ext cx="7531662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0" name="Bild 11">
            <a:extLst>
              <a:ext uri="{FF2B5EF4-FFF2-40B4-BE49-F238E27FC236}">
                <a16:creationId xmlns:a16="http://schemas.microsoft.com/office/drawing/2014/main" id="{FE02278C-37E4-7A42-A7E1-BEE3F0EF4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39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27744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1059005" y="3809921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4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22600" y="3074620"/>
            <a:ext cx="739775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022600" y="3458986"/>
            <a:ext cx="739775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520412" y="2934716"/>
            <a:ext cx="1141138" cy="1072088"/>
          </a:xfrm>
        </p:spPr>
        <p:txBody>
          <a:bodyPr wrap="none" lIns="0" rIns="0" bIns="0" anchor="ctr" anchorCtr="0"/>
          <a:lstStyle>
            <a:lvl1pPr algn="ct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  <p:pic>
        <p:nvPicPr>
          <p:cNvPr id="11" name="Bild 11">
            <a:extLst>
              <a:ext uri="{FF2B5EF4-FFF2-40B4-BE49-F238E27FC236}">
                <a16:creationId xmlns:a16="http://schemas.microsoft.com/office/drawing/2014/main" id="{682306E7-F7BB-614D-9AFA-2164AFF2C1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471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937282" y="320810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7943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lie Bild und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471265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2232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DA58CACD-9A4D-F04B-8867-892BD3C9BD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193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471265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15170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C6EEEC12-54D5-6240-8791-FF2487C2B3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449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ie 1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FB4C-8623-2047-B46D-4A96F262873D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732" cy="229115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829" y="3775954"/>
            <a:ext cx="5525199" cy="307266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1985728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6198628" y="4096876"/>
            <a:ext cx="5525060" cy="200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20"/>
          </p:nvPr>
        </p:nvSpPr>
        <p:spPr>
          <a:xfrm>
            <a:off x="454025" y="3789363"/>
            <a:ext cx="5563323" cy="2309812"/>
          </a:xfrm>
        </p:spPr>
        <p:txBody>
          <a:bodyPr/>
          <a:lstStyle/>
          <a:p>
            <a:endParaRPr lang="de-DE"/>
          </a:p>
        </p:txBody>
      </p:sp>
      <p:pic>
        <p:nvPicPr>
          <p:cNvPr id="16" name="Bild 11">
            <a:extLst>
              <a:ext uri="{FF2B5EF4-FFF2-40B4-BE49-F238E27FC236}">
                <a16:creationId xmlns:a16="http://schemas.microsoft.com/office/drawing/2014/main" id="{E8BA82BF-7C94-EC42-8E6D-1721738B4B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782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2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0753A-6EC6-BE4E-AC7B-79EDFF7BC97B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9524" y="333704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59524" y="718070"/>
            <a:ext cx="9115280" cy="34881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59525" y="1387058"/>
            <a:ext cx="5557698" cy="227281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457467" y="3765836"/>
            <a:ext cx="5559790" cy="296900"/>
          </a:xfrm>
        </p:spPr>
        <p:txBody>
          <a:bodyPr/>
          <a:lstStyle>
            <a:lvl1pPr>
              <a:defRPr sz="1600">
                <a:solidFill>
                  <a:srgbClr val="009CDD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/>
          </p:nvPr>
        </p:nvSpPr>
        <p:spPr>
          <a:xfrm>
            <a:off x="6198681" y="3769126"/>
            <a:ext cx="5524757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9" name="Bildplatzhalter 28"/>
          <p:cNvSpPr>
            <a:spLocks noGrp="1"/>
          </p:cNvSpPr>
          <p:nvPr>
            <p:ph type="pic" sz="quarter" idx="18"/>
          </p:nvPr>
        </p:nvSpPr>
        <p:spPr>
          <a:xfrm>
            <a:off x="6198677" y="1385888"/>
            <a:ext cx="5525011" cy="22733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069564"/>
            <a:ext cx="5560061" cy="1887560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/>
          </p:nvPr>
        </p:nvSpPr>
        <p:spPr>
          <a:xfrm>
            <a:off x="6198677" y="4069565"/>
            <a:ext cx="5525011" cy="1887559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5" name="Bild 11">
            <a:extLst>
              <a:ext uri="{FF2B5EF4-FFF2-40B4-BE49-F238E27FC236}">
                <a16:creationId xmlns:a16="http://schemas.microsoft.com/office/drawing/2014/main" id="{2D5DFCF8-A70F-A344-8D65-411492F973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714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lie nu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DF150F34-963C-6B47-B141-BA9CEFEB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47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1E8AF53-4DD7-405A-A8C6-7082542B955B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7221337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lie nu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DF150F34-963C-6B47-B141-BA9CEFEB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0672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pressum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1"/>
          </p:nvPr>
        </p:nvSpPr>
        <p:spPr>
          <a:xfrm>
            <a:off x="6450660" y="3912086"/>
            <a:ext cx="4848075" cy="27699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8" name="Bild 11">
            <a:extLst>
              <a:ext uri="{FF2B5EF4-FFF2-40B4-BE49-F238E27FC236}">
                <a16:creationId xmlns:a16="http://schemas.microsoft.com/office/drawing/2014/main" id="{20CA98C1-1491-2F44-A3FE-1C565E9E35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31793" y="321766"/>
            <a:ext cx="1998474" cy="66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1250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itter - Layouthil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33D1F-D2CF-E14A-8E16-F2D7A28DD234}" type="datetime1">
              <a:rPr lang="de-DE" smtClean="0"/>
              <a:t>25.08.2026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A5581E83-4790-FB41-8CDA-4360533822F1}"/>
              </a:ext>
            </a:extLst>
          </p:cNvPr>
          <p:cNvGrpSpPr/>
          <p:nvPr userDrawn="1"/>
        </p:nvGrpSpPr>
        <p:grpSpPr>
          <a:xfrm>
            <a:off x="454121" y="320922"/>
            <a:ext cx="11276145" cy="6035428"/>
            <a:chOff x="454121" y="320922"/>
            <a:chExt cx="11276145" cy="6035428"/>
          </a:xfrm>
        </p:grpSpPr>
        <p:cxnSp>
          <p:nvCxnSpPr>
            <p:cNvPr id="7" name="Gerade Verbindung 6"/>
            <p:cNvCxnSpPr/>
            <p:nvPr userDrawn="1"/>
          </p:nvCxnSpPr>
          <p:spPr>
            <a:xfrm>
              <a:off x="457467" y="323273"/>
              <a:ext cx="11272799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7"/>
            <p:cNvCxnSpPr/>
            <p:nvPr userDrawn="1"/>
          </p:nvCxnSpPr>
          <p:spPr>
            <a:xfrm>
              <a:off x="457467" y="6350001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8"/>
            <p:cNvCxnSpPr/>
            <p:nvPr userDrawn="1"/>
          </p:nvCxnSpPr>
          <p:spPr>
            <a:xfrm>
              <a:off x="454121" y="320922"/>
              <a:ext cx="0" cy="602923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9"/>
            <p:cNvCxnSpPr/>
            <p:nvPr userDrawn="1"/>
          </p:nvCxnSpPr>
          <p:spPr>
            <a:xfrm>
              <a:off x="11730266" y="327750"/>
              <a:ext cx="0" cy="6022408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0"/>
            <p:cNvCxnSpPr/>
            <p:nvPr userDrawn="1"/>
          </p:nvCxnSpPr>
          <p:spPr>
            <a:xfrm>
              <a:off x="6088081" y="1078844"/>
              <a:ext cx="8226" cy="527750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"/>
            <p:cNvCxnSpPr/>
            <p:nvPr userDrawn="1"/>
          </p:nvCxnSpPr>
          <p:spPr>
            <a:xfrm>
              <a:off x="457467" y="1074367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2"/>
            <p:cNvCxnSpPr/>
            <p:nvPr userDrawn="1"/>
          </p:nvCxnSpPr>
          <p:spPr>
            <a:xfrm>
              <a:off x="457467" y="3712804"/>
              <a:ext cx="11265971" cy="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>
              <a:cxnSpLocks/>
            </p:cNvCxnSpPr>
            <p:nvPr userDrawn="1"/>
          </p:nvCxnSpPr>
          <p:spPr>
            <a:xfrm>
              <a:off x="3275548" y="1072016"/>
              <a:ext cx="0" cy="5263850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 userDrawn="1"/>
          </p:nvCxnSpPr>
          <p:spPr>
            <a:xfrm>
              <a:off x="8908840" y="1072016"/>
              <a:ext cx="8894" cy="5277506"/>
            </a:xfrm>
            <a:prstGeom prst="line">
              <a:avLst/>
            </a:prstGeom>
            <a:ln w="3175" cmpd="sng"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2095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49411441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2127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F3B922CE-90A7-B230-5C9C-79099A6ECE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55861" y="2643922"/>
            <a:ext cx="5281883" cy="1064623"/>
          </a:xfrm>
        </p:spPr>
        <p:txBody>
          <a:bodyPr/>
          <a:lstStyle>
            <a:lvl1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  <a:defRPr/>
            </a:lvl1pPr>
            <a:lvl2pPr>
              <a:buNone/>
              <a:defRPr/>
            </a:lvl2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b="1" spc="-1" dirty="0">
                <a:solidFill>
                  <a:schemeClr val="accent1"/>
                </a:solidFill>
                <a:latin typeface="+mn-lt"/>
                <a:ea typeface="+mn-ea"/>
              </a:rPr>
              <a:t>Votre </a:t>
            </a:r>
            <a:r>
              <a:rPr lang="fr-FR" sz="2000" b="1" spc="-1" dirty="0" err="1">
                <a:solidFill>
                  <a:schemeClr val="accent1"/>
                </a:solidFill>
                <a:latin typeface="+mn-lt"/>
                <a:ea typeface="+mn-ea"/>
              </a:rPr>
              <a:t>intervenant·e</a:t>
            </a:r>
            <a:r>
              <a:rPr lang="fr-FR" sz="2000" b="1" spc="-1" dirty="0">
                <a:solidFill>
                  <a:schemeClr val="accent1"/>
                </a:solidFill>
                <a:latin typeface="+mn-lt"/>
                <a:ea typeface="+mn-ea"/>
              </a:rPr>
              <a:t> :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spc="-1" dirty="0">
                <a:solidFill>
                  <a:schemeClr val="accent1"/>
                </a:solidFill>
                <a:latin typeface="+mn-lt"/>
                <a:ea typeface="+mn-ea"/>
              </a:rPr>
              <a:t>Fonction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spc="-1" dirty="0">
                <a:solidFill>
                  <a:schemeClr val="accent1"/>
                </a:solidFill>
                <a:latin typeface="+mn-lt"/>
                <a:ea typeface="+mn-ea"/>
              </a:rPr>
              <a:t>Université franco-allemande (UFA)</a:t>
            </a:r>
          </a:p>
          <a:p>
            <a:pPr lvl="1"/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8319"/>
            <a:ext cx="496018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1090437" y="1496374"/>
            <a:ext cx="2779314" cy="3881889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A4FAF2B-02B7-EA61-D78B-009057B9ED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968" y="0"/>
            <a:ext cx="2935876" cy="1452282"/>
          </a:xfrm>
          <a:prstGeom prst="rect">
            <a:avLst/>
          </a:prstGeom>
        </p:spPr>
      </p:pic>
      <p:sp>
        <p:nvSpPr>
          <p:cNvPr id="4" name="PlaceHolder 2">
            <a:extLst>
              <a:ext uri="{FF2B5EF4-FFF2-40B4-BE49-F238E27FC236}">
                <a16:creationId xmlns:a16="http://schemas.microsoft.com/office/drawing/2014/main" id="{000C8151-CF23-1246-CF9E-F14BF8D89F2A}"/>
              </a:ext>
            </a:extLst>
          </p:cNvPr>
          <p:cNvSpPr txBox="1">
            <a:spLocks/>
          </p:cNvSpPr>
          <p:nvPr userDrawn="1"/>
        </p:nvSpPr>
        <p:spPr>
          <a:xfrm>
            <a:off x="5664487" y="4251334"/>
            <a:ext cx="5941430" cy="1126929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endParaRPr lang="de-DE" sz="20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56A27A14-9A5A-3E91-AB03-15F1D3CE91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55860" y="4313640"/>
            <a:ext cx="5281883" cy="1064623"/>
          </a:xfrm>
        </p:spPr>
        <p:txBody>
          <a:bodyPr/>
          <a:lstStyle>
            <a:lvl1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  <a:defRPr/>
            </a:lvl1pPr>
            <a:lvl2pPr>
              <a:buNone/>
              <a:defRPr/>
            </a:lvl2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b="1" spc="-1" dirty="0">
                <a:solidFill>
                  <a:schemeClr val="accent2"/>
                </a:solidFill>
                <a:latin typeface="+mn-lt"/>
                <a:ea typeface="+mn-ea"/>
              </a:rPr>
              <a:t>Ihr*e Referent*in: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spc="-1" dirty="0">
                <a:solidFill>
                  <a:schemeClr val="accent2"/>
                </a:solidFill>
                <a:latin typeface="+mn-lt"/>
                <a:ea typeface="+mn-ea"/>
              </a:rPr>
              <a:t>Funktion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spc="-1" dirty="0">
                <a:solidFill>
                  <a:schemeClr val="accent2"/>
                </a:solidFill>
                <a:latin typeface="+mn-lt"/>
                <a:ea typeface="+mn-ea"/>
              </a:rPr>
              <a:t>Deutsch-Französischen Hochschule (DFH)</a:t>
            </a:r>
          </a:p>
        </p:txBody>
      </p:sp>
    </p:spTree>
    <p:extLst>
      <p:ext uri="{BB962C8B-B14F-4D97-AF65-F5344CB8AC3E}">
        <p14:creationId xmlns:p14="http://schemas.microsoft.com/office/powerpoint/2010/main" val="64076807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w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slideLayout" Target="../slideLayouts/slideLayout36.xml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34" Type="http://schemas.openxmlformats.org/officeDocument/2006/relationships/image" Target="../media/image3.png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39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32" Type="http://schemas.openxmlformats.org/officeDocument/2006/relationships/slideLayout" Target="../slideLayouts/slideLayout42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28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41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Relationship Id="rId27" Type="http://schemas.openxmlformats.org/officeDocument/2006/relationships/slideLayout" Target="../slideLayouts/slideLayout37.xml"/><Relationship Id="rId30" Type="http://schemas.openxmlformats.org/officeDocument/2006/relationships/slideLayout" Target="../slideLayouts/slideLayout40.xml"/><Relationship Id="rId8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8"/>
          <p:cNvSpPr/>
          <p:nvPr/>
        </p:nvSpPr>
        <p:spPr>
          <a:xfrm>
            <a:off x="0" y="0"/>
            <a:ext cx="6086880" cy="685476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60" name="Bild 11"/>
          <p:cNvPicPr/>
          <p:nvPr/>
        </p:nvPicPr>
        <p:blipFill>
          <a:blip r:embed="rId4"/>
          <a:stretch/>
        </p:blipFill>
        <p:spPr>
          <a:xfrm>
            <a:off x="9731880" y="321840"/>
            <a:ext cx="1995120" cy="660240"/>
          </a:xfrm>
          <a:prstGeom prst="rect">
            <a:avLst/>
          </a:prstGeom>
          <a:ln w="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700" r:id="rId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"/>
          <p:cNvSpPr/>
          <p:nvPr/>
        </p:nvSpPr>
        <p:spPr>
          <a:xfrm>
            <a:off x="0" y="0"/>
            <a:ext cx="6099120" cy="685476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83" name="Bild 15"/>
          <p:cNvPicPr/>
          <p:nvPr/>
        </p:nvPicPr>
        <p:blipFill>
          <a:blip r:embed="rId4"/>
          <a:srcRect l="2883" t="9397" r="25301" b="6888"/>
          <a:stretch/>
        </p:blipFill>
        <p:spPr>
          <a:xfrm>
            <a:off x="0" y="0"/>
            <a:ext cx="6092640" cy="6854760"/>
          </a:xfrm>
          <a:prstGeom prst="rect">
            <a:avLst/>
          </a:prstGeom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134625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 11"/>
          <p:cNvPicPr/>
          <p:nvPr/>
        </p:nvPicPr>
        <p:blipFill>
          <a:blip r:embed="rId7"/>
          <a:stretch/>
        </p:blipFill>
        <p:spPr>
          <a:xfrm>
            <a:off x="9731880" y="321840"/>
            <a:ext cx="1995120" cy="660240"/>
          </a:xfrm>
          <a:prstGeom prst="rect">
            <a:avLst/>
          </a:prstGeom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ftr" idx="17"/>
          </p:nvPr>
        </p:nvSpPr>
        <p:spPr>
          <a:xfrm>
            <a:off x="4165560" y="6356520"/>
            <a:ext cx="385740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101" name="PlaceHolder 2"/>
          <p:cNvSpPr>
            <a:spLocks noGrp="1"/>
          </p:cNvSpPr>
          <p:nvPr>
            <p:ph type="sldNum" idx="18"/>
          </p:nvPr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06A966B-B816-405B-9C9D-731C5E2CAE64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dt" idx="19"/>
          </p:nvPr>
        </p:nvSpPr>
        <p:spPr>
          <a:xfrm>
            <a:off x="60948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  <p:sp>
        <p:nvSpPr>
          <p:cNvPr id="10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10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775275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5" r:id="rId2"/>
    <p:sldLayoutId id="2147483696" r:id="rId3"/>
    <p:sldLayoutId id="2147483697" r:id="rId4"/>
    <p:sldLayoutId id="2147483698" r:id="rId5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7" y="1406769"/>
            <a:ext cx="11252751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7" y="324329"/>
            <a:ext cx="8619760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146" y="-68888"/>
            <a:ext cx="2935876" cy="145228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49C4D7-4A0F-5AB3-59E7-3B6D836FF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19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</p:sldLayoutIdLst>
  <p:transition spd="slow">
    <p:push dir="u"/>
  </p:transition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8" y="1406769"/>
            <a:ext cx="10516636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6" y="324329"/>
            <a:ext cx="10512987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30EE4DE-B8F5-724E-9896-277533B5D975}" type="datetime1">
              <a:rPr lang="de-DE" smtClean="0"/>
              <a:pPr/>
              <a:t>25.08.2026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</a:defRPr>
            </a:lvl1pPr>
          </a:lstStyle>
          <a:p>
            <a:fld id="{982E49A6-5269-EC49-94EE-622DB7549F5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422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7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0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0D7C21F-F167-4BCE-5E82-D50AC4959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" b="12823"/>
          <a:stretch>
            <a:fillRect/>
          </a:stretch>
        </p:blipFill>
        <p:spPr>
          <a:xfrm>
            <a:off x="0" y="0"/>
            <a:ext cx="12194744" cy="6858000"/>
          </a:xfrm>
          <a:prstGeom prst="rect">
            <a:avLst/>
          </a:prstGeom>
        </p:spPr>
      </p:pic>
      <p:sp>
        <p:nvSpPr>
          <p:cNvPr id="112" name="PlaceHolder 1"/>
          <p:cNvSpPr>
            <a:spLocks noGrp="1"/>
          </p:cNvSpPr>
          <p:nvPr>
            <p:ph idx="4294967295"/>
          </p:nvPr>
        </p:nvSpPr>
        <p:spPr>
          <a:xfrm>
            <a:off x="4031226" y="4244400"/>
            <a:ext cx="7548174" cy="6112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txBody>
          <a:bodyPr lIns="72000" tIns="72000" rIns="72000" bIns="0" anchor="ctr">
            <a:noAutofit/>
          </a:bodyPr>
          <a:lstStyle/>
          <a:p>
            <a:pPr marL="0" indent="0" algn="ctr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4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L’Université franco-allemande </a:t>
            </a:r>
            <a:endParaRPr lang="de-DE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idx="4294967295"/>
          </p:nvPr>
        </p:nvSpPr>
        <p:spPr>
          <a:xfrm>
            <a:off x="7016760" y="4910040"/>
            <a:ext cx="4562280" cy="254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txBody>
          <a:bodyPr lIns="72000" tIns="36000" rIns="72000" bIns="0" anchor="ctr">
            <a:noAutofit/>
          </a:bodyPr>
          <a:lstStyle/>
          <a:p>
            <a:pPr marL="0" indent="0" algn="ctr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800" b="0" strike="noStrike" spc="-1" dirty="0">
                <a:solidFill>
                  <a:srgbClr val="FFFFFF"/>
                </a:solidFill>
                <a:latin typeface="Arial"/>
                <a:ea typeface="Arial Unicode MS"/>
              </a:rPr>
              <a:t>Un cursus – deux</a:t>
            </a:r>
            <a:r>
              <a:rPr lang="fr-FR" sz="1800" b="0" strike="noStrike" spc="-1" baseline="30000" dirty="0">
                <a:solidFill>
                  <a:srgbClr val="FFFFFF"/>
                </a:solidFill>
                <a:latin typeface="Arial"/>
                <a:ea typeface="Arial Unicode MS"/>
              </a:rPr>
              <a:t> </a:t>
            </a:r>
            <a:r>
              <a:rPr lang="fr-FR" sz="1800" b="0" strike="noStrike" spc="-1" dirty="0">
                <a:solidFill>
                  <a:srgbClr val="FFFFFF"/>
                </a:solidFill>
                <a:latin typeface="Arial"/>
                <a:ea typeface="Arial Unicode MS"/>
              </a:rPr>
              <a:t>pays</a:t>
            </a:r>
            <a:r>
              <a:rPr lang="de-DE" sz="1800" b="0" strike="noStrike" spc="-1" baseline="30000" dirty="0">
                <a:solidFill>
                  <a:srgbClr val="FFFFFF"/>
                </a:solidFill>
                <a:latin typeface="Arial"/>
                <a:ea typeface="Arial Unicode MS"/>
              </a:rPr>
              <a:t>(+)</a:t>
            </a:r>
            <a:r>
              <a:rPr lang="fr-FR" sz="1800" b="0" strike="noStrike" spc="-1" dirty="0">
                <a:solidFill>
                  <a:srgbClr val="FFFFFF"/>
                </a:solidFill>
                <a:latin typeface="Arial"/>
                <a:ea typeface="Arial Unicode MS"/>
              </a:rPr>
              <a:t> – deux diplômes</a:t>
            </a:r>
            <a:r>
              <a:rPr lang="de-DE" sz="1800" b="0" strike="noStrike" spc="-1" baseline="30000" dirty="0">
                <a:solidFill>
                  <a:srgbClr val="FFFFFF"/>
                </a:solidFill>
                <a:latin typeface="Arial"/>
                <a:ea typeface="Arial Unicode MS"/>
              </a:rPr>
              <a:t>(+)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idx="4294967295"/>
          </p:nvPr>
        </p:nvSpPr>
        <p:spPr>
          <a:xfrm>
            <a:off x="1789470" y="5456160"/>
            <a:ext cx="9789569" cy="611280"/>
          </a:xfrm>
          <a:prstGeom prst="rect">
            <a:avLst/>
          </a:prstGeom>
          <a:solidFill>
            <a:schemeClr val="accent2"/>
          </a:solidFill>
          <a:ln w="12600">
            <a:noFill/>
          </a:ln>
        </p:spPr>
        <p:txBody>
          <a:bodyPr lIns="72000" tIns="72000" rIns="72000" bIns="0" anchor="ctr">
            <a:noAutofit/>
          </a:bodyPr>
          <a:lstStyle/>
          <a:p>
            <a:pPr marL="0" indent="0" algn="ctr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4400" b="0" strike="noStrike" spc="-1" dirty="0">
                <a:solidFill>
                  <a:srgbClr val="FFFFFF"/>
                </a:solidFill>
                <a:latin typeface="Arial"/>
                <a:ea typeface="Arial Unicode MS"/>
              </a:rPr>
              <a:t>Die Deutsch-Französische Hochschule</a:t>
            </a:r>
            <a:endParaRPr lang="de-DE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idx="4294967295"/>
          </p:nvPr>
        </p:nvSpPr>
        <p:spPr>
          <a:xfrm>
            <a:off x="6451560" y="6124320"/>
            <a:ext cx="5127480" cy="254880"/>
          </a:xfrm>
          <a:prstGeom prst="rect">
            <a:avLst/>
          </a:prstGeom>
          <a:solidFill>
            <a:schemeClr val="accent2"/>
          </a:solidFill>
          <a:ln w="12600">
            <a:noFill/>
          </a:ln>
        </p:spPr>
        <p:txBody>
          <a:bodyPr lIns="72000" tIns="36000" rIns="72000" bIns="0" anchor="t">
            <a:noAutofit/>
          </a:bodyPr>
          <a:lstStyle/>
          <a:p>
            <a:pPr marL="0" indent="0" algn="ctr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1800" b="0" strike="noStrike" spc="-1" dirty="0">
                <a:solidFill>
                  <a:srgbClr val="FFFFFF"/>
                </a:solidFill>
                <a:latin typeface="Arial"/>
                <a:ea typeface="Arial Unicode MS"/>
              </a:rPr>
              <a:t>Ein Studium – Zwei Länder</a:t>
            </a:r>
            <a:r>
              <a:rPr lang="de-DE" sz="1800" b="0" strike="noStrike" spc="-1" baseline="30000" dirty="0">
                <a:solidFill>
                  <a:srgbClr val="FFFFFF"/>
                </a:solidFill>
                <a:latin typeface="Arial"/>
                <a:ea typeface="Arial Unicode MS"/>
              </a:rPr>
              <a:t>(+)</a:t>
            </a:r>
            <a:r>
              <a:rPr lang="de-DE" sz="1800" b="0" strike="noStrike" spc="-1" dirty="0">
                <a:solidFill>
                  <a:srgbClr val="FFFFFF"/>
                </a:solidFill>
                <a:latin typeface="Arial"/>
                <a:ea typeface="Arial Unicode MS"/>
              </a:rPr>
              <a:t> – Zwei Zeugnisse</a:t>
            </a:r>
            <a:r>
              <a:rPr lang="de-DE" sz="1800" b="0" strike="noStrike" spc="-1" baseline="30000" dirty="0">
                <a:solidFill>
                  <a:srgbClr val="FFFFFF"/>
                </a:solidFill>
                <a:latin typeface="Arial"/>
                <a:ea typeface="Arial Unicode MS"/>
              </a:rPr>
              <a:t>(+)</a:t>
            </a:r>
            <a:r>
              <a:rPr lang="de-DE" sz="1800" b="0" strike="noStrike" spc="-1" dirty="0">
                <a:solidFill>
                  <a:srgbClr val="FFFFFF"/>
                </a:solidFill>
                <a:latin typeface="Arial"/>
                <a:ea typeface="Arial Unicode MS"/>
              </a:rPr>
              <a:t> 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946BB91-090C-0D21-E2F9-7A4A47B2D8D9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D26DA-4288-179E-0D9A-1097D33B0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FF6649B-3BF0-BD1A-C090-83FD57A45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095" y="0"/>
            <a:ext cx="6089905" cy="6858000"/>
          </a:xfrm>
          <a:prstGeom prst="rect">
            <a:avLst/>
          </a:prstGeom>
        </p:spPr>
      </p:pic>
      <p:sp>
        <p:nvSpPr>
          <p:cNvPr id="172" name="PlaceHolder 1">
            <a:extLst>
              <a:ext uri="{FF2B5EF4-FFF2-40B4-BE49-F238E27FC236}">
                <a16:creationId xmlns:a16="http://schemas.microsoft.com/office/drawing/2014/main" id="{14CFBEAB-2C82-BF63-4616-4B13DD5070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968" y="2646639"/>
            <a:ext cx="5390724" cy="1198277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algn="r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fr-FR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Pourquoi des études franco-allemandes 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0586C0-2032-DE2C-6856-186123AD56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DE" spc="-1" dirty="0">
                <a:solidFill>
                  <a:schemeClr val="lt1"/>
                </a:solidFill>
              </a:rPr>
              <a:t>Warum deutsch-französisch studieren?</a:t>
            </a:r>
          </a:p>
          <a:p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0C7BCE1E-ED24-2D81-3BCA-77AF097B9442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F055A32-7DB3-DB5C-1523-657735C8C63E}"/>
              </a:ext>
            </a:extLst>
          </p:cNvPr>
          <p:cNvSpPr txBox="1">
            <a:spLocks/>
          </p:cNvSpPr>
          <p:nvPr/>
        </p:nvSpPr>
        <p:spPr>
          <a:xfrm>
            <a:off x="6666939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  <p:extLst>
      <p:ext uri="{BB962C8B-B14F-4D97-AF65-F5344CB8AC3E}">
        <p14:creationId xmlns:p14="http://schemas.microsoft.com/office/powerpoint/2010/main" val="85842854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ruppieren 13"/>
          <p:cNvGrpSpPr/>
          <p:nvPr/>
        </p:nvGrpSpPr>
        <p:grpSpPr>
          <a:xfrm>
            <a:off x="0" y="2287440"/>
            <a:ext cx="3602520" cy="4065840"/>
            <a:chOff x="0" y="2287440"/>
            <a:chExt cx="3602520" cy="4065840"/>
          </a:xfrm>
        </p:grpSpPr>
        <p:pic>
          <p:nvPicPr>
            <p:cNvPr id="192" name="Grafik 12"/>
            <p:cNvPicPr/>
            <p:nvPr/>
          </p:nvPicPr>
          <p:blipFill>
            <a:blip r:embed="rId2"/>
            <a:stretch/>
          </p:blipFill>
          <p:spPr>
            <a:xfrm flipH="1">
              <a:off x="149040" y="2287440"/>
              <a:ext cx="2508120" cy="40658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93" name="Grafik 11"/>
            <p:cNvPicPr/>
            <p:nvPr/>
          </p:nvPicPr>
          <p:blipFill>
            <a:blip r:embed="rId3"/>
            <a:srcRect t="7071" b="23839"/>
            <a:stretch/>
          </p:blipFill>
          <p:spPr>
            <a:xfrm>
              <a:off x="0" y="4194360"/>
              <a:ext cx="3602520" cy="2158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87" name="Rechteck 9"/>
          <p:cNvSpPr/>
          <p:nvPr/>
        </p:nvSpPr>
        <p:spPr>
          <a:xfrm>
            <a:off x="0" y="2148840"/>
            <a:ext cx="4773168" cy="4705920"/>
          </a:xfrm>
          <a:prstGeom prst="rect">
            <a:avLst/>
          </a:prstGeom>
          <a:solidFill>
            <a:srgbClr val="FFFFFF">
              <a:alpha val="5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aphicFrame>
        <p:nvGraphicFramePr>
          <p:cNvPr id="2" name="Diagram1"/>
          <p:cNvGraphicFramePr/>
          <p:nvPr/>
        </p:nvGraphicFramePr>
        <p:xfrm>
          <a:off x="982440" y="964440"/>
          <a:ext cx="11206440" cy="5623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F9E81F-83FB-B11B-38BE-54DAC4BE1F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246221"/>
          </a:xfrm>
        </p:spPr>
        <p:txBody>
          <a:bodyPr/>
          <a:lstStyle/>
          <a:p>
            <a:r>
              <a:rPr lang="fr-FR" spc="-1" dirty="0"/>
              <a:t>Vos avantages en un coup d'œil</a:t>
            </a:r>
            <a:endParaRPr lang="de-DE" b="0" spc="-1" dirty="0">
              <a:solidFill>
                <a:srgbClr val="000000"/>
              </a:solidFill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132120D-3BD1-8367-24F9-508D5DE729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524" y="682518"/>
            <a:ext cx="8684476" cy="246221"/>
          </a:xfrm>
        </p:spPr>
        <p:txBody>
          <a:bodyPr/>
          <a:lstStyle/>
          <a:p>
            <a:r>
              <a:rPr lang="de-DE" spc="-1" dirty="0"/>
              <a:t>Eure Vorteile auf einen Blick</a:t>
            </a:r>
            <a:endParaRPr lang="de-DE" b="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80B430ED-E900-82BD-88BA-518AA4418A1A}"/>
              </a:ext>
            </a:extLst>
          </p:cNvPr>
          <p:cNvSpPr/>
          <p:nvPr/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0369E-9826-49A3-A4C0-968278446CB5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ruppieren 33"/>
          <p:cNvGrpSpPr/>
          <p:nvPr/>
        </p:nvGrpSpPr>
        <p:grpSpPr>
          <a:xfrm>
            <a:off x="5738340" y="1671451"/>
            <a:ext cx="715320" cy="3830760"/>
            <a:chOff x="5803920" y="1674000"/>
            <a:chExt cx="715320" cy="3830760"/>
          </a:xfrm>
        </p:grpSpPr>
        <p:pic>
          <p:nvPicPr>
            <p:cNvPr id="197" name="Grafik 12"/>
            <p:cNvPicPr/>
            <p:nvPr/>
          </p:nvPicPr>
          <p:blipFill>
            <a:blip r:embed="rId2"/>
            <a:stretch/>
          </p:blipFill>
          <p:spPr>
            <a:xfrm>
              <a:off x="5803920" y="1674000"/>
              <a:ext cx="693720" cy="616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98" name="Grafik 13"/>
            <p:cNvPicPr/>
            <p:nvPr/>
          </p:nvPicPr>
          <p:blipFill>
            <a:blip r:embed="rId3"/>
            <a:stretch/>
          </p:blipFill>
          <p:spPr>
            <a:xfrm>
              <a:off x="5814720" y="2745720"/>
              <a:ext cx="693720" cy="616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99" name="Grafik 10"/>
            <p:cNvPicPr/>
            <p:nvPr/>
          </p:nvPicPr>
          <p:blipFill>
            <a:blip r:embed="rId4"/>
            <a:stretch/>
          </p:blipFill>
          <p:spPr>
            <a:xfrm>
              <a:off x="5825520" y="3817080"/>
              <a:ext cx="693720" cy="616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0" name="Grafik 14"/>
            <p:cNvPicPr/>
            <p:nvPr/>
          </p:nvPicPr>
          <p:blipFill>
            <a:blip r:embed="rId5"/>
            <a:stretch/>
          </p:blipFill>
          <p:spPr>
            <a:xfrm>
              <a:off x="5803920" y="4888800"/>
              <a:ext cx="696240" cy="615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62C80BD-4AD8-4040-9866-FA8D9E838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524" y="682518"/>
            <a:ext cx="8684476" cy="246221"/>
          </a:xfrm>
        </p:spPr>
        <p:txBody>
          <a:bodyPr/>
          <a:lstStyle/>
          <a:p>
            <a:r>
              <a:rPr lang="de-DE" dirty="0"/>
              <a:t>Unsere Zusatzangebote</a:t>
            </a:r>
          </a:p>
        </p:txBody>
      </p:sp>
      <p:sp>
        <p:nvSpPr>
          <p:cNvPr id="201" name="Text Box 6"/>
          <p:cNvSpPr/>
          <p:nvPr/>
        </p:nvSpPr>
        <p:spPr>
          <a:xfrm>
            <a:off x="6692040" y="1570320"/>
            <a:ext cx="4832640" cy="399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Interkulturelle</a:t>
            </a: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Workshops</a:t>
            </a: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: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ideale Vorbereitung auf die Arbeitssuche auf dem internationalen Arbeitsmarkt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Exzellenz- und Dissertationspreise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: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Auszeichnung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von Absolvent*innen, die fachliche und interkulturelle Exzellenz bewiesen haben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Wirtschaftskontakte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: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Kooperationen mit diversen Wirtschaftsakteuren, gemeinsame Veranstaltungen, Finanzierung von Stipendien, Weiterleitung relevanter Stellenangebote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Alumni-Netzwerke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: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finanzielle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27360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und inhaltliche Förderung von Alumni-Vereinen, breites Netzwerk fächerübergreifender Kontakte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02" name="Text Box 5"/>
          <p:cNvSpPr/>
          <p:nvPr/>
        </p:nvSpPr>
        <p:spPr>
          <a:xfrm>
            <a:off x="459524" y="1569804"/>
            <a:ext cx="5147640" cy="40340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Ateliers interculturels :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préparation idéale pour la recherche d’emploi sur le marché du travail international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Prix d’Excellence et Prix de la Meilleure Thèse :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récompense pour les </a:t>
            </a:r>
            <a:r>
              <a:rPr kumimoji="0" lang="fr-FR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diplômé·es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ayant démontré leur excellence aux niveaux scientifique et interculturel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Relations entreprises :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partenariats avec différents acteurs économiques, manifestations communes, bourses d’entreprises, relai d’offres d’emploi pertinentes 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Réseaux de </a:t>
            </a:r>
            <a:r>
              <a:rPr kumimoji="0" lang="fr-FR" sz="1600" b="1" i="0" u="none" strike="noStrike" kern="1200" cap="none" spc="-1" normalizeH="0" baseline="0" noProof="0" dirty="0" err="1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diplômé·es</a:t>
            </a: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 :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soutien financier et conceptuel pour les associations de </a:t>
            </a:r>
            <a:r>
              <a:rPr kumimoji="0" lang="fr-FR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diplômé·es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MS PGothic"/>
                <a:cs typeface="+mn-cs"/>
              </a:rPr>
              <a:t>, large réseau de contacts interdisciplinaires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814B9CF-A08D-D69E-148D-304F2F701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246221"/>
          </a:xfrm>
        </p:spPr>
        <p:txBody>
          <a:bodyPr/>
          <a:lstStyle/>
          <a:p>
            <a:r>
              <a:rPr lang="de-DE" dirty="0"/>
              <a:t>Nos </a:t>
            </a:r>
            <a:r>
              <a:rPr lang="de-DE" dirty="0" err="1"/>
              <a:t>offres</a:t>
            </a:r>
            <a:r>
              <a:rPr lang="de-DE" dirty="0"/>
              <a:t> </a:t>
            </a:r>
            <a:r>
              <a:rPr lang="de-DE" dirty="0" err="1"/>
              <a:t>supplémentaires</a:t>
            </a:r>
            <a:endParaRPr lang="de-DE" dirty="0"/>
          </a:p>
        </p:txBody>
      </p:sp>
      <p:sp>
        <p:nvSpPr>
          <p:cNvPr id="3" name="Foliennummernplatzhalter 9">
            <a:extLst>
              <a:ext uri="{FF2B5EF4-FFF2-40B4-BE49-F238E27FC236}">
                <a16:creationId xmlns:a16="http://schemas.microsoft.com/office/drawing/2014/main" id="{5D756172-5CE0-2F1E-A10A-FBAFF67A60CC}"/>
              </a:ext>
            </a:extLst>
          </p:cNvPr>
          <p:cNvSpPr/>
          <p:nvPr/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0369E-9826-49A3-A4C0-968278446CB5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95964-4293-3825-F3FC-F9E6A9922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Box 3">
            <a:extLst>
              <a:ext uri="{FF2B5EF4-FFF2-40B4-BE49-F238E27FC236}">
                <a16:creationId xmlns:a16="http://schemas.microsoft.com/office/drawing/2014/main" id="{CB21D925-8501-5B15-93CB-72CE4C722B7D}"/>
              </a:ext>
            </a:extLst>
          </p:cNvPr>
          <p:cNvSpPr/>
          <p:nvPr/>
        </p:nvSpPr>
        <p:spPr>
          <a:xfrm>
            <a:off x="459360" y="2230200"/>
            <a:ext cx="5293440" cy="374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Excellence dans la discipline étudiée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Compétences linguistiques, générales et spécialisées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Expérience à l’étranger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Accès au monde du travail grâce aux stages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Flexibilité &amp; mobilité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Engagement &amp; persévérance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Compétences interculturelles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Esprit d’équipe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Wingdings" charset="2"/>
              <a:buChar char=""/>
              <a:tabLst/>
              <a:defRPr/>
            </a:pP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En bref : un développement </a:t>
            </a:r>
            <a:r>
              <a:rPr kumimoji="0" lang="fr-FR" sz="1600" b="1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personnel</a:t>
            </a: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incomparable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07" name="TextBox 4">
            <a:extLst>
              <a:ext uri="{FF2B5EF4-FFF2-40B4-BE49-F238E27FC236}">
                <a16:creationId xmlns:a16="http://schemas.microsoft.com/office/drawing/2014/main" id="{8C3C8005-A896-DA6A-18F8-0E8F113E4791}"/>
              </a:ext>
            </a:extLst>
          </p:cNvPr>
          <p:cNvSpPr/>
          <p:nvPr/>
        </p:nvSpPr>
        <p:spPr>
          <a:xfrm>
            <a:off x="459360" y="1603080"/>
            <a:ext cx="5293440" cy="58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L’acquisition de compétences bien au-delà des études</a:t>
            </a:r>
            <a:endParaRPr kumimoji="0" lang="de-DE" sz="1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CA5729A-D902-4DF7-5855-CC91EAAFA1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524" y="682518"/>
            <a:ext cx="8684476" cy="246221"/>
          </a:xfrm>
        </p:spPr>
        <p:txBody>
          <a:bodyPr/>
          <a:lstStyle/>
          <a:p>
            <a:r>
              <a:rPr lang="de-DE" dirty="0"/>
              <a:t>Weg frei für Eure Entfaltung</a:t>
            </a:r>
          </a:p>
        </p:txBody>
      </p:sp>
      <p:sp>
        <p:nvSpPr>
          <p:cNvPr id="208" name="TextBox 7">
            <a:extLst>
              <a:ext uri="{FF2B5EF4-FFF2-40B4-BE49-F238E27FC236}">
                <a16:creationId xmlns:a16="http://schemas.microsoft.com/office/drawing/2014/main" id="{4B062B2A-9AFF-64AC-41A9-F940FAB22A4D}"/>
              </a:ext>
            </a:extLst>
          </p:cNvPr>
          <p:cNvSpPr/>
          <p:nvPr/>
        </p:nvSpPr>
        <p:spPr>
          <a:xfrm>
            <a:off x="6132960" y="2191680"/>
            <a:ext cx="5446080" cy="410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Ausgezeichnetes Fachwissen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Sprachkompetenz allgemein &amp; spezifisch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Auslandserfahrung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Berufserfahrung durch Praktika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Flexibilität &amp; Mobilität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Engagement &amp; Belastbarkeit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Interkulturelle Kompetenz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Teamfähigkeit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Wingdings" charset="2"/>
              <a:buChar char="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Kurz gesagt: eine unvergleichliche </a:t>
            </a:r>
            <a:r>
              <a:rPr kumimoji="0" lang="de-DE" sz="1600" b="1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Persönlichkeitsentwicklung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073BA7A-CE59-FFF0-92AE-309D2156FD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246221"/>
          </a:xfrm>
        </p:spPr>
        <p:txBody>
          <a:bodyPr/>
          <a:lstStyle/>
          <a:p>
            <a:r>
              <a:rPr lang="fr-FR" dirty="0"/>
              <a:t>Voie libre pour votre épanouissement</a:t>
            </a:r>
          </a:p>
        </p:txBody>
      </p:sp>
      <p:sp>
        <p:nvSpPr>
          <p:cNvPr id="209" name="TextBox 8">
            <a:extLst>
              <a:ext uri="{FF2B5EF4-FFF2-40B4-BE49-F238E27FC236}">
                <a16:creationId xmlns:a16="http://schemas.microsoft.com/office/drawing/2014/main" id="{1635CA6C-947A-5B6E-1EA0-80EA8CFDC37B}"/>
              </a:ext>
            </a:extLst>
          </p:cNvPr>
          <p:cNvSpPr/>
          <p:nvPr/>
        </p:nvSpPr>
        <p:spPr>
          <a:xfrm>
            <a:off x="6132960" y="1603080"/>
            <a:ext cx="5446080" cy="33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Kompetenzerwerb weit über das Studium hinaus</a:t>
            </a:r>
            <a:endParaRPr kumimoji="0" lang="de-DE" sz="1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Foliennummernplatzhalter 9">
            <a:extLst>
              <a:ext uri="{FF2B5EF4-FFF2-40B4-BE49-F238E27FC236}">
                <a16:creationId xmlns:a16="http://schemas.microsoft.com/office/drawing/2014/main" id="{BB8872B5-DBC9-0DFC-5D8B-F17FCD9224F7}"/>
              </a:ext>
            </a:extLst>
          </p:cNvPr>
          <p:cNvSpPr/>
          <p:nvPr/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0369E-9826-49A3-A4C0-968278446CB5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659859"/>
      </p:ext>
    </p:extLst>
  </p:cSld>
  <p:clrMapOvr>
    <a:masterClrMapping/>
  </p:clrMapOvr>
  <p:transition spd="slow" advTm="4000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04945-2919-C1E5-7B09-67FF894E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11F268-F4EE-E5B1-EAD7-D45412F6A5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524" y="682518"/>
            <a:ext cx="8684476" cy="246221"/>
          </a:xfrm>
        </p:spPr>
        <p:txBody>
          <a:bodyPr/>
          <a:lstStyle/>
          <a:p>
            <a:r>
              <a:rPr lang="de-DE" dirty="0"/>
              <a:t>Euer Karrieresprungbrett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096E1115-B7A5-B32D-5FB6-AE5C1D2AD9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1001"/>
              </a:spcBef>
              <a:tabLst>
                <a:tab pos="0" algn="l"/>
              </a:tabLst>
            </a:pPr>
            <a:r>
              <a:rPr lang="fr-FR" spc="-1" dirty="0"/>
              <a:t>Votre tremplin professionnel </a:t>
            </a:r>
            <a:endParaRPr lang="de-DE" b="0" spc="-1" dirty="0">
              <a:solidFill>
                <a:srgbClr val="000000"/>
              </a:solidFill>
            </a:endParaRPr>
          </a:p>
        </p:txBody>
      </p:sp>
      <p:sp>
        <p:nvSpPr>
          <p:cNvPr id="212" name="TextBox 4">
            <a:extLst>
              <a:ext uri="{FF2B5EF4-FFF2-40B4-BE49-F238E27FC236}">
                <a16:creationId xmlns:a16="http://schemas.microsoft.com/office/drawing/2014/main" id="{E1D1A35C-6C55-6E2D-C77C-07F1F2204DAD}"/>
              </a:ext>
            </a:extLst>
          </p:cNvPr>
          <p:cNvSpPr/>
          <p:nvPr/>
        </p:nvSpPr>
        <p:spPr>
          <a:xfrm>
            <a:off x="4692960" y="1495080"/>
            <a:ext cx="7013160" cy="18636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 parcours européen certifié par l’UFA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Une qualification idéale pour réussir et vous épanouir sur un marché du travail international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 réseau européen et international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Offre d’ateliers pour booster vos candidatures à l’international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13" name="TextBox 10">
            <a:extLst>
              <a:ext uri="{FF2B5EF4-FFF2-40B4-BE49-F238E27FC236}">
                <a16:creationId xmlns:a16="http://schemas.microsoft.com/office/drawing/2014/main" id="{C86CCC20-0AA7-F246-8450-94823500A3DD}"/>
              </a:ext>
            </a:extLst>
          </p:cNvPr>
          <p:cNvSpPr/>
          <p:nvPr/>
        </p:nvSpPr>
        <p:spPr>
          <a:xfrm>
            <a:off x="1477800" y="1646280"/>
            <a:ext cx="3036240" cy="15951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Vos études avec l’UFA : Une plus-value indéniable sur le marché du travail à l’international !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14" name="Foliennummernplatzhalter 9">
            <a:extLst>
              <a:ext uri="{FF2B5EF4-FFF2-40B4-BE49-F238E27FC236}">
                <a16:creationId xmlns:a16="http://schemas.microsoft.com/office/drawing/2014/main" id="{26B8AC94-E49B-9ADC-8ABD-688F2975C91E}"/>
              </a:ext>
            </a:extLst>
          </p:cNvPr>
          <p:cNvSpPr/>
          <p:nvPr/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AAB818-D986-4F7D-99E2-1C5D0FCFB466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15" name="TextBox 4">
            <a:extLst>
              <a:ext uri="{FF2B5EF4-FFF2-40B4-BE49-F238E27FC236}">
                <a16:creationId xmlns:a16="http://schemas.microsoft.com/office/drawing/2014/main" id="{D60D33D3-734F-70F1-869D-45C866389FEE}"/>
              </a:ext>
            </a:extLst>
          </p:cNvPr>
          <p:cNvSpPr/>
          <p:nvPr/>
        </p:nvSpPr>
        <p:spPr>
          <a:xfrm>
            <a:off x="4685760" y="3656160"/>
            <a:ext cx="7013160" cy="228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 durch die DFH zertifizierter europäischer Bildungsweg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Eine perfekte Ausbildung, um in einem internationalen Arbeitsmarkt erfolgreich zu sein und sich zu entfalten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 europäisches und internationales Netzwerk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Angebot von interkulturellen Workshops, um Eure internationalen Bewerbungen zu unterstützen</a:t>
            </a:r>
            <a:endParaRPr kumimoji="0" lang="de-DE" sz="16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16" name="TextBox 10">
            <a:extLst>
              <a:ext uri="{FF2B5EF4-FFF2-40B4-BE49-F238E27FC236}">
                <a16:creationId xmlns:a16="http://schemas.microsoft.com/office/drawing/2014/main" id="{84D85303-89D2-C708-C3A0-7D619100AF72}"/>
              </a:ext>
            </a:extLst>
          </p:cNvPr>
          <p:cNvSpPr/>
          <p:nvPr/>
        </p:nvSpPr>
        <p:spPr>
          <a:xfrm>
            <a:off x="1470600" y="4000320"/>
            <a:ext cx="3036240" cy="159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-1" normalizeH="0" baseline="0" noProof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Euer Studium bei der DFH: Ein Plus auf dem internationalen Arbeitsmarkt!</a:t>
            </a:r>
            <a:endParaRPr kumimoji="0" lang="de-DE" sz="2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17" name="Bild 30">
            <a:extLst>
              <a:ext uri="{FF2B5EF4-FFF2-40B4-BE49-F238E27FC236}">
                <a16:creationId xmlns:a16="http://schemas.microsoft.com/office/drawing/2014/main" id="{BE78F3D8-29C3-6745-17F1-9B02147726A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52960" y="4435200"/>
            <a:ext cx="738720" cy="738720"/>
          </a:xfrm>
          <a:prstGeom prst="rect">
            <a:avLst/>
          </a:prstGeom>
          <a:ln w="0">
            <a:noFill/>
          </a:ln>
        </p:spPr>
      </p:pic>
      <p:pic>
        <p:nvPicPr>
          <p:cNvPr id="218" name="Bild 2">
            <a:extLst>
              <a:ext uri="{FF2B5EF4-FFF2-40B4-BE49-F238E27FC236}">
                <a16:creationId xmlns:a16="http://schemas.microsoft.com/office/drawing/2014/main" id="{0AC9FBC2-4495-F32A-C3EA-7058B6C0FEA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52960" y="2058840"/>
            <a:ext cx="745560" cy="7455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480559734"/>
      </p:ext>
    </p:extLst>
  </p:cSld>
  <p:clrMapOvr>
    <a:masterClrMapping/>
  </p:clrMapOvr>
  <p:transition spd="slow" advTm="5000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5"/>
          <p:cNvSpPr>
            <a:spLocks noGrp="1"/>
          </p:cNvSpPr>
          <p:nvPr>
            <p:ph type="sldNum" idx="4294967295"/>
          </p:nvPr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kern="1200" spc="-1">
                <a:solidFill>
                  <a:schemeClr val="accent1"/>
                </a:solidFill>
                <a:latin typeface="Arial"/>
                <a:ea typeface="Arial Unicode MS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06A966B-B816-405B-9C9D-731C5E2CAE64}" type="slidenum">
              <a:rPr lang="de-DE" smtClean="0"/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15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7A42295-5873-EA95-CC96-F482E32EC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6" r="15194"/>
          <a:stretch>
            <a:fillRect/>
          </a:stretch>
        </p:blipFill>
        <p:spPr>
          <a:xfrm>
            <a:off x="7267500" y="0"/>
            <a:ext cx="4919760" cy="6858000"/>
          </a:xfrm>
          <a:prstGeom prst="rect">
            <a:avLst/>
          </a:prstGeom>
        </p:spPr>
      </p:pic>
      <p:pic>
        <p:nvPicPr>
          <p:cNvPr id="230" name="Grafik 13"/>
          <p:cNvPicPr/>
          <p:nvPr/>
        </p:nvPicPr>
        <p:blipFill>
          <a:blip r:embed="rId3"/>
          <a:srcRect l="4543" t="4566" r="4566" b="4543"/>
          <a:stretch/>
        </p:blipFill>
        <p:spPr>
          <a:xfrm>
            <a:off x="6131520" y="2291400"/>
            <a:ext cx="2271960" cy="2271960"/>
          </a:xfrm>
          <a:prstGeom prst="rect">
            <a:avLst/>
          </a:prstGeom>
          <a:ln w="0">
            <a:noFill/>
          </a:ln>
        </p:spPr>
      </p:pic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77F9B15-3AA5-3CED-5417-71F3A7B7BEF3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de-DE" sz="800" dirty="0">
                <a:solidFill>
                  <a:schemeClr val="bg1"/>
                </a:solidFill>
              </a:rPr>
              <a:t>© Oliver Dietze</a:t>
            </a:r>
          </a:p>
        </p:txBody>
      </p:sp>
      <p:sp>
        <p:nvSpPr>
          <p:cNvPr id="5" name="PlaceHolder 1">
            <a:extLst>
              <a:ext uri="{FF2B5EF4-FFF2-40B4-BE49-F238E27FC236}">
                <a16:creationId xmlns:a16="http://schemas.microsoft.com/office/drawing/2014/main" id="{33E71200-AB0E-CEF7-3A32-28B07B710836}"/>
              </a:ext>
            </a:extLst>
          </p:cNvPr>
          <p:cNvSpPr txBox="1">
            <a:spLocks/>
          </p:cNvSpPr>
          <p:nvPr/>
        </p:nvSpPr>
        <p:spPr>
          <a:xfrm>
            <a:off x="235080" y="1473829"/>
            <a:ext cx="5458680" cy="581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80000"/>
              </a:lnSpc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4000" spc="-1" dirty="0">
                <a:solidFill>
                  <a:schemeClr val="bg1"/>
                </a:solidFill>
                <a:latin typeface="Arial"/>
                <a:ea typeface="Arial Unicode MS"/>
              </a:rPr>
              <a:t>Comment candidater ?</a:t>
            </a:r>
            <a:endParaRPr lang="de-DE" sz="40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PlaceHolder 2">
            <a:extLst>
              <a:ext uri="{FF2B5EF4-FFF2-40B4-BE49-F238E27FC236}">
                <a16:creationId xmlns:a16="http://schemas.microsoft.com/office/drawing/2014/main" id="{76FE27D9-0D0D-4CFB-4127-51C2407232C5}"/>
              </a:ext>
            </a:extLst>
          </p:cNvPr>
          <p:cNvSpPr txBox="1">
            <a:spLocks/>
          </p:cNvSpPr>
          <p:nvPr/>
        </p:nvSpPr>
        <p:spPr>
          <a:xfrm>
            <a:off x="235080" y="2055229"/>
            <a:ext cx="5458680" cy="169452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Scannez simplement ce </a:t>
            </a:r>
            <a:r>
              <a:rPr lang="fr-FR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code QR 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pour accéder à notre </a:t>
            </a:r>
            <a:r>
              <a:rPr lang="fr-FR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guide des études interactif en ligne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.</a:t>
            </a:r>
            <a:endParaRPr lang="de-DE" sz="1600" spc="-1" dirty="0">
              <a:solidFill>
                <a:schemeClr val="bg1"/>
              </a:solidFill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Vous y trouverez toutes les informations utiles sur votre </a:t>
            </a:r>
            <a:r>
              <a:rPr lang="fr-FR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candidature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, le </a:t>
            </a:r>
            <a:r>
              <a:rPr lang="fr-FR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déroulement des études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, leur contenu et, bien sûr, les bons </a:t>
            </a:r>
            <a:r>
              <a:rPr lang="fr-FR" sz="1600" b="1" spc="-1" dirty="0" err="1">
                <a:solidFill>
                  <a:schemeClr val="bg1"/>
                </a:solidFill>
                <a:latin typeface="Arial"/>
                <a:ea typeface="Arial Unicode MS"/>
              </a:rPr>
              <a:t>interlocuteur·trices</a:t>
            </a:r>
            <a:r>
              <a:rPr lang="fr-FR" sz="1600" spc="-1" dirty="0">
                <a:solidFill>
                  <a:schemeClr val="bg1"/>
                </a:solidFill>
                <a:latin typeface="Arial"/>
                <a:ea typeface="Arial Unicode MS"/>
              </a:rPr>
              <a:t> dans nos institutions partenaires.</a:t>
            </a:r>
            <a:endParaRPr lang="de-DE" sz="16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1" name="PlaceHolder 3">
            <a:extLst>
              <a:ext uri="{FF2B5EF4-FFF2-40B4-BE49-F238E27FC236}">
                <a16:creationId xmlns:a16="http://schemas.microsoft.com/office/drawing/2014/main" id="{C19C7F29-E1E5-DD56-459F-5130E5E4F291}"/>
              </a:ext>
            </a:extLst>
          </p:cNvPr>
          <p:cNvSpPr txBox="1">
            <a:spLocks/>
          </p:cNvSpPr>
          <p:nvPr/>
        </p:nvSpPr>
        <p:spPr>
          <a:xfrm>
            <a:off x="235080" y="3903818"/>
            <a:ext cx="5458680" cy="94853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80000"/>
              </a:lnSpc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4000" spc="-1" dirty="0">
                <a:solidFill>
                  <a:schemeClr val="bg1"/>
                </a:solidFill>
                <a:latin typeface="Arial"/>
                <a:ea typeface="Arial Unicode MS"/>
              </a:rPr>
              <a:t>Wie bewerbe ich mich?</a:t>
            </a:r>
            <a:endParaRPr lang="de-DE" sz="40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3" name="PlaceHolder 4">
            <a:extLst>
              <a:ext uri="{FF2B5EF4-FFF2-40B4-BE49-F238E27FC236}">
                <a16:creationId xmlns:a16="http://schemas.microsoft.com/office/drawing/2014/main" id="{D228D137-382F-E49C-7933-FACE98BD0088}"/>
              </a:ext>
            </a:extLst>
          </p:cNvPr>
          <p:cNvSpPr txBox="1">
            <a:spLocks/>
          </p:cNvSpPr>
          <p:nvPr/>
        </p:nvSpPr>
        <p:spPr>
          <a:xfrm>
            <a:off x="235080" y="4852348"/>
            <a:ext cx="5458680" cy="1685072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Einfach diesen </a:t>
            </a:r>
            <a:r>
              <a:rPr lang="de-DE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QR-Code einscannen </a:t>
            </a: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und schon landet ihr in unserem </a:t>
            </a:r>
            <a:r>
              <a:rPr lang="de-DE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interaktiven Online-Studienführer</a:t>
            </a: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.</a:t>
            </a:r>
            <a:endParaRPr lang="de-DE" sz="1600" spc="-1" dirty="0">
              <a:solidFill>
                <a:schemeClr val="bg1"/>
              </a:solidFill>
              <a:latin typeface="Arial"/>
            </a:endParaRPr>
          </a:p>
          <a:p>
            <a:pPr indent="0" algn="r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Dort findet ihr alle Informationen zu </a:t>
            </a:r>
            <a:r>
              <a:rPr lang="de-DE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Bewerbung, Studienverlauf</a:t>
            </a: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, Studieninhalten und natürlich auch die richtigen </a:t>
            </a:r>
            <a:r>
              <a:rPr lang="de-DE" sz="1600" b="1" spc="-1" dirty="0">
                <a:solidFill>
                  <a:schemeClr val="bg1"/>
                </a:solidFill>
                <a:latin typeface="Arial"/>
                <a:ea typeface="Arial Unicode MS"/>
              </a:rPr>
              <a:t>Ansprechpartner</a:t>
            </a:r>
            <a:r>
              <a:rPr lang="de-DE" sz="1600" spc="-1" dirty="0">
                <a:solidFill>
                  <a:schemeClr val="bg1"/>
                </a:solidFill>
                <a:latin typeface="Arial"/>
                <a:ea typeface="Arial Unicode MS"/>
              </a:rPr>
              <a:t> an unseren Partnerinstitutionen.</a:t>
            </a:r>
            <a:endParaRPr lang="de-DE" sz="1600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CBF198E-4D97-49A5-7846-A6C87BC12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04" name="Textfeld 13"/>
          <p:cNvSpPr/>
          <p:nvPr/>
        </p:nvSpPr>
        <p:spPr>
          <a:xfrm>
            <a:off x="2826635" y="1847468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de-DE" sz="2800" b="0" strike="noStrike" spc="-1" dirty="0">
                <a:solidFill>
                  <a:schemeClr val="bg1"/>
                </a:solidFill>
                <a:latin typeface="Arial"/>
                <a:ea typeface="Arial Unicode MS"/>
              </a:rPr>
              <a:t>Instagram</a:t>
            </a:r>
            <a:endParaRPr lang="de-DE" sz="2800" b="0" strike="noStrike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DC7F600-2E45-ABAC-FCCB-3BEF58EFC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376" y="190004"/>
            <a:ext cx="2568381" cy="2579976"/>
          </a:xfrm>
          <a:prstGeom prst="rect">
            <a:avLst/>
          </a:prstGeom>
        </p:spPr>
      </p:pic>
      <p:sp>
        <p:nvSpPr>
          <p:cNvPr id="5" name="Textplatzhalter 8">
            <a:extLst>
              <a:ext uri="{FF2B5EF4-FFF2-40B4-BE49-F238E27FC236}">
                <a16:creationId xmlns:a16="http://schemas.microsoft.com/office/drawing/2014/main" id="{5F5D9F0F-7F7F-24D4-87F3-2BFA163E6A00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None/>
            </a:pPr>
            <a:r>
              <a:rPr lang="de-DE" sz="800" dirty="0">
                <a:solidFill>
                  <a:schemeClr val="bg1"/>
                </a:solidFill>
              </a:rPr>
              <a:t>© Oliver Dietze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455FCF8-2B84-F2A4-A58C-B31638298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3375" y="4126298"/>
            <a:ext cx="2568382" cy="2541698"/>
          </a:xfrm>
          <a:prstGeom prst="rect">
            <a:avLst/>
          </a:prstGeom>
        </p:spPr>
      </p:pic>
      <p:sp>
        <p:nvSpPr>
          <p:cNvPr id="8" name="Textfeld 13">
            <a:extLst>
              <a:ext uri="{FF2B5EF4-FFF2-40B4-BE49-F238E27FC236}">
                <a16:creationId xmlns:a16="http://schemas.microsoft.com/office/drawing/2014/main" id="{C62A3A4F-3588-FBC6-6201-7A1A416D31BD}"/>
              </a:ext>
            </a:extLst>
          </p:cNvPr>
          <p:cNvSpPr/>
          <p:nvPr/>
        </p:nvSpPr>
        <p:spPr>
          <a:xfrm>
            <a:off x="2826635" y="4488766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de-DE" sz="2800" b="0" strike="noStrike" spc="-1" dirty="0">
                <a:solidFill>
                  <a:schemeClr val="bg1"/>
                </a:solidFill>
                <a:latin typeface="Arial"/>
                <a:ea typeface="Arial Unicode MS"/>
              </a:rPr>
              <a:t>TikTok</a:t>
            </a:r>
            <a:endParaRPr lang="de-DE" sz="2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PlaceHolder 1">
            <a:extLst>
              <a:ext uri="{FF2B5EF4-FFF2-40B4-BE49-F238E27FC236}">
                <a16:creationId xmlns:a16="http://schemas.microsoft.com/office/drawing/2014/main" id="{A1CEBA87-4C89-7C00-ECE6-9FD802184163}"/>
              </a:ext>
            </a:extLst>
          </p:cNvPr>
          <p:cNvSpPr txBox="1">
            <a:spLocks/>
          </p:cNvSpPr>
          <p:nvPr/>
        </p:nvSpPr>
        <p:spPr>
          <a:xfrm>
            <a:off x="219456" y="2649267"/>
            <a:ext cx="4471416" cy="737929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80000"/>
              </a:lnSpc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4400" spc="-1">
                <a:solidFill>
                  <a:schemeClr val="bg1"/>
                </a:solidFill>
                <a:latin typeface="Arial"/>
              </a:rPr>
              <a:t>À vos portables !</a:t>
            </a:r>
            <a:endParaRPr lang="de-DE" sz="440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9" name="PlaceHolder 1">
            <a:extLst>
              <a:ext uri="{FF2B5EF4-FFF2-40B4-BE49-F238E27FC236}">
                <a16:creationId xmlns:a16="http://schemas.microsoft.com/office/drawing/2014/main" id="{E6F0E068-184A-AB7E-DA22-63061BE54174}"/>
              </a:ext>
            </a:extLst>
          </p:cNvPr>
          <p:cNvSpPr txBox="1">
            <a:spLocks/>
          </p:cNvSpPr>
          <p:nvPr/>
        </p:nvSpPr>
        <p:spPr>
          <a:xfrm>
            <a:off x="545932" y="3703710"/>
            <a:ext cx="4144940" cy="737928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80000"/>
              </a:lnSpc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4400" spc="-1" dirty="0" err="1">
                <a:solidFill>
                  <a:schemeClr val="bg1"/>
                </a:solidFill>
                <a:latin typeface="Arial"/>
              </a:rPr>
              <a:t>Handys</a:t>
            </a:r>
            <a:r>
              <a:rPr lang="fr-FR" sz="4400" spc="-1" dirty="0">
                <a:solidFill>
                  <a:schemeClr val="bg1"/>
                </a:solidFill>
                <a:latin typeface="Arial"/>
              </a:rPr>
              <a:t> </a:t>
            </a:r>
            <a:r>
              <a:rPr lang="fr-FR" sz="4400" spc="-1" dirty="0" err="1">
                <a:solidFill>
                  <a:schemeClr val="bg1"/>
                </a:solidFill>
                <a:latin typeface="Arial"/>
              </a:rPr>
              <a:t>raus</a:t>
            </a:r>
            <a:r>
              <a:rPr lang="fr-FR" sz="4400" spc="-1" dirty="0">
                <a:solidFill>
                  <a:schemeClr val="bg1"/>
                </a:solidFill>
                <a:latin typeface="Arial"/>
              </a:rPr>
              <a:t>!</a:t>
            </a:r>
            <a:endParaRPr lang="de-DE" sz="4400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ung 10"/>
          <p:cNvGrpSpPr>
            <a:grpSpLocks noChangeAspect="1"/>
          </p:cNvGrpSpPr>
          <p:nvPr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9" name="Bild 8"/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10" name="Bild 9"/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sp>
        <p:nvSpPr>
          <p:cNvPr id="6" name="Textfeld 5"/>
          <p:cNvSpPr txBox="1"/>
          <p:nvPr/>
        </p:nvSpPr>
        <p:spPr>
          <a:xfrm>
            <a:off x="656463" y="4731633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Merci de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votre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attention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 !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8" name="Bild 7" descr="qr-cod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6C9B46E-49D5-E944-8521-350376CC87CD}"/>
              </a:ext>
            </a:extLst>
          </p:cNvPr>
          <p:cNvSpPr txBox="1"/>
          <p:nvPr/>
        </p:nvSpPr>
        <p:spPr>
          <a:xfrm>
            <a:off x="656462" y="5296140"/>
            <a:ext cx="508328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6E1D02E-B05F-7242-A453-ADEBBBD60F1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660" y="3912086"/>
            <a:ext cx="4848075" cy="2045224"/>
          </a:xfrm>
        </p:spPr>
        <p:txBody>
          <a:bodyPr>
            <a:normAutofit lnSpcReduction="10000"/>
          </a:bodyPr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E380E4-9252-1FBE-719E-57C1BE957E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840" y="5959616"/>
            <a:ext cx="2108945" cy="52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0737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693B3-331D-A2A8-E1D7-8E88649CF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22119B1-7A76-D4B7-B79F-96C11F77F1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0" b="1904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72" name="PlaceHolder 1">
            <a:extLst>
              <a:ext uri="{FF2B5EF4-FFF2-40B4-BE49-F238E27FC236}">
                <a16:creationId xmlns:a16="http://schemas.microsoft.com/office/drawing/2014/main" id="{A5B86621-6380-44D7-4E29-5D07E38512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9184" y="1633798"/>
            <a:ext cx="5356508" cy="1973304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fr-FR" sz="3500" spc="-1" dirty="0">
                <a:solidFill>
                  <a:schemeClr val="lt1"/>
                </a:solidFill>
              </a:rPr>
              <a:t>L’Université franco-allemande (UFA) – bien plus qu’une simple université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CFD795-EC29-E0E0-27A8-A017021672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9184" y="4025925"/>
            <a:ext cx="5356508" cy="1198277"/>
          </a:xfrm>
        </p:spPr>
        <p:txBody>
          <a:bodyPr>
            <a:noAutofit/>
          </a:bodyPr>
          <a:lstStyle/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z="3500" spc="-1" dirty="0">
                <a:solidFill>
                  <a:schemeClr val="lt1"/>
                </a:solidFill>
              </a:rPr>
              <a:t>Die Deutsch-Französische Hochschule (DFH) – mehr als nur eine Hochschule</a:t>
            </a:r>
          </a:p>
          <a:p>
            <a:endParaRPr lang="de-DE" sz="3500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1B2F6A95-213C-75FC-3C8B-EE2F675BAC3E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  <p:extLst>
      <p:ext uri="{BB962C8B-B14F-4D97-AF65-F5344CB8AC3E}">
        <p14:creationId xmlns:p14="http://schemas.microsoft.com/office/powerpoint/2010/main" val="39656267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2426A96-D4CD-FC64-F478-8FB232B94E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246221"/>
          </a:xfrm>
        </p:spPr>
        <p:txBody>
          <a:bodyPr/>
          <a:lstStyle/>
          <a:p>
            <a:r>
              <a:rPr lang="de-DE" dirty="0"/>
              <a:t>L’UFA en </a:t>
            </a:r>
            <a:r>
              <a:rPr lang="de-DE" dirty="0" err="1"/>
              <a:t>bref</a:t>
            </a:r>
            <a:r>
              <a:rPr lang="de-DE" dirty="0"/>
              <a:t> :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67BAE987-8646-BD53-4227-A15B053F37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524" y="682518"/>
            <a:ext cx="8684476" cy="246221"/>
          </a:xfrm>
        </p:spPr>
        <p:txBody>
          <a:bodyPr/>
          <a:lstStyle/>
          <a:p>
            <a:r>
              <a:rPr lang="de-DE" dirty="0"/>
              <a:t>Die DFH auf einen Blick:</a:t>
            </a:r>
          </a:p>
        </p:txBody>
      </p:sp>
      <p:sp>
        <p:nvSpPr>
          <p:cNvPr id="122" name="TextBox 4"/>
          <p:cNvSpPr/>
          <p:nvPr/>
        </p:nvSpPr>
        <p:spPr>
          <a:xfrm>
            <a:off x="4692960" y="1753200"/>
            <a:ext cx="7013160" cy="142047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Créée en 1997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par les gouvernements de France et d’Allemagne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Financée à parts égales par les deux pays partenaires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CDD"/>
              </a:buClr>
              <a:buSzTx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 </a:t>
            </a: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réseau de 210 établissements d’enseignement supérieur dans 134 villes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en France, Allemagne, dans toute l’Europe et au delà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3" name="TextBox 10"/>
          <p:cNvSpPr/>
          <p:nvPr/>
        </p:nvSpPr>
        <p:spPr>
          <a:xfrm>
            <a:off x="1477800" y="1658520"/>
            <a:ext cx="3036240" cy="15951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L’UFA est une institution internationale unique au monde.</a:t>
            </a:r>
            <a:endParaRPr kumimoji="0" lang="de-DE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4" name="Foliennummernplatzhalter 9"/>
          <p:cNvSpPr/>
          <p:nvPr/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E5B122-F1E9-4F6D-B2EE-FB346FE32667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5" name="TextBox 4"/>
          <p:cNvSpPr/>
          <p:nvPr/>
        </p:nvSpPr>
        <p:spPr>
          <a:xfrm>
            <a:off x="4692960" y="3706560"/>
            <a:ext cx="701316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Gründung 1997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durch die Regierungen Deutschlands </a:t>
            </a:r>
            <a:b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und Frankreichs 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Finanzierung zu gleichen Teilen durch beide Partnerländer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725E"/>
              </a:buClr>
              <a:buSzTx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Netzwerk aus 210 Hochschulen in 134 Städten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 Deutschland, Frankreich, ganz Europa und darüber hinaus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6" name="TextBox 10"/>
          <p:cNvSpPr/>
          <p:nvPr/>
        </p:nvSpPr>
        <p:spPr>
          <a:xfrm>
            <a:off x="1477800" y="3808440"/>
            <a:ext cx="3036240" cy="1595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Die DFH ist eine internationale Organisation wie keine Andere.</a:t>
            </a:r>
            <a:endParaRPr kumimoji="0" lang="de-DE" sz="28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27" name="Bild 30"/>
          <p:cNvPicPr/>
          <p:nvPr/>
        </p:nvPicPr>
        <p:blipFill>
          <a:blip r:embed="rId2"/>
          <a:stretch/>
        </p:blipFill>
        <p:spPr>
          <a:xfrm>
            <a:off x="567360" y="4243320"/>
            <a:ext cx="738720" cy="738720"/>
          </a:xfrm>
          <a:prstGeom prst="rect">
            <a:avLst/>
          </a:prstGeom>
          <a:ln w="0">
            <a:noFill/>
          </a:ln>
        </p:spPr>
      </p:pic>
      <p:pic>
        <p:nvPicPr>
          <p:cNvPr id="128" name="Bild 2"/>
          <p:cNvPicPr/>
          <p:nvPr/>
        </p:nvPicPr>
        <p:blipFill>
          <a:blip r:embed="rId3"/>
          <a:stretch/>
        </p:blipFill>
        <p:spPr>
          <a:xfrm>
            <a:off x="560160" y="1995120"/>
            <a:ext cx="745560" cy="745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EAF66C5-B825-816B-80EE-F621A5EBA3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246221"/>
          </a:xfrm>
        </p:spPr>
        <p:txBody>
          <a:bodyPr/>
          <a:lstStyle/>
          <a:p>
            <a:r>
              <a:rPr lang="de-DE" dirty="0"/>
              <a:t>Nos </a:t>
            </a:r>
            <a:r>
              <a:rPr lang="de-DE" dirty="0" err="1"/>
              <a:t>chiffres</a:t>
            </a:r>
            <a:r>
              <a:rPr lang="de-DE" dirty="0"/>
              <a:t> </a:t>
            </a:r>
            <a:r>
              <a:rPr lang="de-DE" dirty="0" err="1"/>
              <a:t>clés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6E9A06C-5A3E-A7BF-AAB0-72553B01BA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524" y="682518"/>
            <a:ext cx="8684476" cy="246221"/>
          </a:xfrm>
        </p:spPr>
        <p:txBody>
          <a:bodyPr/>
          <a:lstStyle/>
          <a:p>
            <a:r>
              <a:rPr lang="de-DE" spc="-1" dirty="0"/>
              <a:t>Unsere Kennzahlen</a:t>
            </a:r>
          </a:p>
        </p:txBody>
      </p:sp>
      <p:sp>
        <p:nvSpPr>
          <p:cNvPr id="131" name="Foliennummernplatzhalter 9"/>
          <p:cNvSpPr/>
          <p:nvPr/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0369E-9826-49A3-A4C0-968278446CB5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2" name="Gruppieren 2"/>
          <p:cNvGrpSpPr/>
          <p:nvPr/>
        </p:nvGrpSpPr>
        <p:grpSpPr>
          <a:xfrm>
            <a:off x="446114" y="1487880"/>
            <a:ext cx="11014126" cy="4226344"/>
            <a:chOff x="446114" y="1487880"/>
            <a:chExt cx="11014126" cy="4226344"/>
          </a:xfrm>
        </p:grpSpPr>
        <p:grpSp>
          <p:nvGrpSpPr>
            <p:cNvPr id="133" name="Gruppierung 13"/>
            <p:cNvGrpSpPr/>
            <p:nvPr/>
          </p:nvGrpSpPr>
          <p:grpSpPr>
            <a:xfrm>
              <a:off x="3400920" y="1576800"/>
              <a:ext cx="8059320" cy="600480"/>
              <a:chOff x="3400920" y="1576800"/>
              <a:chExt cx="8059320" cy="600480"/>
            </a:xfrm>
          </p:grpSpPr>
          <p:sp>
            <p:nvSpPr>
              <p:cNvPr id="134" name="Textplatzhalter 35"/>
              <p:cNvSpPr/>
              <p:nvPr/>
            </p:nvSpPr>
            <p:spPr>
              <a:xfrm>
                <a:off x="3400920" y="1576800"/>
                <a:ext cx="805932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fr-FR" sz="1600" b="0" i="0" u="none" strike="noStrike" kern="1200" cap="none" spc="-1" normalizeH="0" baseline="0" noProof="0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établissements français, allemands et internationaux</a:t>
                </a:r>
                <a:endPara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5" name="Textplatzhalter 35"/>
              <p:cNvSpPr/>
              <p:nvPr/>
            </p:nvSpPr>
            <p:spPr>
              <a:xfrm>
                <a:off x="3400920" y="1883160"/>
                <a:ext cx="805932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de-DE" sz="1600" b="0" i="0" u="none" strike="noStrike" kern="1200" cap="none" spc="-1" normalizeH="0" baseline="0" noProof="0">
                    <a:ln>
                      <a:noFill/>
                    </a:ln>
                    <a:solidFill>
                      <a:srgbClr val="746B6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deutsche, französische sowie internationale Hochschuleinrichtungen</a:t>
                </a:r>
                <a:endPara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36" name="Gruppierung 16"/>
            <p:cNvGrpSpPr/>
            <p:nvPr/>
          </p:nvGrpSpPr>
          <p:grpSpPr>
            <a:xfrm>
              <a:off x="3400920" y="2453040"/>
              <a:ext cx="8059320" cy="600480"/>
              <a:chOff x="3400920" y="2453040"/>
              <a:chExt cx="8059320" cy="600480"/>
            </a:xfrm>
          </p:grpSpPr>
          <p:sp>
            <p:nvSpPr>
              <p:cNvPr id="137" name="Textplatzhalter 35"/>
              <p:cNvSpPr/>
              <p:nvPr/>
            </p:nvSpPr>
            <p:spPr>
              <a:xfrm>
                <a:off x="3400920" y="2453040"/>
                <a:ext cx="805932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fr-FR" sz="1600" b="0" i="0" u="none" strike="noStrike" kern="1200" cap="none" spc="-1" normalizeH="0" baseline="0" noProof="0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cursus intégrés dans plus de 20 disciplines</a:t>
                </a:r>
                <a:endPara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8" name="Textplatzhalter 35"/>
              <p:cNvSpPr/>
              <p:nvPr/>
            </p:nvSpPr>
            <p:spPr>
              <a:xfrm>
                <a:off x="3400920" y="2759400"/>
                <a:ext cx="805932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de-DE" sz="1600" b="0" i="0" u="none" strike="noStrike" kern="1200" cap="none" spc="-1" normalizeH="0" baseline="0" noProof="0">
                    <a:ln>
                      <a:noFill/>
                    </a:ln>
                    <a:solidFill>
                      <a:srgbClr val="746B6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integrierte Studiengänge in über 20 Fachbereichen</a:t>
                </a:r>
                <a:endPara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39" name="Gruppierung 19"/>
            <p:cNvGrpSpPr/>
            <p:nvPr/>
          </p:nvGrpSpPr>
          <p:grpSpPr>
            <a:xfrm>
              <a:off x="3400920" y="3329280"/>
              <a:ext cx="8059320" cy="600480"/>
              <a:chOff x="3400920" y="3329280"/>
              <a:chExt cx="8059320" cy="600480"/>
            </a:xfrm>
          </p:grpSpPr>
          <p:sp>
            <p:nvSpPr>
              <p:cNvPr id="140" name="Textplatzhalter 35"/>
              <p:cNvSpPr/>
              <p:nvPr/>
            </p:nvSpPr>
            <p:spPr>
              <a:xfrm>
                <a:off x="3400920" y="3329280"/>
                <a:ext cx="805932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fr-FR" sz="1600" b="0" i="0" u="none" strike="noStrike" kern="1200" cap="none" spc="-1" normalizeH="0" baseline="0" noProof="0" dirty="0" err="1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étudiant·es</a:t>
                </a:r>
                <a:r>
                  <a:rPr kumimoji="0" lang="fr-FR" sz="1600" b="0" i="0" u="none" strike="noStrike" kern="1200" cap="none" spc="-1" normalizeH="0" baseline="0" noProof="0" dirty="0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 actuellement </a:t>
                </a:r>
                <a:r>
                  <a:rPr kumimoji="0" lang="fr-FR" sz="1600" b="0" i="0" u="none" strike="noStrike" kern="1200" cap="none" spc="-1" normalizeH="0" baseline="0" noProof="0" dirty="0" err="1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inscrit·es</a:t>
                </a:r>
                <a:endParaRPr kumimoji="0" lang="de-DE" sz="1600" b="0" i="0" u="none" strike="noStrike" kern="1200" cap="none" spc="-1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1" name="Textplatzhalter 35"/>
              <p:cNvSpPr/>
              <p:nvPr/>
            </p:nvSpPr>
            <p:spPr>
              <a:xfrm>
                <a:off x="3400920" y="3635640"/>
                <a:ext cx="805932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de-DE" sz="1600" b="0" i="0" u="none" strike="noStrike" kern="1200" cap="none" spc="-1" normalizeH="0" baseline="0" noProof="0">
                    <a:ln>
                      <a:noFill/>
                    </a:ln>
                    <a:solidFill>
                      <a:srgbClr val="746B6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aktuell eingeschriebene Studierende</a:t>
                </a:r>
                <a:endPara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42" name="Gruppierung 22"/>
            <p:cNvGrpSpPr/>
            <p:nvPr/>
          </p:nvGrpSpPr>
          <p:grpSpPr>
            <a:xfrm>
              <a:off x="3400200" y="4205520"/>
              <a:ext cx="8060040" cy="600480"/>
              <a:chOff x="3400200" y="4205520"/>
              <a:chExt cx="8060040" cy="600480"/>
            </a:xfrm>
          </p:grpSpPr>
          <p:sp>
            <p:nvSpPr>
              <p:cNvPr id="143" name="Textplatzhalter 35"/>
              <p:cNvSpPr/>
              <p:nvPr/>
            </p:nvSpPr>
            <p:spPr>
              <a:xfrm>
                <a:off x="3400200" y="4205520"/>
                <a:ext cx="806004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fr-FR" sz="1600" b="0" i="0" u="none" strike="noStrike" kern="1200" cap="none" spc="-1" normalizeH="0" baseline="0" noProof="0" dirty="0" err="1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diplômé·es</a:t>
                </a:r>
                <a:r>
                  <a:rPr kumimoji="0" lang="fr-FR" sz="1600" b="0" i="0" u="none" strike="noStrike" kern="1200" cap="none" spc="-1" normalizeH="0" baseline="0" noProof="0" dirty="0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 depuis notre fondation</a:t>
                </a:r>
                <a:endParaRPr kumimoji="0" lang="de-DE" sz="1600" b="0" i="0" u="none" strike="noStrike" kern="1200" cap="none" spc="-1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4" name="Textplatzhalter 35"/>
              <p:cNvSpPr/>
              <p:nvPr/>
            </p:nvSpPr>
            <p:spPr>
              <a:xfrm>
                <a:off x="3400200" y="4511880"/>
                <a:ext cx="806004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de-DE" sz="1600" b="0" i="0" u="none" strike="noStrike" kern="1200" cap="none" spc="-1" normalizeH="0" baseline="0" noProof="0" dirty="0">
                    <a:ln>
                      <a:noFill/>
                    </a:ln>
                    <a:solidFill>
                      <a:srgbClr val="746B6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Absolvent*innen seit unserer Gründung</a:t>
                </a:r>
                <a:endParaRPr kumimoji="0" lang="de-DE" sz="1600" b="0" i="0" u="none" strike="noStrike" kern="1200" cap="none" spc="-1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grpSp>
          <p:nvGrpSpPr>
            <p:cNvPr id="145" name="Gruppierung 34"/>
            <p:cNvGrpSpPr/>
            <p:nvPr/>
          </p:nvGrpSpPr>
          <p:grpSpPr>
            <a:xfrm>
              <a:off x="3400920" y="5082120"/>
              <a:ext cx="8059320" cy="600480"/>
              <a:chOff x="3400920" y="5082120"/>
              <a:chExt cx="8059320" cy="600480"/>
            </a:xfrm>
          </p:grpSpPr>
          <p:sp>
            <p:nvSpPr>
              <p:cNvPr id="146" name="Textplatzhalter 35"/>
              <p:cNvSpPr/>
              <p:nvPr/>
            </p:nvSpPr>
            <p:spPr>
              <a:xfrm>
                <a:off x="3400920" y="5082120"/>
                <a:ext cx="805932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fr-FR" sz="1600" b="0" i="0" u="none" strike="noStrike" kern="1200" cap="none" spc="-1" normalizeH="0" baseline="0" noProof="0" dirty="0" err="1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docteur·es</a:t>
                </a:r>
                <a:r>
                  <a:rPr kumimoji="0" lang="fr-FR" sz="1600" b="0" i="0" u="none" strike="noStrike" kern="1200" cap="none" spc="-1" normalizeH="0" baseline="0" noProof="0" dirty="0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 bi- et </a:t>
                </a:r>
                <a:r>
                  <a:rPr kumimoji="0" lang="fr-FR" sz="1600" b="0" i="0" u="none" strike="noStrike" kern="1200" cap="none" spc="-1" normalizeH="0" baseline="0" noProof="0" dirty="0" err="1">
                    <a:ln>
                      <a:noFill/>
                    </a:ln>
                    <a:solidFill>
                      <a:srgbClr val="07A0E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trinationaux</a:t>
                </a:r>
                <a:endParaRPr kumimoji="0" lang="de-DE" sz="1600" b="0" i="0" u="none" strike="noStrike" kern="1200" cap="none" spc="-1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47" name="Textplatzhalter 35"/>
              <p:cNvSpPr/>
              <p:nvPr/>
            </p:nvSpPr>
            <p:spPr>
              <a:xfrm>
                <a:off x="3400920" y="5388480"/>
                <a:ext cx="8059320" cy="2941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80000"/>
                  </a:lnSpc>
                  <a:spcBef>
                    <a:spcPts val="1001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0" algn="l"/>
                  </a:tabLst>
                  <a:defRPr/>
                </a:pPr>
                <a:r>
                  <a:rPr kumimoji="0" lang="de-DE" sz="1600" b="0" i="0" u="none" strike="noStrike" kern="1200" cap="none" spc="-1" normalizeH="0" baseline="0" noProof="0">
                    <a:ln>
                      <a:noFill/>
                    </a:ln>
                    <a:solidFill>
                      <a:srgbClr val="746B6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bi- und Trinationale Promovierte</a:t>
                </a:r>
                <a:endPara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pic>
          <p:nvPicPr>
            <p:cNvPr id="148" name="Grafik 15"/>
            <p:cNvPicPr/>
            <p:nvPr/>
          </p:nvPicPr>
          <p:blipFill>
            <a:blip r:embed="rId2"/>
            <a:stretch/>
          </p:blipFill>
          <p:spPr>
            <a:xfrm>
              <a:off x="2590920" y="1522800"/>
              <a:ext cx="694080" cy="695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9" name="Grafik 14"/>
            <p:cNvPicPr/>
            <p:nvPr/>
          </p:nvPicPr>
          <p:blipFill>
            <a:blip r:embed="rId3"/>
            <a:stretch/>
          </p:blipFill>
          <p:spPr>
            <a:xfrm>
              <a:off x="2590920" y="3265920"/>
              <a:ext cx="694080" cy="695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0" name="Grafik 3"/>
            <p:cNvPicPr/>
            <p:nvPr/>
          </p:nvPicPr>
          <p:blipFill>
            <a:blip r:embed="rId4"/>
            <a:stretch/>
          </p:blipFill>
          <p:spPr>
            <a:xfrm>
              <a:off x="2590920" y="4137480"/>
              <a:ext cx="695520" cy="695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1" name="Grafik 1"/>
            <p:cNvPicPr/>
            <p:nvPr/>
          </p:nvPicPr>
          <p:blipFill>
            <a:blip r:embed="rId5"/>
            <a:stretch/>
          </p:blipFill>
          <p:spPr>
            <a:xfrm>
              <a:off x="2590920" y="5009040"/>
              <a:ext cx="695520" cy="695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52" name="TextBox 6"/>
            <p:cNvSpPr/>
            <p:nvPr/>
          </p:nvSpPr>
          <p:spPr>
            <a:xfrm>
              <a:off x="1323720" y="1487880"/>
              <a:ext cx="1014480" cy="73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210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3" name="TextBox 6"/>
            <p:cNvSpPr/>
            <p:nvPr/>
          </p:nvSpPr>
          <p:spPr>
            <a:xfrm>
              <a:off x="1309817" y="23547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183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4" name="TextBox 6"/>
            <p:cNvSpPr/>
            <p:nvPr/>
          </p:nvSpPr>
          <p:spPr>
            <a:xfrm>
              <a:off x="791189" y="3231720"/>
              <a:ext cx="1543051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5.793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5" name="TextBox 6"/>
            <p:cNvSpPr/>
            <p:nvPr/>
          </p:nvSpPr>
          <p:spPr>
            <a:xfrm>
              <a:off x="446114" y="4098600"/>
              <a:ext cx="1885966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29.846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6" name="TextBox 6"/>
            <p:cNvSpPr/>
            <p:nvPr/>
          </p:nvSpPr>
          <p:spPr>
            <a:xfrm>
              <a:off x="1309457" y="49755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603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57" name="Gruppierung 10"/>
          <p:cNvGrpSpPr/>
          <p:nvPr/>
        </p:nvGrpSpPr>
        <p:grpSpPr>
          <a:xfrm>
            <a:off x="3945600" y="3706920"/>
            <a:ext cx="7722720" cy="2340000"/>
            <a:chOff x="3945600" y="3706920"/>
            <a:chExt cx="7722720" cy="2340000"/>
          </a:xfrm>
        </p:grpSpPr>
        <p:pic>
          <p:nvPicPr>
            <p:cNvPr id="158" name="Bild 8"/>
            <p:cNvPicPr/>
            <p:nvPr/>
          </p:nvPicPr>
          <p:blipFill>
            <a:blip r:embed="rId6"/>
            <a:srcRect l="50093"/>
            <a:stretch/>
          </p:blipFill>
          <p:spPr>
            <a:xfrm>
              <a:off x="7811280" y="3706920"/>
              <a:ext cx="3857040" cy="2340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9" name="Bild 9"/>
            <p:cNvPicPr/>
            <p:nvPr/>
          </p:nvPicPr>
          <p:blipFill>
            <a:blip r:embed="rId7">
              <a:lum contrast="20000"/>
            </a:blip>
            <a:srcRect r="50016"/>
            <a:stretch/>
          </p:blipFill>
          <p:spPr>
            <a:xfrm>
              <a:off x="3945600" y="3706920"/>
              <a:ext cx="3862440" cy="234000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60" name="Grafik 37"/>
          <p:cNvPicPr/>
          <p:nvPr/>
        </p:nvPicPr>
        <p:blipFill>
          <a:blip r:embed="rId8"/>
          <a:stretch/>
        </p:blipFill>
        <p:spPr>
          <a:xfrm>
            <a:off x="2590920" y="2394360"/>
            <a:ext cx="693720" cy="695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402760B-86B0-A75A-74CE-EF8268EB0B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524" y="682518"/>
            <a:ext cx="8684476" cy="246221"/>
          </a:xfrm>
        </p:spPr>
        <p:txBody>
          <a:bodyPr/>
          <a:lstStyle/>
          <a:p>
            <a:r>
              <a:rPr lang="de-DE" dirty="0"/>
              <a:t>Unsere Mission</a:t>
            </a:r>
          </a:p>
        </p:txBody>
      </p:sp>
      <p:pic>
        <p:nvPicPr>
          <p:cNvPr id="15" name="Inhaltsplatzhalter 25">
            <a:extLst>
              <a:ext uri="{FF2B5EF4-FFF2-40B4-BE49-F238E27FC236}">
                <a16:creationId xmlns:a16="http://schemas.microsoft.com/office/drawing/2014/main" id="{989B74AE-8A52-D869-D47A-128A9047C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" t="6458" r="24561" b="3860"/>
          <a:stretch>
            <a:fillRect/>
          </a:stretch>
        </p:blipFill>
        <p:spPr>
          <a:xfrm>
            <a:off x="458788" y="1215410"/>
            <a:ext cx="5587331" cy="492938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9E062A8-4326-2442-D2E0-555F92626F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246221"/>
          </a:xfrm>
        </p:spPr>
        <p:txBody>
          <a:bodyPr/>
          <a:lstStyle/>
          <a:p>
            <a:r>
              <a:rPr lang="de-DE" dirty="0"/>
              <a:t>Notre Mission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48A9F79-4A2B-D9DE-4943-5D03A0CB1ECB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385427" y="1312916"/>
            <a:ext cx="5347785" cy="4848120"/>
          </a:xfrm>
        </p:spPr>
        <p:txBody>
          <a:bodyPr>
            <a:normAutofit lnSpcReduction="10000"/>
          </a:bodyPr>
          <a:lstStyle/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Renforcement de la </a:t>
            </a: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coopération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franco-allemande dans les domaines de l’enseignement supérieur et de la recherche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Initiation, évaluation et soutien financier 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de cursus et de programmes de formation doctorale franco-allemands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Soutien à la </a:t>
            </a: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mobilité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étudiante et à </a:t>
            </a: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l’insertion professionnelle internationale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de ses </a:t>
            </a:r>
            <a:r>
              <a:rPr kumimoji="0" lang="fr-FR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diplômé</a:t>
            </a:r>
            <a:r>
              <a:rPr kumimoji="0" lang="fr-FR" sz="1600" b="0" i="0" u="none" strike="noStrike" kern="1200" cap="none" spc="-1" normalizeH="0" baseline="0" noProof="0" err="1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·</a:t>
            </a:r>
            <a:r>
              <a:rPr kumimoji="0" lang="fr-FR" sz="16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es</a:t>
            </a:r>
            <a:endParaRPr kumimoji="0" lang="fr-FR" sz="1600" b="0" i="0" u="none" strike="noStrike" kern="1200" cap="none" spc="-1" normalizeH="0" baseline="0" noProof="0" dirty="0">
              <a:ln>
                <a:noFill/>
              </a:ln>
              <a:solidFill>
                <a:srgbClr val="009CDD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Stärkung der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Zusammenarbeit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zwischen Deutschland und Frankreich in den Bereichen Hochschule &amp; Forschung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Initiierung, Evaluierung und finanzielle Förderung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von deutsch-französischen Studiengängen und Doktorandenprogrammen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Förderung der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Mobilität und internationaler Karrierechancen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für Studierende und</a:t>
            </a:r>
            <a:b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</a:b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Junge Wissenschaftler*innen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14A04AB-6FF3-3DA2-379B-D5D4995DAAE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69060" y="5880110"/>
            <a:ext cx="1230294" cy="264688"/>
          </a:xfrm>
        </p:spPr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17" name="Foliennummernplatzhalter 9">
            <a:extLst>
              <a:ext uri="{FF2B5EF4-FFF2-40B4-BE49-F238E27FC236}">
                <a16:creationId xmlns:a16="http://schemas.microsoft.com/office/drawing/2014/main" id="{4224AF5B-20FA-4615-59F9-648B78A935B4}"/>
              </a:ext>
            </a:extLst>
          </p:cNvPr>
          <p:cNvSpPr/>
          <p:nvPr/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0369E-9826-49A3-A4C0-968278446CB5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38399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8">
            <a:extLst>
              <a:ext uri="{FF2B5EF4-FFF2-40B4-BE49-F238E27FC236}">
                <a16:creationId xmlns:a16="http://schemas.microsoft.com/office/drawing/2014/main" id="{A3D47EBD-E359-C0A3-43E6-5AC1EBEC47A8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Statut :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année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universitaire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 26/27 / Stand: Studienjahr 26/27</a:t>
            </a:r>
          </a:p>
        </p:txBody>
      </p:sp>
    </p:spTree>
    <p:extLst>
      <p:ext uri="{BB962C8B-B14F-4D97-AF65-F5344CB8AC3E}">
        <p14:creationId xmlns:p14="http://schemas.microsoft.com/office/powerpoint/2010/main" val="1753472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7">
            <a:extLst>
              <a:ext uri="{FF2B5EF4-FFF2-40B4-BE49-F238E27FC236}">
                <a16:creationId xmlns:a16="http://schemas.microsoft.com/office/drawing/2014/main" id="{C147E32F-A8C3-5104-416E-E9214F4D69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" r="52"/>
          <a:stretch/>
        </p:blipFill>
        <p:spPr>
          <a:xfrm>
            <a:off x="6102513" y="-1"/>
            <a:ext cx="6089487" cy="6858001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algn="r" defTabSz="914400">
              <a:lnSpc>
                <a:spcPct val="80000"/>
              </a:lnSpc>
              <a:buNone/>
              <a:tabLst>
                <a:tab pos="0" algn="l"/>
              </a:tabLst>
            </a:pPr>
            <a:r>
              <a:rPr lang="fr-FR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Notre offre d’études…</a:t>
            </a:r>
            <a:endParaRPr lang="de-DE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3C09FB-876C-5810-3CF9-7C1ADA2C8E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DE" spc="-1" dirty="0">
                <a:solidFill>
                  <a:schemeClr val="lt1"/>
                </a:solidFill>
              </a:rPr>
              <a:t>Unser Studienangebot…</a:t>
            </a:r>
            <a:endParaRPr lang="de-DE" spc="-1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4EF3D710-0A65-1CFF-E5FE-0856660965B3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64653-A77B-52A9-FE42-E2708FFA4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3">
            <a:extLst>
              <a:ext uri="{FF2B5EF4-FFF2-40B4-BE49-F238E27FC236}">
                <a16:creationId xmlns:a16="http://schemas.microsoft.com/office/drawing/2014/main" id="{C36CC925-6DC9-0BB4-FF66-564C59493EB4}"/>
              </a:ext>
            </a:extLst>
          </p:cNvPr>
          <p:cNvSpPr txBox="1">
            <a:spLocks/>
          </p:cNvSpPr>
          <p:nvPr/>
        </p:nvSpPr>
        <p:spPr>
          <a:xfrm>
            <a:off x="5427406" y="1377949"/>
            <a:ext cx="6341182" cy="4797425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/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Niveau Licence et Master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 :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573840" marR="0" lvl="2" indent="-28584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9CDD"/>
              </a:buClr>
              <a:buSzPct val="65000"/>
              <a:buFont typeface="Arial"/>
              <a:buChar char="•"/>
              <a:tabLst/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des cursus intégrés bi- et </a:t>
            </a:r>
            <a:r>
              <a:rPr kumimoji="0" lang="fr-FR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trinationaux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 avec double diplôme</a:t>
            </a:r>
          </a:p>
          <a:p>
            <a:pPr marL="288000" marR="0" lvl="2" indent="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9CDD"/>
              </a:buClr>
              <a:buSzPct val="65000"/>
              <a:buFont typeface="Arial" panose="020B0604020202020204" pitchFamily="34" charset="0"/>
              <a:buNone/>
              <a:tabLst/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Bachelor- und Masterniveau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573840" marR="0" lvl="2" indent="-28584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81725E"/>
              </a:buClr>
              <a:buSzPct val="65000"/>
              <a:buFont typeface="Arial"/>
              <a:buChar char="•"/>
              <a:tabLst/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integrierte Studiengänge (bi- und </a:t>
            </a:r>
            <a:r>
              <a:rPr kumimoji="0" lang="de-DE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trinational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) mit Doppelabschluss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009CDD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Niveau Doctorat</a:t>
            </a: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 : des programmes de soutien aux jeunes </a:t>
            </a:r>
            <a:r>
              <a:rPr kumimoji="0" lang="fr-FR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chercheur·euses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573840" marR="0" lvl="2" indent="-28584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9CDD"/>
              </a:buClr>
              <a:buSzPct val="6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fr-FR" sz="1600" b="0" i="0" u="none" strike="noStrike" kern="1200" cap="none" spc="-1" normalizeH="0" baseline="0" noProof="0" dirty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cs typeface="+mn-cs"/>
              </a:rPr>
              <a:t>(PhD-Tracks, collèges doctoraux, cotutelles de thèse, manifestations scientifiques)</a:t>
            </a:r>
          </a:p>
          <a:p>
            <a:pPr marL="288000" marR="0" lvl="2" indent="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9CDD"/>
              </a:buClr>
              <a:buSzPct val="65000"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algn="l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Promotion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: Programme zur Förderung von Jungen Wissenschaftler*innen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573840" marR="0" lvl="2" indent="-285840" algn="l" defTabSz="914400" rtl="0" eaLnBrk="1" fontAlgn="auto" latinLnBrk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81725E"/>
              </a:buClr>
              <a:buSzPct val="6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(PhD-Tracks, Doktorandenkollegs, </a:t>
            </a:r>
            <a:r>
              <a:rPr kumimoji="0" lang="de-DE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Cotutelles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 de </a:t>
            </a:r>
            <a:r>
              <a:rPr kumimoji="0" lang="de-DE" sz="1600" b="0" i="0" u="none" strike="noStrike" kern="1200" cap="none" spc="-1" normalizeH="0" baseline="0" noProof="0" dirty="0" err="1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thèse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+mn-cs"/>
              </a:rPr>
              <a:t>, Wissenschaftliche Veranstaltungen)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5A54C523-FA5B-B136-D1F0-5A6B2DE03E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246221"/>
          </a:xfrm>
        </p:spPr>
        <p:txBody>
          <a:bodyPr/>
          <a:lstStyle/>
          <a:p>
            <a:r>
              <a:rPr lang="fr-FR" dirty="0"/>
              <a:t>… un choix immense à tous les niveaux</a:t>
            </a:r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473C22EC-8C98-F84F-C1F8-1FA4775DE9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524" y="682518"/>
            <a:ext cx="8684476" cy="246221"/>
          </a:xfrm>
        </p:spPr>
        <p:txBody>
          <a:bodyPr/>
          <a:lstStyle/>
          <a:p>
            <a:r>
              <a:rPr lang="de-DE" dirty="0"/>
              <a:t>… eine Riesenauswahl auf allen Ebenen</a:t>
            </a:r>
          </a:p>
        </p:txBody>
      </p:sp>
      <p:pic>
        <p:nvPicPr>
          <p:cNvPr id="2" name="Bildplatzhalter 7">
            <a:extLst>
              <a:ext uri="{FF2B5EF4-FFF2-40B4-BE49-F238E27FC236}">
                <a16:creationId xmlns:a16="http://schemas.microsoft.com/office/drawing/2014/main" id="{9C31F15A-20CD-FEE5-C2D4-3B78BA1F1B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" r="52" b="4537"/>
          <a:stretch>
            <a:fillRect/>
          </a:stretch>
        </p:blipFill>
        <p:spPr>
          <a:xfrm>
            <a:off x="459524" y="1245986"/>
            <a:ext cx="4585160" cy="492938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854AF-D54B-F245-164E-37FAD085ECF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986164" y="5963025"/>
            <a:ext cx="959462" cy="212349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de-DE" sz="800" dirty="0"/>
              <a:t>© Oliver Dietze</a:t>
            </a:r>
          </a:p>
        </p:txBody>
      </p:sp>
      <p:sp>
        <p:nvSpPr>
          <p:cNvPr id="4" name="Foliennummernplatzhalter 9">
            <a:extLst>
              <a:ext uri="{FF2B5EF4-FFF2-40B4-BE49-F238E27FC236}">
                <a16:creationId xmlns:a16="http://schemas.microsoft.com/office/drawing/2014/main" id="{EF37C3E7-3B47-6428-269B-8D7B334B48EF}"/>
              </a:ext>
            </a:extLst>
          </p:cNvPr>
          <p:cNvSpPr/>
          <p:nvPr/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0369E-9826-49A3-A4C0-968278446CB5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69753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E76EF4D-F4C7-5AC7-0EFC-FFE19F7AD9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246221"/>
          </a:xfrm>
        </p:spPr>
        <p:txBody>
          <a:bodyPr/>
          <a:lstStyle/>
          <a:p>
            <a:r>
              <a:rPr lang="fr-FR" spc="-1" dirty="0"/>
              <a:t>… un large éventail de disciplines</a:t>
            </a:r>
            <a:endParaRPr lang="de-DE" b="0" spc="-1" dirty="0">
              <a:solidFill>
                <a:srgbClr val="000000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6FB3FF-F9D5-874C-BFFE-8A2064848A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9524" y="682518"/>
            <a:ext cx="8684476" cy="246221"/>
          </a:xfrm>
        </p:spPr>
        <p:txBody>
          <a:bodyPr/>
          <a:lstStyle/>
          <a:p>
            <a:r>
              <a:rPr lang="de-DE" spc="-1" dirty="0"/>
              <a:t>… eine breite Auswahl an Disziplinen</a:t>
            </a:r>
            <a:endParaRPr lang="de-DE" b="0" spc="-1" dirty="0">
              <a:solidFill>
                <a:srgbClr val="000000"/>
              </a:solidFill>
            </a:endParaRPr>
          </a:p>
        </p:txBody>
      </p:sp>
      <p:pic>
        <p:nvPicPr>
          <p:cNvPr id="180" name="Grafik 154"/>
          <p:cNvPicPr/>
          <p:nvPr/>
        </p:nvPicPr>
        <p:blipFill>
          <a:blip r:embed="rId2"/>
          <a:stretch/>
        </p:blipFill>
        <p:spPr>
          <a:xfrm>
            <a:off x="459360" y="1067040"/>
            <a:ext cx="9787680" cy="5248080"/>
          </a:xfrm>
          <a:prstGeom prst="rect">
            <a:avLst/>
          </a:prstGeom>
          <a:ln w="0">
            <a:noFill/>
          </a:ln>
        </p:spPr>
      </p:pic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5B171860-AD76-1711-74B7-27BBEB3D6B56}"/>
              </a:ext>
            </a:extLst>
          </p:cNvPr>
          <p:cNvSpPr/>
          <p:nvPr/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0369E-9826-49A3-A4C0-968278446CB5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7A0E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ontents Slide Master">
  <a:themeElements>
    <a:clrScheme name="Benutzerdefiniert 1">
      <a:dk1>
        <a:sysClr val="windowText" lastClr="000000"/>
      </a:dk1>
      <a:lt1>
        <a:sysClr val="window" lastClr="FFFFFF"/>
      </a:lt1>
      <a:dk2>
        <a:srgbClr val="1F5C93"/>
      </a:dk2>
      <a:lt2>
        <a:srgbClr val="681E6E"/>
      </a:lt2>
      <a:accent1>
        <a:srgbClr val="07A0E1"/>
      </a:accent1>
      <a:accent2>
        <a:srgbClr val="746B61"/>
      </a:accent2>
      <a:accent3>
        <a:srgbClr val="EED428"/>
      </a:accent3>
      <a:accent4>
        <a:srgbClr val="5288BF"/>
      </a:accent4>
      <a:accent5>
        <a:srgbClr val="BDD467"/>
      </a:accent5>
      <a:accent6>
        <a:srgbClr val="93B840"/>
      </a:accent6>
      <a:hlink>
        <a:srgbClr val="07A0E1"/>
      </a:hlink>
      <a:folHlink>
        <a:srgbClr val="1F5C93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FH_Vorlage_Fr_De_Neues_Template" id="{69845319-5ACB-416B-80DF-F0A3B6C0993F}" vid="{4A4E0E53-D451-4333-B14C-FBDB7E5973CD}"/>
    </a:ext>
  </a:extLst>
</a:theme>
</file>

<file path=ppt/theme/theme6.xml><?xml version="1.0" encoding="utf-8"?>
<a:theme xmlns:a="http://schemas.openxmlformats.org/drawingml/2006/main" name="4_Contents Slide Master">
  <a:themeElements>
    <a:clrScheme name="DFH-UFA Farb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DFH_Vorlage_Fr_De_Neues_Template</Template>
  <TotalTime>0</TotalTime>
  <Words>1040</Words>
  <Application>Microsoft Office PowerPoint</Application>
  <PresentationFormat>Breitbild</PresentationFormat>
  <Paragraphs>180</Paragraphs>
  <Slides>17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17</vt:i4>
      </vt:variant>
    </vt:vector>
  </HeadingPairs>
  <TitlesOfParts>
    <vt:vector size="28" baseType="lpstr">
      <vt:lpstr>Aptos</vt:lpstr>
      <vt:lpstr>Arial</vt:lpstr>
      <vt:lpstr>Symbol</vt:lpstr>
      <vt:lpstr>Times New Roman</vt:lpstr>
      <vt:lpstr>Wingdings</vt:lpstr>
      <vt:lpstr>Contents Slide Master</vt:lpstr>
      <vt:lpstr>Contents Slide Master</vt:lpstr>
      <vt:lpstr>1_Contents Slide Master</vt:lpstr>
      <vt:lpstr>3_Contents Slide Master</vt:lpstr>
      <vt:lpstr>2_Contents Slide Master</vt:lpstr>
      <vt:lpstr>4_Contents Slide Master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Maximilian Koenigs</dc:creator>
  <dc:description/>
  <cp:lastModifiedBy>Kenbougoul Samb [DFH-UFA]</cp:lastModifiedBy>
  <cp:revision>168</cp:revision>
  <cp:lastPrinted>2023-05-02T09:48:39Z</cp:lastPrinted>
  <dcterms:created xsi:type="dcterms:W3CDTF">2023-09-04T16:35:15Z</dcterms:created>
  <dcterms:modified xsi:type="dcterms:W3CDTF">2026-08-25T10:40:20Z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Breitbild</vt:lpwstr>
  </property>
  <property fmtid="{D5CDD505-2E9C-101B-9397-08002B2CF9AE}" pid="3" name="Slides">
    <vt:i4>20</vt:i4>
  </property>
</Properties>
</file>